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4.jpg" ContentType="image/jpeg"/>
  <Override PartName="/ppt/media/image16.jpg" ContentType="image/jpeg"/>
  <Override PartName="/ppt/media/image17.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27.jpg" ContentType="image/jpeg"/>
  <Override PartName="/ppt/media/image30.JPG" ContentType="image/jpeg"/>
  <Override PartName="/ppt/media/image41.jpg" ContentType="image/jpe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image42.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media/image57.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72.jpg" ContentType="image/jpeg"/>
  <Override PartName="/ppt/media/image75.jpg" ContentType="image/jpeg"/>
  <Override PartName="/ppt/media/image79.jpg" ContentType="image/jpeg"/>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media/image93.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09.jpg" ContentType="image/jpeg"/>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media/image112.jpg" ContentType="image/jpe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media/image115.jpg" ContentType="image/jpeg"/>
  <Override PartName="/ppt/notesSlides/notesSlide14.xml" ContentType="application/vnd.openxmlformats-officedocument.presentationml.notesSlide+xml"/>
  <Override PartName="/ppt/media/image116.JPG" ContentType="image/jpeg"/>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media/image120.jpg" ContentType="image/jpeg"/>
  <Override PartName="/ppt/notesSlides/notesSlide18.xml" ContentType="application/vnd.openxmlformats-officedocument.presentationml.notesSlide+xml"/>
  <Override PartName="/ppt/media/image121.jpg" ContentType="image/jpeg"/>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media/image127.jpg" ContentType="image/jpeg"/>
  <Override PartName="/ppt/media/image128.jpg" ContentType="image/jpeg"/>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media/image129.jpg" ContentType="image/jpeg"/>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5"/>
  </p:notesMasterIdLst>
  <p:sldIdLst>
    <p:sldId id="278" r:id="rId2"/>
    <p:sldId id="260" r:id="rId3"/>
    <p:sldId id="321" r:id="rId4"/>
    <p:sldId id="262" r:id="rId5"/>
    <p:sldId id="258" r:id="rId6"/>
    <p:sldId id="263" r:id="rId7"/>
    <p:sldId id="264" r:id="rId8"/>
    <p:sldId id="265" r:id="rId9"/>
    <p:sldId id="266" r:id="rId10"/>
    <p:sldId id="267" r:id="rId11"/>
    <p:sldId id="270" r:id="rId12"/>
    <p:sldId id="268" r:id="rId13"/>
    <p:sldId id="269" r:id="rId14"/>
    <p:sldId id="271" r:id="rId15"/>
    <p:sldId id="272" r:id="rId16"/>
    <p:sldId id="273" r:id="rId17"/>
    <p:sldId id="277" r:id="rId18"/>
    <p:sldId id="275" r:id="rId19"/>
    <p:sldId id="279" r:id="rId20"/>
    <p:sldId id="280" r:id="rId21"/>
    <p:sldId id="281" r:id="rId22"/>
    <p:sldId id="283" r:id="rId23"/>
    <p:sldId id="282" r:id="rId24"/>
    <p:sldId id="284" r:id="rId25"/>
    <p:sldId id="286" r:id="rId26"/>
    <p:sldId id="285" r:id="rId27"/>
    <p:sldId id="287" r:id="rId28"/>
    <p:sldId id="290" r:id="rId29"/>
    <p:sldId id="288" r:id="rId30"/>
    <p:sldId id="289" r:id="rId31"/>
    <p:sldId id="330" r:id="rId32"/>
    <p:sldId id="291" r:id="rId33"/>
    <p:sldId id="329" r:id="rId34"/>
    <p:sldId id="294" r:id="rId35"/>
    <p:sldId id="295" r:id="rId36"/>
    <p:sldId id="296" r:id="rId37"/>
    <p:sldId id="297" r:id="rId38"/>
    <p:sldId id="298" r:id="rId39"/>
    <p:sldId id="299" r:id="rId40"/>
    <p:sldId id="300" r:id="rId41"/>
    <p:sldId id="301" r:id="rId42"/>
    <p:sldId id="302" r:id="rId43"/>
    <p:sldId id="303" r:id="rId44"/>
    <p:sldId id="319" r:id="rId45"/>
    <p:sldId id="313" r:id="rId46"/>
    <p:sldId id="305" r:id="rId47"/>
    <p:sldId id="308" r:id="rId48"/>
    <p:sldId id="310" r:id="rId49"/>
    <p:sldId id="312" r:id="rId50"/>
    <p:sldId id="306" r:id="rId51"/>
    <p:sldId id="307" r:id="rId52"/>
    <p:sldId id="311" r:id="rId53"/>
    <p:sldId id="314" r:id="rId54"/>
    <p:sldId id="315" r:id="rId55"/>
    <p:sldId id="316" r:id="rId56"/>
    <p:sldId id="320" r:id="rId57"/>
    <p:sldId id="317" r:id="rId58"/>
    <p:sldId id="323" r:id="rId59"/>
    <p:sldId id="324" r:id="rId60"/>
    <p:sldId id="325" r:id="rId61"/>
    <p:sldId id="326" r:id="rId62"/>
    <p:sldId id="327" r:id="rId63"/>
    <p:sldId id="318" r:id="rId64"/>
  </p:sldIdLst>
  <p:sldSz cx="6840538" cy="972026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1" userDrawn="1">
          <p15:clr>
            <a:srgbClr val="A4A3A4"/>
          </p15:clr>
        </p15:guide>
        <p15:guide id="2" pos="21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968757"/>
    <a:srgbClr val="B99A3A"/>
    <a:srgbClr val="E5E5E5"/>
    <a:srgbClr val="F8F8F8"/>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Açık Stil 1 - Vurgu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85" autoAdjust="0"/>
    <p:restoredTop sz="96242" autoAdjust="0"/>
  </p:normalViewPr>
  <p:slideViewPr>
    <p:cSldViewPr snapToGrid="0">
      <p:cViewPr varScale="1">
        <p:scale>
          <a:sx n="79" d="100"/>
          <a:sy n="79" d="100"/>
        </p:scale>
        <p:origin x="3030" y="90"/>
      </p:cViewPr>
      <p:guideLst>
        <p:guide orient="horz" pos="3061"/>
        <p:guide pos="21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227874972836725"/>
          <c:y val="0.14224715872978144"/>
          <c:w val="0.83116233714782861"/>
          <c:h val="0.76486921940899921"/>
        </c:manualLayout>
      </c:layout>
      <c:pie3DChart>
        <c:varyColors val="1"/>
        <c:ser>
          <c:idx val="0"/>
          <c:order val="0"/>
          <c:tx>
            <c:strRef>
              <c:f>Sayfa1!$B$1</c:f>
              <c:strCache>
                <c:ptCount val="1"/>
                <c:pt idx="0">
                  <c:v>İl Geneli İş Gücü İstihdamı Dağılımı (500+ istihdam)</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547-41A5-8FB0-03AB50A6F61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547-41A5-8FB0-03AB50A6F61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547-41A5-8FB0-03AB50A6F61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547-41A5-8FB0-03AB50A6F612}"/>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547-41A5-8FB0-03AB50A6F612}"/>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547-41A5-8FB0-03AB50A6F612}"/>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547-41A5-8FB0-03AB50A6F612}"/>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547-41A5-8FB0-03AB50A6F612}"/>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547-41A5-8FB0-03AB50A6F612}"/>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8547-41A5-8FB0-03AB50A6F612}"/>
              </c:ext>
            </c:extLst>
          </c:dPt>
          <c:dLbls>
            <c:dLbl>
              <c:idx val="0"/>
              <c:layout>
                <c:manualLayout>
                  <c:x val="5.5503520177123761E-2"/>
                  <c:y val="8.007579699681348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0156219726038601"/>
                      <c:h val="0.12581417405391404"/>
                    </c:manualLayout>
                  </c15:layout>
                </c:ext>
                <c:ext xmlns:c16="http://schemas.microsoft.com/office/drawing/2014/chart" uri="{C3380CC4-5D6E-409C-BE32-E72D297353CC}">
                  <c16:uniqueId val="{00000001-8547-41A5-8FB0-03AB50A6F612}"/>
                </c:ext>
              </c:extLst>
            </c:dLbl>
            <c:dLbl>
              <c:idx val="1"/>
              <c:layout>
                <c:manualLayout>
                  <c:x val="6.3461421731455192E-2"/>
                  <c:y val="-0.14781812624932805"/>
                </c:manualLayout>
              </c:layout>
              <c:tx>
                <c:rich>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fld id="{6284F785-0D63-470F-B3F6-695B1D40FF86}" type="CATEGORYNAME">
                      <a:rPr lang="en-US" sz="900"/>
                      <a:pPr>
                        <a:defRPr sz="800"/>
                      </a:pPr>
                      <a:t>[KATEGORİ ADI]</a:t>
                    </a:fld>
                    <a:r>
                      <a:rPr lang="en-US" sz="900" baseline="0"/>
                      <a:t>
</a:t>
                    </a:r>
                    <a:fld id="{AEFD8F79-5E01-495E-8D9D-6709B41BFD16}" type="PERCENTAGE">
                      <a:rPr lang="en-US" sz="900" baseline="0"/>
                      <a:pPr>
                        <a:defRPr sz="800"/>
                      </a:pPr>
                      <a:t>[YÜZDE]</a:t>
                    </a:fld>
                    <a:endParaRPr lang="en-US" sz="900" baseline="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8.683723452626331E-2"/>
                      <c:h val="0.13218797717249439"/>
                    </c:manualLayout>
                  </c15:layout>
                  <c15:dlblFieldTable/>
                  <c15:showDataLabelsRange val="0"/>
                </c:ext>
                <c:ext xmlns:c16="http://schemas.microsoft.com/office/drawing/2014/chart" uri="{C3380CC4-5D6E-409C-BE32-E72D297353CC}">
                  <c16:uniqueId val="{00000003-8547-41A5-8FB0-03AB50A6F612}"/>
                </c:ext>
              </c:extLst>
            </c:dLbl>
            <c:dLbl>
              <c:idx val="2"/>
              <c:layout>
                <c:manualLayout>
                  <c:x val="-7.9387803343914348E-2"/>
                  <c:y val="-0.1440303520942163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8.0192273427847321E-2"/>
                      <c:h val="0.14123879311080209"/>
                    </c:manualLayout>
                  </c15:layout>
                </c:ext>
                <c:ext xmlns:c16="http://schemas.microsoft.com/office/drawing/2014/chart" uri="{C3380CC4-5D6E-409C-BE32-E72D297353CC}">
                  <c16:uniqueId val="{00000005-8547-41A5-8FB0-03AB50A6F612}"/>
                </c:ext>
              </c:extLst>
            </c:dLbl>
            <c:dLbl>
              <c:idx val="3"/>
              <c:layout>
                <c:manualLayout>
                  <c:x val="-4.6954323864084505E-2"/>
                  <c:y val="0.12852472384000585"/>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7.7187636004630605E-2"/>
                      <c:h val="0.15221477832053895"/>
                    </c:manualLayout>
                  </c15:layout>
                </c:ext>
                <c:ext xmlns:c16="http://schemas.microsoft.com/office/drawing/2014/chart" uri="{C3380CC4-5D6E-409C-BE32-E72D297353CC}">
                  <c16:uniqueId val="{00000007-8547-41A5-8FB0-03AB50A6F612}"/>
                </c:ext>
              </c:extLst>
            </c:dLbl>
            <c:dLbl>
              <c:idx val="4"/>
              <c:layout>
                <c:manualLayout>
                  <c:x val="-7.2545052522736811E-2"/>
                  <c:y val="0.1113411047813595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547-41A5-8FB0-03AB50A6F612}"/>
                </c:ext>
              </c:extLst>
            </c:dLbl>
            <c:dLbl>
              <c:idx val="5"/>
              <c:layout>
                <c:manualLayout>
                  <c:x val="-8.9100156852588791E-2"/>
                  <c:y val="1.030282324782849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547-41A5-8FB0-03AB50A6F612}"/>
                </c:ext>
              </c:extLst>
            </c:dLbl>
            <c:dLbl>
              <c:idx val="6"/>
              <c:layout>
                <c:manualLayout>
                  <c:x val="-0.13745797548192501"/>
                  <c:y val="-9.4494230548148511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8547-41A5-8FB0-03AB50A6F612}"/>
                </c:ext>
              </c:extLst>
            </c:dLbl>
            <c:dLbl>
              <c:idx val="7"/>
              <c:layout>
                <c:manualLayout>
                  <c:x val="-1.9926272790674869E-3"/>
                  <c:y val="-7.875049219057618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547-41A5-8FB0-03AB50A6F612}"/>
                </c:ext>
              </c:extLst>
            </c:dLbl>
            <c:dLbl>
              <c:idx val="8"/>
              <c:layout>
                <c:manualLayout>
                  <c:x val="3.6481419637632455E-2"/>
                  <c:y val="-2.2007835552430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547-41A5-8FB0-03AB50A6F612}"/>
                </c:ext>
              </c:extLst>
            </c:dLbl>
            <c:dLbl>
              <c:idx val="9"/>
              <c:layout>
                <c:manualLayout>
                  <c:x val="0.17711422393019427"/>
                  <c:y val="1.915475552960081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547-41A5-8FB0-03AB50A6F61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Sayfa1!$A$2:$A$11</c:f>
              <c:strCache>
                <c:ptCount val="10"/>
                <c:pt idx="0">
                  <c:v>ERDEMİR</c:v>
                </c:pt>
                <c:pt idx="1">
                  <c:v>OSB'ler</c:v>
                </c:pt>
                <c:pt idx="2">
                  <c:v>TTK</c:v>
                </c:pt>
                <c:pt idx="3">
                  <c:v>KSS'ler</c:v>
                </c:pt>
                <c:pt idx="4">
                  <c:v>Kdz. Ereğli Gemi</c:v>
                </c:pt>
                <c:pt idx="5">
                  <c:v>TPAO</c:v>
                </c:pt>
                <c:pt idx="6">
                  <c:v>EREN</c:v>
                </c:pt>
                <c:pt idx="7">
                  <c:v>Çanakcılar Seramik</c:v>
                </c:pt>
                <c:pt idx="8">
                  <c:v>Akal İplik</c:v>
                </c:pt>
                <c:pt idx="9">
                  <c:v>Tatmetal Çelik </c:v>
                </c:pt>
              </c:strCache>
            </c:strRef>
          </c:cat>
          <c:val>
            <c:numRef>
              <c:f>Sayfa1!$B$2:$B$11</c:f>
              <c:numCache>
                <c:formatCode>#,##0</c:formatCode>
                <c:ptCount val="10"/>
                <c:pt idx="0">
                  <c:v>8171</c:v>
                </c:pt>
                <c:pt idx="1">
                  <c:v>7654</c:v>
                </c:pt>
                <c:pt idx="2">
                  <c:v>7005</c:v>
                </c:pt>
                <c:pt idx="3">
                  <c:v>3647</c:v>
                </c:pt>
                <c:pt idx="4">
                  <c:v>1277</c:v>
                </c:pt>
                <c:pt idx="5">
                  <c:v>1090</c:v>
                </c:pt>
                <c:pt idx="6">
                  <c:v>1350</c:v>
                </c:pt>
                <c:pt idx="7">
                  <c:v>948</c:v>
                </c:pt>
                <c:pt idx="8">
                  <c:v>974</c:v>
                </c:pt>
                <c:pt idx="9">
                  <c:v>590</c:v>
                </c:pt>
              </c:numCache>
            </c:numRef>
          </c:val>
          <c:extLst>
            <c:ext xmlns:c16="http://schemas.microsoft.com/office/drawing/2014/chart" uri="{C3380CC4-5D6E-409C-BE32-E72D297353CC}">
              <c16:uniqueId val="{00000016-8547-41A5-8FB0-03AB50A6F612}"/>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600" normalizeH="0" baseline="0">
                <a:solidFill>
                  <a:schemeClr val="tx1"/>
                </a:solidFill>
                <a:latin typeface="Trebuchet MS" panose="020B0603020202020204" pitchFamily="34" charset="0"/>
                <a:ea typeface="+mn-ea"/>
                <a:cs typeface="+mn-cs"/>
              </a:defRPr>
            </a:pPr>
            <a:r>
              <a:rPr lang="tr-TR" sz="1400" spc="600" dirty="0">
                <a:solidFill>
                  <a:schemeClr val="tx1"/>
                </a:solidFill>
              </a:rPr>
              <a:t>MİLLİ SPORCU DAĞILIMI</a:t>
            </a:r>
          </a:p>
        </c:rich>
      </c:tx>
      <c:overlay val="0"/>
      <c:spPr>
        <a:noFill/>
        <a:ln>
          <a:noFill/>
        </a:ln>
        <a:effectLst/>
      </c:spPr>
      <c:txPr>
        <a:bodyPr rot="0" spcFirstLastPara="1" vertOverflow="ellipsis" vert="horz" wrap="square" anchor="ctr" anchorCtr="1"/>
        <a:lstStyle/>
        <a:p>
          <a:pPr>
            <a:defRPr sz="1400" b="1" i="0" u="none" strike="noStrike" kern="1200" cap="all" spc="600" normalizeH="0" baseline="0">
              <a:solidFill>
                <a:schemeClr val="tx1"/>
              </a:solidFill>
              <a:latin typeface="Trebuchet MS" panose="020B0603020202020204" pitchFamily="34" charset="0"/>
              <a:ea typeface="+mn-ea"/>
              <a:cs typeface="+mn-cs"/>
            </a:defRPr>
          </a:pPr>
          <a:endParaRPr lang="tr-TR"/>
        </a:p>
      </c:txPr>
    </c:title>
    <c:autoTitleDeleted val="0"/>
    <c:plotArea>
      <c:layout>
        <c:manualLayout>
          <c:layoutTarget val="inner"/>
          <c:xMode val="edge"/>
          <c:yMode val="edge"/>
          <c:x val="2.2059379681400659E-2"/>
          <c:y val="9.8418480283421796E-3"/>
          <c:w val="0.9558812406371987"/>
          <c:h val="0.71282507963304975"/>
        </c:manualLayout>
      </c:layout>
      <c:barChart>
        <c:barDir val="col"/>
        <c:grouping val="clustered"/>
        <c:varyColors val="0"/>
        <c:ser>
          <c:idx val="0"/>
          <c:order val="0"/>
          <c:tx>
            <c:strRef>
              <c:f>Sayfa1!$B$1</c:f>
              <c:strCache>
                <c:ptCount val="1"/>
                <c:pt idx="0">
                  <c:v>ATLETİZM</c:v>
                </c:pt>
              </c:strCache>
            </c:strRef>
          </c:tx>
          <c:spPr>
            <a:solidFill>
              <a:schemeClr val="accent1"/>
            </a:solidFill>
            <a:ln>
              <a:noFill/>
            </a:ln>
            <a:effectLst/>
          </c:spPr>
          <c:invertIfNegative val="0"/>
          <c:dLbls>
            <c:dLbl>
              <c:idx val="0"/>
              <c:tx>
                <c:rich>
                  <a:bodyPr/>
                  <a:lstStyle/>
                  <a:p>
                    <a:r>
                      <a:rPr lang="en-US"/>
                      <a:t>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62-4824-8761-AB8CEA4F00CC}"/>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Sayfa1!$B$2</c:f>
              <c:numCache>
                <c:formatCode>General</c:formatCode>
                <c:ptCount val="1"/>
                <c:pt idx="0">
                  <c:v>8</c:v>
                </c:pt>
              </c:numCache>
            </c:numRef>
          </c:val>
          <c:extLst>
            <c:ext xmlns:c16="http://schemas.microsoft.com/office/drawing/2014/chart" uri="{C3380CC4-5D6E-409C-BE32-E72D297353CC}">
              <c16:uniqueId val="{00000001-4039-4A66-9B26-DA77D507BFC7}"/>
            </c:ext>
          </c:extLst>
        </c:ser>
        <c:ser>
          <c:idx val="1"/>
          <c:order val="1"/>
          <c:tx>
            <c:strRef>
              <c:f>Sayfa1!$C$1</c:f>
              <c:strCache>
                <c:ptCount val="1"/>
                <c:pt idx="0">
                  <c:v>BADMİNTON</c:v>
                </c:pt>
              </c:strCache>
            </c:strRef>
          </c:tx>
          <c:spPr>
            <a:solidFill>
              <a:schemeClr val="accent2"/>
            </a:solidFill>
            <a:ln>
              <a:noFill/>
            </a:ln>
            <a:effectLst/>
          </c:spPr>
          <c:invertIfNegative val="0"/>
          <c:dLbls>
            <c:dLbl>
              <c:idx val="0"/>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62-4824-8761-AB8CEA4F00CC}"/>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Sayfa1!$C$2</c:f>
              <c:numCache>
                <c:formatCode>General</c:formatCode>
                <c:ptCount val="1"/>
                <c:pt idx="0">
                  <c:v>5</c:v>
                </c:pt>
              </c:numCache>
            </c:numRef>
          </c:val>
          <c:extLst>
            <c:ext xmlns:c16="http://schemas.microsoft.com/office/drawing/2014/chart" uri="{C3380CC4-5D6E-409C-BE32-E72D297353CC}">
              <c16:uniqueId val="{00000002-4039-4A66-9B26-DA77D507BFC7}"/>
            </c:ext>
          </c:extLst>
        </c:ser>
        <c:ser>
          <c:idx val="2"/>
          <c:order val="2"/>
          <c:tx>
            <c:strRef>
              <c:f>Sayfa1!$D$1</c:f>
              <c:strCache>
                <c:ptCount val="1"/>
                <c:pt idx="0">
                  <c:v>BOKS</c:v>
                </c:pt>
              </c:strCache>
            </c:strRef>
          </c:tx>
          <c:spPr>
            <a:solidFill>
              <a:schemeClr val="accent3"/>
            </a:solidFill>
            <a:ln>
              <a:noFill/>
            </a:ln>
            <a:effectLst/>
          </c:spPr>
          <c:invertIfNegative val="0"/>
          <c:dLbls>
            <c:dLbl>
              <c:idx val="0"/>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62-4824-8761-AB8CEA4F00CC}"/>
                </c:ext>
              </c:extLst>
            </c:dLbl>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Sayfa1!$D$2</c:f>
              <c:numCache>
                <c:formatCode>General</c:formatCode>
                <c:ptCount val="1"/>
                <c:pt idx="0">
                  <c:v>7</c:v>
                </c:pt>
              </c:numCache>
            </c:numRef>
          </c:val>
          <c:extLst>
            <c:ext xmlns:c16="http://schemas.microsoft.com/office/drawing/2014/chart" uri="{C3380CC4-5D6E-409C-BE32-E72D297353CC}">
              <c16:uniqueId val="{00000003-4039-4A66-9B26-DA77D507BFC7}"/>
            </c:ext>
          </c:extLst>
        </c:ser>
        <c:ser>
          <c:idx val="3"/>
          <c:order val="3"/>
          <c:tx>
            <c:strRef>
              <c:f>Sayfa1!$E$1</c:f>
              <c:strCache>
                <c:ptCount val="1"/>
                <c:pt idx="0">
                  <c:v>GÜREŞ</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Sayfa1!$E$2</c:f>
              <c:numCache>
                <c:formatCode>General</c:formatCode>
                <c:ptCount val="1"/>
                <c:pt idx="0">
                  <c:v>6</c:v>
                </c:pt>
              </c:numCache>
            </c:numRef>
          </c:val>
          <c:extLst>
            <c:ext xmlns:c16="http://schemas.microsoft.com/office/drawing/2014/chart" uri="{C3380CC4-5D6E-409C-BE32-E72D297353CC}">
              <c16:uniqueId val="{00000005-4039-4A66-9B26-DA77D507BFC7}"/>
            </c:ext>
          </c:extLst>
        </c:ser>
        <c:ser>
          <c:idx val="4"/>
          <c:order val="4"/>
          <c:tx>
            <c:strRef>
              <c:f>Sayfa1!$F$1</c:f>
              <c:strCache>
                <c:ptCount val="1"/>
                <c:pt idx="0">
                  <c:v>HENTBOL</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Sayfa1!$F$2</c:f>
              <c:numCache>
                <c:formatCode>General</c:formatCode>
                <c:ptCount val="1"/>
                <c:pt idx="0">
                  <c:v>1</c:v>
                </c:pt>
              </c:numCache>
            </c:numRef>
          </c:val>
          <c:extLst>
            <c:ext xmlns:c16="http://schemas.microsoft.com/office/drawing/2014/chart" uri="{C3380CC4-5D6E-409C-BE32-E72D297353CC}">
              <c16:uniqueId val="{00000006-4039-4A66-9B26-DA77D507BFC7}"/>
            </c:ext>
          </c:extLst>
        </c:ser>
        <c:ser>
          <c:idx val="5"/>
          <c:order val="5"/>
          <c:tx>
            <c:strRef>
              <c:f>Sayfa1!$G$1</c:f>
              <c:strCache>
                <c:ptCount val="1"/>
                <c:pt idx="0">
                  <c:v>JUDO</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Sayfa1!$G$2</c:f>
              <c:numCache>
                <c:formatCode>General</c:formatCode>
                <c:ptCount val="1"/>
                <c:pt idx="0">
                  <c:v>6</c:v>
                </c:pt>
              </c:numCache>
            </c:numRef>
          </c:val>
          <c:extLst>
            <c:ext xmlns:c16="http://schemas.microsoft.com/office/drawing/2014/chart" uri="{C3380CC4-5D6E-409C-BE32-E72D297353CC}">
              <c16:uniqueId val="{00000007-4039-4A66-9B26-DA77D507BFC7}"/>
            </c:ext>
          </c:extLst>
        </c:ser>
        <c:ser>
          <c:idx val="6"/>
          <c:order val="6"/>
          <c:tx>
            <c:strRef>
              <c:f>Sayfa1!$H$1</c:f>
              <c:strCache>
                <c:ptCount val="1"/>
                <c:pt idx="0">
                  <c:v>KİCK BOKS</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Sayfa1!$H$2</c:f>
              <c:numCache>
                <c:formatCode>General</c:formatCode>
                <c:ptCount val="1"/>
                <c:pt idx="0">
                  <c:v>3</c:v>
                </c:pt>
              </c:numCache>
            </c:numRef>
          </c:val>
          <c:extLst>
            <c:ext xmlns:c16="http://schemas.microsoft.com/office/drawing/2014/chart" uri="{C3380CC4-5D6E-409C-BE32-E72D297353CC}">
              <c16:uniqueId val="{00000009-4039-4A66-9B26-DA77D507BFC7}"/>
            </c:ext>
          </c:extLst>
        </c:ser>
        <c:ser>
          <c:idx val="7"/>
          <c:order val="7"/>
          <c:tx>
            <c:strRef>
              <c:f>Sayfa1!$I$1</c:f>
              <c:strCache>
                <c:ptCount val="1"/>
                <c:pt idx="0">
                  <c:v>KYOKUSHİN KARATE</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Sayfa1!$I$2</c:f>
              <c:numCache>
                <c:formatCode>General</c:formatCode>
                <c:ptCount val="1"/>
                <c:pt idx="0">
                  <c:v>3</c:v>
                </c:pt>
              </c:numCache>
            </c:numRef>
          </c:val>
          <c:extLst>
            <c:ext xmlns:c16="http://schemas.microsoft.com/office/drawing/2014/chart" uri="{C3380CC4-5D6E-409C-BE32-E72D297353CC}">
              <c16:uniqueId val="{0000000A-4039-4A66-9B26-DA77D507BFC7}"/>
            </c:ext>
          </c:extLst>
        </c:ser>
        <c:ser>
          <c:idx val="8"/>
          <c:order val="8"/>
          <c:tx>
            <c:strRef>
              <c:f>Sayfa1!$J$1</c:f>
              <c:strCache>
                <c:ptCount val="1"/>
                <c:pt idx="0">
                  <c:v>MASA TENİSİ</c:v>
                </c:pt>
              </c:strCache>
            </c:strRef>
          </c:tx>
          <c:spPr>
            <a:solidFill>
              <a:schemeClr val="accent3">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Sayfa1!$J$2</c:f>
              <c:numCache>
                <c:formatCode>General</c:formatCode>
                <c:ptCount val="1"/>
                <c:pt idx="0">
                  <c:v>3</c:v>
                </c:pt>
              </c:numCache>
            </c:numRef>
          </c:val>
          <c:extLst>
            <c:ext xmlns:c16="http://schemas.microsoft.com/office/drawing/2014/chart" uri="{C3380CC4-5D6E-409C-BE32-E72D297353CC}">
              <c16:uniqueId val="{0000000B-4039-4A66-9B26-DA77D507BFC7}"/>
            </c:ext>
          </c:extLst>
        </c:ser>
        <c:ser>
          <c:idx val="9"/>
          <c:order val="9"/>
          <c:tx>
            <c:strRef>
              <c:f>Sayfa1!$K$1</c:f>
              <c:strCache>
                <c:ptCount val="1"/>
                <c:pt idx="0">
                  <c:v>MUAY THAİ</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Sayfa1!$K$2</c:f>
              <c:numCache>
                <c:formatCode>General</c:formatCode>
                <c:ptCount val="1"/>
                <c:pt idx="0">
                  <c:v>2</c:v>
                </c:pt>
              </c:numCache>
            </c:numRef>
          </c:val>
          <c:extLst>
            <c:ext xmlns:c16="http://schemas.microsoft.com/office/drawing/2014/chart" uri="{C3380CC4-5D6E-409C-BE32-E72D297353CC}">
              <c16:uniqueId val="{0000000C-4039-4A66-9B26-DA77D507BFC7}"/>
            </c:ext>
          </c:extLst>
        </c:ser>
        <c:ser>
          <c:idx val="10"/>
          <c:order val="10"/>
          <c:tx>
            <c:strRef>
              <c:f>Sayfa1!$L$1</c:f>
              <c:strCache>
                <c:ptCount val="1"/>
                <c:pt idx="0">
                  <c:v>TAEKWONDO</c:v>
                </c:pt>
              </c:strCache>
            </c:strRef>
          </c:tx>
          <c:spPr>
            <a:solidFill>
              <a:schemeClr val="accent5">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Sayfa1!$L$2</c:f>
              <c:numCache>
                <c:formatCode>General</c:formatCode>
                <c:ptCount val="1"/>
                <c:pt idx="0">
                  <c:v>8</c:v>
                </c:pt>
              </c:numCache>
            </c:numRef>
          </c:val>
          <c:extLst>
            <c:ext xmlns:c16="http://schemas.microsoft.com/office/drawing/2014/chart" uri="{C3380CC4-5D6E-409C-BE32-E72D297353CC}">
              <c16:uniqueId val="{0000000D-4039-4A66-9B26-DA77D507BFC7}"/>
            </c:ext>
          </c:extLst>
        </c:ser>
        <c:ser>
          <c:idx val="11"/>
          <c:order val="11"/>
          <c:tx>
            <c:strRef>
              <c:f>Sayfa1!$M$1</c:f>
              <c:strCache>
                <c:ptCount val="1"/>
                <c:pt idx="0">
                  <c:v>WUSKU</c:v>
                </c:pt>
              </c:strCache>
            </c:strRef>
          </c:tx>
          <c:spPr>
            <a:solidFill>
              <a:schemeClr val="accent6">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c:f>
              <c:numCache>
                <c:formatCode>General</c:formatCode>
                <c:ptCount val="1"/>
                <c:pt idx="0">
                  <c:v>2024</c:v>
                </c:pt>
              </c:numCache>
            </c:numRef>
          </c:cat>
          <c:val>
            <c:numRef>
              <c:f>Sayfa1!$M$2</c:f>
              <c:numCache>
                <c:formatCode>General</c:formatCode>
                <c:ptCount val="1"/>
                <c:pt idx="0">
                  <c:v>3</c:v>
                </c:pt>
              </c:numCache>
            </c:numRef>
          </c:val>
          <c:extLst>
            <c:ext xmlns:c16="http://schemas.microsoft.com/office/drawing/2014/chart" uri="{C3380CC4-5D6E-409C-BE32-E72D297353CC}">
              <c16:uniqueId val="{0000000F-4039-4A66-9B26-DA77D507BFC7}"/>
            </c:ext>
          </c:extLst>
        </c:ser>
        <c:dLbls>
          <c:dLblPos val="outEnd"/>
          <c:showLegendKey val="0"/>
          <c:showVal val="1"/>
          <c:showCatName val="0"/>
          <c:showSerName val="0"/>
          <c:showPercent val="0"/>
          <c:showBubbleSize val="0"/>
        </c:dLbls>
        <c:gapWidth val="444"/>
        <c:overlap val="-90"/>
        <c:axId val="339758056"/>
        <c:axId val="339758840"/>
      </c:barChart>
      <c:catAx>
        <c:axId val="339758056"/>
        <c:scaling>
          <c:orientation val="minMax"/>
        </c:scaling>
        <c:delete val="1"/>
        <c:axPos val="b"/>
        <c:numFmt formatCode="General" sourceLinked="1"/>
        <c:majorTickMark val="out"/>
        <c:minorTickMark val="none"/>
        <c:tickLblPos val="nextTo"/>
        <c:crossAx val="339758840"/>
        <c:crosses val="autoZero"/>
        <c:auto val="1"/>
        <c:lblAlgn val="ctr"/>
        <c:lblOffset val="100"/>
        <c:noMultiLvlLbl val="0"/>
      </c:catAx>
      <c:valAx>
        <c:axId val="339758840"/>
        <c:scaling>
          <c:orientation val="minMax"/>
        </c:scaling>
        <c:delete val="1"/>
        <c:axPos val="l"/>
        <c:numFmt formatCode="General" sourceLinked="1"/>
        <c:majorTickMark val="out"/>
        <c:minorTickMark val="none"/>
        <c:tickLblPos val="nextTo"/>
        <c:crossAx val="339758056"/>
        <c:crosses val="autoZero"/>
        <c:crossBetween val="between"/>
      </c:valAx>
      <c:spPr>
        <a:noFill/>
        <a:ln>
          <a:noFill/>
        </a:ln>
        <a:effectLst/>
      </c:spPr>
    </c:plotArea>
    <c:legend>
      <c:legendPos val="b"/>
      <c:layout>
        <c:manualLayout>
          <c:xMode val="edge"/>
          <c:yMode val="edge"/>
          <c:x val="5.3629399579055896E-3"/>
          <c:y val="0.76457509220276232"/>
          <c:w val="0.99127951823704341"/>
          <c:h val="0.205856417767579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rebuchet MS" panose="020B0603020202020204" pitchFamily="34" charset="0"/>
              <a:ea typeface="+mn-ea"/>
              <a:cs typeface="+mn-cs"/>
            </a:defRPr>
          </a:pPr>
          <a:endParaRPr lang="tr-TR"/>
        </a:p>
      </c:txPr>
    </c:legend>
    <c:plotVisOnly val="1"/>
    <c:dispBlanksAs val="gap"/>
    <c:showDLblsOverMax val="0"/>
  </c:chart>
  <c:spPr>
    <a:noFill/>
    <a:ln>
      <a:noFill/>
    </a:ln>
    <a:effectLst/>
  </c:spPr>
  <c:txPr>
    <a:bodyPr/>
    <a:lstStyle/>
    <a:p>
      <a:pPr>
        <a:defRPr>
          <a:solidFill>
            <a:schemeClr val="tx1"/>
          </a:solidFill>
          <a:latin typeface="Trebuchet MS" panose="020B0603020202020204" pitchFamily="34" charset="0"/>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rebuchet MS" panose="020B0603020202020204" pitchFamily="34" charset="0"/>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Sayfa1!$B$1</c:f>
              <c:strCache>
                <c:ptCount val="1"/>
                <c:pt idx="0">
                  <c:v>İl Arazi Dağılımı (ha.)</c:v>
                </c:pt>
              </c:strCache>
            </c:strRef>
          </c:tx>
          <c:dPt>
            <c:idx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1BC2-40FF-B729-3E85863F959E}"/>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3F8F-4E09-8072-F48349BAB1BA}"/>
              </c:ext>
            </c:extLst>
          </c:dPt>
          <c:dPt>
            <c:idx val="2"/>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2-1BC2-40FF-B729-3E85863F959E}"/>
              </c:ext>
            </c:extLst>
          </c:dPt>
          <c:dPt>
            <c:idx val="3"/>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3F8F-4E09-8072-F48349BAB1BA}"/>
              </c:ext>
            </c:extLst>
          </c:dPt>
          <c:dPt>
            <c:idx val="4"/>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1BC2-40FF-B729-3E85863F959E}"/>
              </c:ext>
            </c:extLst>
          </c:dPt>
          <c:dLbls>
            <c:dLbl>
              <c:idx val="0"/>
              <c:layout>
                <c:manualLayout>
                  <c:x val="-9.9796910712519657E-2"/>
                  <c:y val="-4.37950318236824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BC2-40FF-B729-3E85863F959E}"/>
                </c:ext>
              </c:extLst>
            </c:dLbl>
            <c:dLbl>
              <c:idx val="2"/>
              <c:layout>
                <c:manualLayout>
                  <c:x val="-0.3510098238854138"/>
                  <c:y val="-0.2054997647111253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BC2-40FF-B729-3E85863F959E}"/>
                </c:ext>
              </c:extLst>
            </c:dLbl>
            <c:dLbl>
              <c:idx val="4"/>
              <c:layout>
                <c:manualLayout>
                  <c:x val="4.3015909789879084E-2"/>
                  <c:y val="-2.3581892666858117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7087802584748111"/>
                      <c:h val="0.16818256678682811"/>
                    </c:manualLayout>
                  </c15:layout>
                </c:ext>
                <c:ext xmlns:c16="http://schemas.microsoft.com/office/drawing/2014/chart" uri="{C3380CC4-5D6E-409C-BE32-E72D297353CC}">
                  <c16:uniqueId val="{00000003-1BC2-40FF-B729-3E85863F959E}"/>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Trebuchet MS" panose="020B0603020202020204" pitchFamily="34" charset="0"/>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Sayfa1!$A$2:$A$6</c:f>
              <c:strCache>
                <c:ptCount val="5"/>
                <c:pt idx="0">
                  <c:v>Kullanılan Tarım Alanı</c:v>
                </c:pt>
                <c:pt idx="1">
                  <c:v>Çayır Mera</c:v>
                </c:pt>
                <c:pt idx="2">
                  <c:v>Orman Fundalık</c:v>
                </c:pt>
                <c:pt idx="3">
                  <c:v>Tarım Dışı Arazi</c:v>
                </c:pt>
                <c:pt idx="4">
                  <c:v>Kullanılmayan Tarım Alanı</c:v>
                </c:pt>
              </c:strCache>
            </c:strRef>
          </c:cat>
          <c:val>
            <c:numRef>
              <c:f>Sayfa1!$B$2:$B$6</c:f>
              <c:numCache>
                <c:formatCode>#,##0.0</c:formatCode>
                <c:ptCount val="5"/>
                <c:pt idx="0">
                  <c:v>37591.050000000003</c:v>
                </c:pt>
                <c:pt idx="1">
                  <c:v>1484.89</c:v>
                </c:pt>
                <c:pt idx="2">
                  <c:v>201501</c:v>
                </c:pt>
                <c:pt idx="3">
                  <c:v>38086.11</c:v>
                </c:pt>
                <c:pt idx="4">
                  <c:v>55436.95</c:v>
                </c:pt>
              </c:numCache>
            </c:numRef>
          </c:val>
          <c:extLst>
            <c:ext xmlns:c16="http://schemas.microsoft.com/office/drawing/2014/chart" uri="{C3380CC4-5D6E-409C-BE32-E72D297353CC}">
              <c16:uniqueId val="{00000000-1BC2-40FF-B729-3E85863F959E}"/>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solidFill>
            <a:schemeClr val="tx1"/>
          </a:solidFill>
          <a:latin typeface="Trebuchet MS" panose="020B0603020202020204" pitchFamily="34" charset="0"/>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r>
              <a:rPr lang="tr-TR" sz="1600" dirty="0"/>
              <a:t>2013-2024 YILLARI ARASI  KENTSEL DÖNÜŞÜM BAŞVURU DAĞILIMI</a:t>
            </a:r>
          </a:p>
        </c:rich>
      </c:tx>
      <c:layout>
        <c:manualLayout>
          <c:xMode val="edge"/>
          <c:yMode val="edge"/>
          <c:x val="0.14362777684618544"/>
          <c:y val="9.6060423698509471E-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rebuchet MS" panose="020B0603020202020204" pitchFamily="34" charset="0"/>
              <a:ea typeface="+mn-ea"/>
              <a:cs typeface="+mn-cs"/>
            </a:defRPr>
          </a:pPr>
          <a:endParaRPr lang="tr-TR"/>
        </a:p>
      </c:txPr>
    </c:title>
    <c:autoTitleDeleted val="0"/>
    <c:view3D>
      <c:rotX val="30"/>
      <c:rotY val="9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6803780579784259E-2"/>
          <c:y val="0.21423131601210568"/>
          <c:w val="0.83854433660565442"/>
          <c:h val="0.57073567248401758"/>
        </c:manualLayout>
      </c:layout>
      <c:pie3DChart>
        <c:varyColors val="1"/>
        <c:ser>
          <c:idx val="0"/>
          <c:order val="0"/>
          <c:tx>
            <c:strRef>
              <c:f>Sayfa1!$B$1</c:f>
              <c:strCache>
                <c:ptCount val="1"/>
                <c:pt idx="0">
                  <c:v>2013-2023 YILLARI ARASI 706 ADET BAŞVURU SAYISI DAĞILIMI</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26AA-45CF-82BE-93096B271A33}"/>
              </c:ext>
            </c:extLst>
          </c:dPt>
          <c:dPt>
            <c:idx val="1"/>
            <c:bubble3D val="0"/>
            <c:explosion val="48"/>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26AA-45CF-82BE-93096B271A3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26AA-45CF-82BE-93096B271A33}"/>
              </c:ext>
            </c:extLst>
          </c:dPt>
          <c:dLbls>
            <c:dLbl>
              <c:idx val="0"/>
              <c:layout>
                <c:manualLayout>
                  <c:x val="8.9215980128298199E-3"/>
                  <c:y val="9.6955964310944734E-2"/>
                </c:manualLayout>
              </c:layout>
              <c:tx>
                <c:rich>
                  <a:bodyPr rot="0" spcFirstLastPara="1" vertOverflow="ellipsis" vert="horz" wrap="square" anchor="ctr" anchorCtr="0"/>
                  <a:lstStyle/>
                  <a:p>
                    <a:pPr algn="l">
                      <a:defRPr sz="1300" b="0" i="0" u="none" strike="noStrike" kern="1200" baseline="0">
                        <a:solidFill>
                          <a:schemeClr val="tx2"/>
                        </a:solidFill>
                        <a:latin typeface="Trebuchet MS" panose="020B0603020202020204" pitchFamily="34" charset="0"/>
                        <a:ea typeface="+mn-ea"/>
                        <a:cs typeface="+mn-cs"/>
                      </a:defRPr>
                    </a:pPr>
                    <a:r>
                      <a:rPr lang="en-US" dirty="0"/>
                      <a:t>Değerlendirmeye Alınmayan Bina </a:t>
                    </a:r>
                    <a:r>
                      <a:rPr lang="en-US" dirty="0" err="1"/>
                      <a:t>Sayısı</a:t>
                    </a:r>
                    <a:r>
                      <a:rPr lang="en-US" dirty="0"/>
                      <a:t>; 8</a:t>
                    </a:r>
                    <a:r>
                      <a:rPr lang="en-US" baseline="0" dirty="0"/>
                      <a:t> </a:t>
                    </a:r>
                    <a:r>
                      <a:rPr lang="en-US" dirty="0"/>
                      <a:t>(5 </a:t>
                    </a:r>
                    <a:r>
                      <a:rPr lang="en-US" dirty="0" err="1"/>
                      <a:t>Kapsam</a:t>
                    </a:r>
                    <a:r>
                      <a:rPr lang="en-US" dirty="0"/>
                      <a:t> dışı, 2 </a:t>
                    </a:r>
                    <a:r>
                      <a:rPr lang="en-US" dirty="0" err="1"/>
                      <a:t>Tescilli</a:t>
                    </a:r>
                    <a:r>
                      <a:rPr lang="en-US" dirty="0"/>
                      <a:t>, 1 </a:t>
                    </a:r>
                    <a:r>
                      <a:rPr lang="en-US" dirty="0" err="1"/>
                      <a:t>Güçlendirme</a:t>
                    </a:r>
                    <a:r>
                      <a:rPr lang="en-US" dirty="0"/>
                      <a:t>)</a:t>
                    </a:r>
                  </a:p>
                </c:rich>
              </c:tx>
              <c:spPr>
                <a:noFill/>
                <a:ln>
                  <a:noFill/>
                </a:ln>
                <a:effectLst/>
              </c:spPr>
              <c:txPr>
                <a:bodyPr rot="0" spcFirstLastPara="1" vertOverflow="ellipsis" vert="horz" wrap="square" anchor="ctr" anchorCtr="0"/>
                <a:lstStyle/>
                <a:p>
                  <a:pPr algn="l">
                    <a:defRPr sz="1300" b="0" i="0" u="none" strike="noStrike" kern="1200" baseline="0">
                      <a:solidFill>
                        <a:schemeClr val="tx2"/>
                      </a:solidFill>
                      <a:latin typeface="Trebuchet MS" panose="020B0603020202020204" pitchFamily="34" charset="0"/>
                      <a:ea typeface="+mn-ea"/>
                      <a:cs typeface="+mn-cs"/>
                    </a:defRPr>
                  </a:pPr>
                  <a:endParaRPr lang="tr-TR"/>
                </a:p>
              </c:txPr>
              <c:dLblPos val="bestFit"/>
              <c:showLegendKey val="1"/>
              <c:showVal val="1"/>
              <c:showCatName val="1"/>
              <c:showSerName val="0"/>
              <c:showPercent val="0"/>
              <c:showBubbleSize val="0"/>
              <c:extLst>
                <c:ext xmlns:c15="http://schemas.microsoft.com/office/drawing/2012/chart" uri="{CE6537A1-D6FC-4f65-9D91-7224C49458BB}">
                  <c15:layout>
                    <c:manualLayout>
                      <c:w val="0.20030202728579469"/>
                      <c:h val="0.41457180983280567"/>
                    </c:manualLayout>
                  </c15:layout>
                </c:ext>
                <c:ext xmlns:c16="http://schemas.microsoft.com/office/drawing/2014/chart" uri="{C3380CC4-5D6E-409C-BE32-E72D297353CC}">
                  <c16:uniqueId val="{00000001-26AA-45CF-82BE-93096B271A33}"/>
                </c:ext>
              </c:extLst>
            </c:dLbl>
            <c:dLbl>
              <c:idx val="1"/>
              <c:layout>
                <c:manualLayout>
                  <c:x val="2.5889881320451974E-2"/>
                  <c:y val="-0.19013230766547179"/>
                </c:manualLayout>
              </c:layout>
              <c:tx>
                <c:rich>
                  <a:bodyPr/>
                  <a:lstStyle/>
                  <a:p>
                    <a:fld id="{E3B030AF-CD4F-4469-8692-CBD6369A8D9D}" type="CATEGORYNAME">
                      <a:rPr lang="en-US" smtClean="0"/>
                      <a:pPr/>
                      <a:t>[KATEGORİ ADI]</a:t>
                    </a:fld>
                    <a:r>
                      <a:rPr lang="en-US" dirty="0"/>
                      <a:t>   </a:t>
                    </a:r>
                    <a:r>
                      <a:rPr lang="en-US" baseline="0" dirty="0"/>
                      <a:t>; 717</a:t>
                    </a:r>
                  </a:p>
                </c:rich>
              </c:tx>
              <c:dLblPos val="bestFit"/>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6AA-45CF-82BE-93096B271A33}"/>
                </c:ext>
              </c:extLst>
            </c:dLbl>
            <c:dLbl>
              <c:idx val="2"/>
              <c:layout>
                <c:manualLayout>
                  <c:x val="-9.6471117594249686E-2"/>
                  <c:y val="-0.13638347418823102"/>
                </c:manualLayout>
              </c:layout>
              <c:tx>
                <c:rich>
                  <a:bodyPr/>
                  <a:lstStyle/>
                  <a:p>
                    <a:fld id="{5D21F52E-FE4F-434B-B042-11C66C1A0FD1}" type="CATEGORYNAME">
                      <a:rPr lang="en-US"/>
                      <a:pPr/>
                      <a:t>[KATEGORİ ADI]</a:t>
                    </a:fld>
                    <a:r>
                      <a:rPr lang="en-US" baseline="0" dirty="0"/>
                      <a:t>; 52</a:t>
                    </a:r>
                  </a:p>
                </c:rich>
              </c:tx>
              <c:dLblPos val="bestFit"/>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6AA-45CF-82BE-93096B271A33}"/>
                </c:ext>
              </c:extLst>
            </c:dLbl>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Trebuchet MS" panose="020B0603020202020204" pitchFamily="34" charset="0"/>
                    <a:ea typeface="+mn-ea"/>
                    <a:cs typeface="+mn-cs"/>
                  </a:defRPr>
                </a:pPr>
                <a:endParaRPr lang="tr-TR"/>
              </a:p>
            </c:txPr>
            <c:dLblPos val="outEnd"/>
            <c:showLegendKey val="1"/>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Sayfa1!$A$2:$A$5</c:f>
              <c:strCache>
                <c:ptCount val="3"/>
                <c:pt idx="0">
                  <c:v>Kapsam Dışı Bina Sayısı</c:v>
                </c:pt>
                <c:pt idx="1">
                  <c:v>Yıkımı Gerçekleşen Bina Sayısı
</c:v>
                </c:pt>
                <c:pt idx="2">
                  <c:v>Yıkım Aşamasında Bina Sayısı</c:v>
                </c:pt>
              </c:strCache>
            </c:strRef>
          </c:cat>
          <c:val>
            <c:numRef>
              <c:f>Sayfa1!$B$2:$B$5</c:f>
              <c:numCache>
                <c:formatCode>General</c:formatCode>
                <c:ptCount val="3"/>
                <c:pt idx="0">
                  <c:v>6</c:v>
                </c:pt>
                <c:pt idx="1">
                  <c:v>684</c:v>
                </c:pt>
                <c:pt idx="2">
                  <c:v>48</c:v>
                </c:pt>
              </c:numCache>
            </c:numRef>
          </c:val>
          <c:extLst>
            <c:ext xmlns:c16="http://schemas.microsoft.com/office/drawing/2014/chart" uri="{C3380CC4-5D6E-409C-BE32-E72D297353CC}">
              <c16:uniqueId val="{00000008-26AA-45CF-82BE-93096B271A33}"/>
            </c:ext>
          </c:extLst>
        </c:ser>
        <c:dLbls>
          <c:dLblPos val="out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0.12490026491679167"/>
          <c:y val="0.81645810003048214"/>
          <c:w val="0.67667198488982216"/>
          <c:h val="0.1059101215538418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Trebuchet MS" panose="020B0603020202020204" pitchFamily="34" charset="0"/>
              <a:ea typeface="+mn-ea"/>
              <a:cs typeface="+mn-cs"/>
            </a:defRPr>
          </a:pPr>
          <a:endParaRPr lang="tr-TR"/>
        </a:p>
      </c:txPr>
    </c:legend>
    <c:plotVisOnly val="1"/>
    <c:dispBlanksAs val="gap"/>
    <c:showDLblsOverMax val="0"/>
  </c:chart>
  <c:spPr>
    <a:noFill/>
    <a:ln>
      <a:noFill/>
    </a:ln>
    <a:effectLst/>
  </c:spPr>
  <c:txPr>
    <a:bodyPr/>
    <a:lstStyle/>
    <a:p>
      <a:pPr>
        <a:defRPr>
          <a:latin typeface="Trebuchet MS" panose="020B0603020202020204" pitchFamily="34" charset="0"/>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bg1"/>
                </a:solidFill>
                <a:latin typeface="Trebuchet MS" panose="020B0603020202020204" pitchFamily="34" charset="0"/>
                <a:ea typeface="+mn-ea"/>
                <a:cs typeface="+mn-cs"/>
              </a:defRPr>
            </a:pPr>
            <a:r>
              <a:rPr lang="tr-TR" sz="1200">
                <a:solidFill>
                  <a:schemeClr val="bg1"/>
                </a:solidFill>
              </a:rPr>
              <a:t>TTK Üretiminin Satışları</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bg1"/>
              </a:solidFill>
              <a:latin typeface="Trebuchet MS" panose="020B0603020202020204" pitchFamily="34" charset="0"/>
              <a:ea typeface="+mn-ea"/>
              <a:cs typeface="+mn-cs"/>
            </a:defRPr>
          </a:pPr>
          <a:endParaRPr lang="tr-TR"/>
        </a:p>
      </c:txPr>
    </c:title>
    <c:autoTitleDeleted val="0"/>
    <c:plotArea>
      <c:layout/>
      <c:barChart>
        <c:barDir val="col"/>
        <c:grouping val="percentStacked"/>
        <c:varyColors val="0"/>
        <c:ser>
          <c:idx val="0"/>
          <c:order val="0"/>
          <c:tx>
            <c:strRef>
              <c:f>Sayfa1!$B$1</c:f>
              <c:strCache>
                <c:ptCount val="1"/>
                <c:pt idx="0">
                  <c:v>ÇATES</c:v>
                </c:pt>
              </c:strCache>
            </c:strRef>
          </c:tx>
          <c:spPr>
            <a:solidFill>
              <a:schemeClr val="accent1"/>
            </a:solidFill>
            <a:ln>
              <a:noFill/>
            </a:ln>
            <a:effectLst/>
          </c:spPr>
          <c:invertIfNegative val="0"/>
          <c:cat>
            <c:numRef>
              <c:f>Sayfa1!$A$2:$A$5</c:f>
              <c:numCache>
                <c:formatCode>General</c:formatCode>
                <c:ptCount val="4"/>
                <c:pt idx="0">
                  <c:v>2021</c:v>
                </c:pt>
                <c:pt idx="1">
                  <c:v>2022</c:v>
                </c:pt>
                <c:pt idx="2">
                  <c:v>2023</c:v>
                </c:pt>
                <c:pt idx="3">
                  <c:v>2024</c:v>
                </c:pt>
              </c:numCache>
            </c:numRef>
          </c:cat>
          <c:val>
            <c:numRef>
              <c:f>Sayfa1!$B$2:$B$5</c:f>
              <c:numCache>
                <c:formatCode>#,##0</c:formatCode>
                <c:ptCount val="4"/>
                <c:pt idx="0">
                  <c:v>553866</c:v>
                </c:pt>
                <c:pt idx="1">
                  <c:v>821446</c:v>
                </c:pt>
                <c:pt idx="2">
                  <c:v>630373</c:v>
                </c:pt>
                <c:pt idx="3">
                  <c:v>451080</c:v>
                </c:pt>
              </c:numCache>
            </c:numRef>
          </c:val>
          <c:extLst>
            <c:ext xmlns:c16="http://schemas.microsoft.com/office/drawing/2014/chart" uri="{C3380CC4-5D6E-409C-BE32-E72D297353CC}">
              <c16:uniqueId val="{00000000-9C80-48C7-A160-8C699358C053}"/>
            </c:ext>
          </c:extLst>
        </c:ser>
        <c:ser>
          <c:idx val="1"/>
          <c:order val="1"/>
          <c:tx>
            <c:strRef>
              <c:f>Sayfa1!$C$1</c:f>
              <c:strCache>
                <c:ptCount val="1"/>
                <c:pt idx="0">
                  <c:v>Demir-çelik</c:v>
                </c:pt>
              </c:strCache>
            </c:strRef>
          </c:tx>
          <c:spPr>
            <a:solidFill>
              <a:schemeClr val="accent2"/>
            </a:solidFill>
            <a:ln>
              <a:noFill/>
            </a:ln>
            <a:effectLst/>
          </c:spPr>
          <c:invertIfNegative val="0"/>
          <c:cat>
            <c:numRef>
              <c:f>Sayfa1!$A$2:$A$5</c:f>
              <c:numCache>
                <c:formatCode>General</c:formatCode>
                <c:ptCount val="4"/>
                <c:pt idx="0">
                  <c:v>2021</c:v>
                </c:pt>
                <c:pt idx="1">
                  <c:v>2022</c:v>
                </c:pt>
                <c:pt idx="2">
                  <c:v>2023</c:v>
                </c:pt>
                <c:pt idx="3">
                  <c:v>2024</c:v>
                </c:pt>
              </c:numCache>
            </c:numRef>
          </c:cat>
          <c:val>
            <c:numRef>
              <c:f>Sayfa1!$C$2:$C$5</c:f>
              <c:numCache>
                <c:formatCode>#,##0</c:formatCode>
                <c:ptCount val="4"/>
                <c:pt idx="0">
                  <c:v>227219</c:v>
                </c:pt>
                <c:pt idx="1">
                  <c:v>171575</c:v>
                </c:pt>
                <c:pt idx="2">
                  <c:v>139883</c:v>
                </c:pt>
                <c:pt idx="3">
                  <c:v>193997</c:v>
                </c:pt>
              </c:numCache>
            </c:numRef>
          </c:val>
          <c:extLst>
            <c:ext xmlns:c16="http://schemas.microsoft.com/office/drawing/2014/chart" uri="{C3380CC4-5D6E-409C-BE32-E72D297353CC}">
              <c16:uniqueId val="{00000001-9C80-48C7-A160-8C699358C053}"/>
            </c:ext>
          </c:extLst>
        </c:ser>
        <c:ser>
          <c:idx val="2"/>
          <c:order val="2"/>
          <c:tx>
            <c:strRef>
              <c:f>Sayfa1!$D$1</c:f>
              <c:strCache>
                <c:ptCount val="1"/>
                <c:pt idx="0">
                  <c:v>Muhtelif-Teshin</c:v>
                </c:pt>
              </c:strCache>
            </c:strRef>
          </c:tx>
          <c:spPr>
            <a:solidFill>
              <a:schemeClr val="accent3"/>
            </a:solidFill>
            <a:ln>
              <a:noFill/>
            </a:ln>
            <a:effectLst/>
          </c:spPr>
          <c:invertIfNegative val="0"/>
          <c:cat>
            <c:numRef>
              <c:f>Sayfa1!$A$2:$A$5</c:f>
              <c:numCache>
                <c:formatCode>General</c:formatCode>
                <c:ptCount val="4"/>
                <c:pt idx="0">
                  <c:v>2021</c:v>
                </c:pt>
                <c:pt idx="1">
                  <c:v>2022</c:v>
                </c:pt>
                <c:pt idx="2">
                  <c:v>2023</c:v>
                </c:pt>
                <c:pt idx="3">
                  <c:v>2024</c:v>
                </c:pt>
              </c:numCache>
            </c:numRef>
          </c:cat>
          <c:val>
            <c:numRef>
              <c:f>Sayfa1!$D$2:$D$5</c:f>
              <c:numCache>
                <c:formatCode>#,##0</c:formatCode>
                <c:ptCount val="4"/>
                <c:pt idx="0">
                  <c:v>55710</c:v>
                </c:pt>
                <c:pt idx="1">
                  <c:v>61336</c:v>
                </c:pt>
                <c:pt idx="2">
                  <c:v>18230</c:v>
                </c:pt>
                <c:pt idx="3">
                  <c:v>13618</c:v>
                </c:pt>
              </c:numCache>
            </c:numRef>
          </c:val>
          <c:extLst>
            <c:ext xmlns:c16="http://schemas.microsoft.com/office/drawing/2014/chart" uri="{C3380CC4-5D6E-409C-BE32-E72D297353CC}">
              <c16:uniqueId val="{00000002-9C80-48C7-A160-8C699358C053}"/>
            </c:ext>
          </c:extLst>
        </c:ser>
        <c:dLbls>
          <c:showLegendKey val="0"/>
          <c:showVal val="0"/>
          <c:showCatName val="0"/>
          <c:showSerName val="0"/>
          <c:showPercent val="0"/>
          <c:showBubbleSize val="0"/>
        </c:dLbls>
        <c:gapWidth val="150"/>
        <c:overlap val="100"/>
        <c:axId val="1099980336"/>
        <c:axId val="1232384016"/>
      </c:barChart>
      <c:catAx>
        <c:axId val="10999803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Trebuchet MS" panose="020B0603020202020204" pitchFamily="34" charset="0"/>
                <a:ea typeface="+mn-ea"/>
                <a:cs typeface="+mn-cs"/>
              </a:defRPr>
            </a:pPr>
            <a:endParaRPr lang="tr-TR"/>
          </a:p>
        </c:txPr>
        <c:crossAx val="1232384016"/>
        <c:crosses val="autoZero"/>
        <c:auto val="1"/>
        <c:lblAlgn val="ctr"/>
        <c:lblOffset val="100"/>
        <c:noMultiLvlLbl val="0"/>
      </c:catAx>
      <c:valAx>
        <c:axId val="1232384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Trebuchet MS" panose="020B0603020202020204" pitchFamily="34" charset="0"/>
                <a:ea typeface="+mn-ea"/>
                <a:cs typeface="+mn-cs"/>
              </a:defRPr>
            </a:pPr>
            <a:endParaRPr lang="tr-TR"/>
          </a:p>
        </c:txPr>
        <c:crossAx val="109998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Trebuchet MS" panose="020B0603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603020202020204" pitchFamily="34" charset="0"/>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82041711289412"/>
          <c:y val="9.8903302552600783E-2"/>
          <c:w val="0.82230649249898935"/>
          <c:h val="0.79255117771990957"/>
        </c:manualLayout>
      </c:layout>
      <c:barChart>
        <c:barDir val="col"/>
        <c:grouping val="clustered"/>
        <c:varyColors val="0"/>
        <c:ser>
          <c:idx val="0"/>
          <c:order val="0"/>
          <c:tx>
            <c:strRef>
              <c:f>Sayfa1!$B$1</c:f>
              <c:strCache>
                <c:ptCount val="1"/>
                <c:pt idx="0">
                  <c:v>2022 (GWh)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Elektrik Üretimi</c:v>
                </c:pt>
                <c:pt idx="1">
                  <c:v>Elektrik Tüketimi</c:v>
                </c:pt>
              </c:strCache>
            </c:strRef>
          </c:cat>
          <c:val>
            <c:numRef>
              <c:f>Sayfa1!$B$2:$B$3</c:f>
              <c:numCache>
                <c:formatCode>#,##0</c:formatCode>
                <c:ptCount val="2"/>
                <c:pt idx="0">
                  <c:v>19039</c:v>
                </c:pt>
                <c:pt idx="1">
                  <c:v>5968</c:v>
                </c:pt>
              </c:numCache>
            </c:numRef>
          </c:val>
          <c:extLst>
            <c:ext xmlns:c16="http://schemas.microsoft.com/office/drawing/2014/chart" uri="{C3380CC4-5D6E-409C-BE32-E72D297353CC}">
              <c16:uniqueId val="{00000000-91BA-4DDD-A380-A94384B831F8}"/>
            </c:ext>
          </c:extLst>
        </c:ser>
        <c:ser>
          <c:idx val="1"/>
          <c:order val="1"/>
          <c:tx>
            <c:strRef>
              <c:f>Sayfa1!$C$1</c:f>
              <c:strCache>
                <c:ptCount val="1"/>
                <c:pt idx="0">
                  <c:v>2023 (GWh)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Elektrik Üretimi</c:v>
                </c:pt>
                <c:pt idx="1">
                  <c:v>Elektrik Tüketimi</c:v>
                </c:pt>
              </c:strCache>
            </c:strRef>
          </c:cat>
          <c:val>
            <c:numRef>
              <c:f>Sayfa1!$C$2:$C$3</c:f>
              <c:numCache>
                <c:formatCode>#,##0</c:formatCode>
                <c:ptCount val="2"/>
                <c:pt idx="0">
                  <c:v>21548</c:v>
                </c:pt>
                <c:pt idx="1">
                  <c:v>2961</c:v>
                </c:pt>
              </c:numCache>
            </c:numRef>
          </c:val>
          <c:extLst>
            <c:ext xmlns:c16="http://schemas.microsoft.com/office/drawing/2014/chart" uri="{C3380CC4-5D6E-409C-BE32-E72D297353CC}">
              <c16:uniqueId val="{00000000-A287-4C35-B787-E40DCD1FD04A}"/>
            </c:ext>
          </c:extLst>
        </c:ser>
        <c:ser>
          <c:idx val="2"/>
          <c:order val="2"/>
          <c:tx>
            <c:strRef>
              <c:f>Sayfa1!$D$1</c:f>
              <c:strCache>
                <c:ptCount val="1"/>
                <c:pt idx="0">
                  <c:v>2024 (GWh)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Elektrik Üretimi</c:v>
                </c:pt>
                <c:pt idx="1">
                  <c:v>Elektrik Tüketimi</c:v>
                </c:pt>
              </c:strCache>
            </c:strRef>
          </c:cat>
          <c:val>
            <c:numRef>
              <c:f>Sayfa1!$D$2:$D$3</c:f>
              <c:numCache>
                <c:formatCode>#,##0</c:formatCode>
                <c:ptCount val="2"/>
                <c:pt idx="0">
                  <c:v>22324</c:v>
                </c:pt>
                <c:pt idx="1">
                  <c:v>3143</c:v>
                </c:pt>
              </c:numCache>
            </c:numRef>
          </c:val>
          <c:extLst>
            <c:ext xmlns:c16="http://schemas.microsoft.com/office/drawing/2014/chart" uri="{C3380CC4-5D6E-409C-BE32-E72D297353CC}">
              <c16:uniqueId val="{00000000-C66C-4043-98B6-7B00093B6C10}"/>
            </c:ext>
          </c:extLst>
        </c:ser>
        <c:dLbls>
          <c:dLblPos val="outEnd"/>
          <c:showLegendKey val="0"/>
          <c:showVal val="1"/>
          <c:showCatName val="0"/>
          <c:showSerName val="0"/>
          <c:showPercent val="0"/>
          <c:showBubbleSize val="0"/>
        </c:dLbls>
        <c:gapWidth val="219"/>
        <c:overlap val="-27"/>
        <c:axId val="686581728"/>
        <c:axId val="685053360"/>
      </c:barChart>
      <c:catAx>
        <c:axId val="6865817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Trebuchet MS" panose="020B0603020202020204" pitchFamily="34" charset="0"/>
                <a:ea typeface="+mn-ea"/>
                <a:cs typeface="+mn-cs"/>
              </a:defRPr>
            </a:pPr>
            <a:endParaRPr lang="tr-TR"/>
          </a:p>
        </c:txPr>
        <c:crossAx val="685053360"/>
        <c:crosses val="autoZero"/>
        <c:auto val="1"/>
        <c:lblAlgn val="ctr"/>
        <c:lblOffset val="100"/>
        <c:noMultiLvlLbl val="0"/>
      </c:catAx>
      <c:valAx>
        <c:axId val="68505336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686581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Trebuchet MS" panose="020B0603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Trebuchet MS" panose="020B0603020202020204" pitchFamily="34" charset="0"/>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rebuchet MS" panose="020B0603020202020204" pitchFamily="34" charset="0"/>
                <a:ea typeface="+mn-ea"/>
                <a:cs typeface="+mn-cs"/>
              </a:defRPr>
            </a:pPr>
            <a:r>
              <a:rPr lang="tr-TR" dirty="0"/>
              <a:t>Dış Ticaret (Bin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rebuchet MS" panose="020B0603020202020204" pitchFamily="34" charset="0"/>
              <a:ea typeface="+mn-ea"/>
              <a:cs typeface="+mn-cs"/>
            </a:defRPr>
          </a:pPr>
          <a:endParaRPr lang="tr-TR"/>
        </a:p>
      </c:txPr>
    </c:title>
    <c:autoTitleDeleted val="0"/>
    <c:plotArea>
      <c:layout>
        <c:manualLayout>
          <c:layoutTarget val="inner"/>
          <c:xMode val="edge"/>
          <c:yMode val="edge"/>
          <c:x val="0.14118243898478264"/>
          <c:y val="0.11600143553769766"/>
          <c:w val="0.83666322378433822"/>
          <c:h val="0.63146713432637025"/>
        </c:manualLayout>
      </c:layout>
      <c:lineChart>
        <c:grouping val="standard"/>
        <c:varyColors val="0"/>
        <c:ser>
          <c:idx val="0"/>
          <c:order val="0"/>
          <c:tx>
            <c:strRef>
              <c:f>Sayfa1!$B$1</c:f>
              <c:strCache>
                <c:ptCount val="1"/>
                <c:pt idx="0">
                  <c:v>İhracat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rebuchet MS" panose="020B0603020202020204" pitchFamily="34" charset="0"/>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Sayfa1!$A$3:$A$6</c:f>
              <c:numCache>
                <c:formatCode>General</c:formatCode>
                <c:ptCount val="4"/>
                <c:pt idx="0">
                  <c:v>2021</c:v>
                </c:pt>
                <c:pt idx="1">
                  <c:v>2022</c:v>
                </c:pt>
                <c:pt idx="2">
                  <c:v>2023</c:v>
                </c:pt>
                <c:pt idx="3">
                  <c:v>2024</c:v>
                </c:pt>
              </c:numCache>
            </c:numRef>
          </c:cat>
          <c:val>
            <c:numRef>
              <c:f>Sayfa1!$B$3:$B$6</c:f>
              <c:numCache>
                <c:formatCode>#,##0</c:formatCode>
                <c:ptCount val="4"/>
                <c:pt idx="0">
                  <c:v>790478</c:v>
                </c:pt>
                <c:pt idx="1">
                  <c:v>597827</c:v>
                </c:pt>
                <c:pt idx="2">
                  <c:v>358941</c:v>
                </c:pt>
                <c:pt idx="3">
                  <c:v>433321</c:v>
                </c:pt>
              </c:numCache>
            </c:numRef>
          </c:val>
          <c:smooth val="0"/>
          <c:extLst>
            <c:ext xmlns:c16="http://schemas.microsoft.com/office/drawing/2014/chart" uri="{C3380CC4-5D6E-409C-BE32-E72D297353CC}">
              <c16:uniqueId val="{00000000-B158-4D77-81DD-91A84473957E}"/>
            </c:ext>
          </c:extLst>
        </c:ser>
        <c:ser>
          <c:idx val="1"/>
          <c:order val="1"/>
          <c:tx>
            <c:strRef>
              <c:f>Sayfa1!$C$1</c:f>
              <c:strCache>
                <c:ptCount val="1"/>
                <c:pt idx="0">
                  <c:v>Faaliyet İllerine Göre İhracat</c:v>
                </c:pt>
              </c:strCache>
            </c:strRef>
          </c:tx>
          <c:spPr>
            <a:ln w="28575" cap="rnd">
              <a:solidFill>
                <a:schemeClr val="accent2"/>
              </a:solidFill>
              <a:round/>
            </a:ln>
            <a:effectLst/>
          </c:spPr>
          <c:marker>
            <c:symbol val="none"/>
          </c:marker>
          <c:dLbls>
            <c:dLbl>
              <c:idx val="3"/>
              <c:layout>
                <c:manualLayout>
                  <c:x val="-4.2380279753615859E-3"/>
                  <c:y val="3.77431719463375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25-4423-BF39-21557C93F11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rebuchet MS" panose="020B0603020202020204" pitchFamily="34" charset="0"/>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Sayfa1!$A$3:$A$6</c:f>
              <c:numCache>
                <c:formatCode>General</c:formatCode>
                <c:ptCount val="4"/>
                <c:pt idx="0">
                  <c:v>2021</c:v>
                </c:pt>
                <c:pt idx="1">
                  <c:v>2022</c:v>
                </c:pt>
                <c:pt idx="2">
                  <c:v>2023</c:v>
                </c:pt>
                <c:pt idx="3">
                  <c:v>2024</c:v>
                </c:pt>
              </c:numCache>
            </c:numRef>
          </c:cat>
          <c:val>
            <c:numRef>
              <c:f>Sayfa1!$C$3:$C$6</c:f>
              <c:numCache>
                <c:formatCode>#,##0</c:formatCode>
                <c:ptCount val="4"/>
                <c:pt idx="1">
                  <c:v>1424661</c:v>
                </c:pt>
                <c:pt idx="2">
                  <c:v>1000011</c:v>
                </c:pt>
                <c:pt idx="3">
                  <c:v>1345416</c:v>
                </c:pt>
              </c:numCache>
            </c:numRef>
          </c:val>
          <c:smooth val="0"/>
          <c:extLst>
            <c:ext xmlns:c16="http://schemas.microsoft.com/office/drawing/2014/chart" uri="{C3380CC4-5D6E-409C-BE32-E72D297353CC}">
              <c16:uniqueId val="{00000001-B158-4D77-81DD-91A84473957E}"/>
            </c:ext>
          </c:extLst>
        </c:ser>
        <c:ser>
          <c:idx val="2"/>
          <c:order val="2"/>
          <c:tx>
            <c:strRef>
              <c:f>Sayfa1!$D$1</c:f>
              <c:strCache>
                <c:ptCount val="1"/>
                <c:pt idx="0">
                  <c:v>İthalat</c:v>
                </c:pt>
              </c:strCache>
            </c:strRef>
          </c:tx>
          <c:spPr>
            <a:ln w="28575" cap="rnd">
              <a:solidFill>
                <a:schemeClr val="accent3"/>
              </a:solidFill>
              <a:round/>
            </a:ln>
            <a:effectLst/>
          </c:spPr>
          <c:marker>
            <c:symbol val="none"/>
          </c:marker>
          <c:dLbls>
            <c:dLbl>
              <c:idx val="3"/>
              <c:layout>
                <c:manualLayout>
                  <c:x val="-4.2380279753615859E-3"/>
                  <c:y val="-5.1533953426421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25-4423-BF39-21557C93F11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rebuchet MS" panose="020B0603020202020204" pitchFamily="34" charset="0"/>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Sayfa1!$A$3:$A$6</c:f>
              <c:numCache>
                <c:formatCode>General</c:formatCode>
                <c:ptCount val="4"/>
                <c:pt idx="0">
                  <c:v>2021</c:v>
                </c:pt>
                <c:pt idx="1">
                  <c:v>2022</c:v>
                </c:pt>
                <c:pt idx="2">
                  <c:v>2023</c:v>
                </c:pt>
                <c:pt idx="3">
                  <c:v>2024</c:v>
                </c:pt>
              </c:numCache>
            </c:numRef>
          </c:cat>
          <c:val>
            <c:numRef>
              <c:f>Sayfa1!$D$3:$D$6</c:f>
              <c:numCache>
                <c:formatCode>#,##0</c:formatCode>
                <c:ptCount val="4"/>
                <c:pt idx="0">
                  <c:v>1893247</c:v>
                </c:pt>
                <c:pt idx="1">
                  <c:v>2055005</c:v>
                </c:pt>
                <c:pt idx="2">
                  <c:v>1605052</c:v>
                </c:pt>
                <c:pt idx="3">
                  <c:v>1417447</c:v>
                </c:pt>
              </c:numCache>
            </c:numRef>
          </c:val>
          <c:smooth val="0"/>
          <c:extLst>
            <c:ext xmlns:c16="http://schemas.microsoft.com/office/drawing/2014/chart" uri="{C3380CC4-5D6E-409C-BE32-E72D297353CC}">
              <c16:uniqueId val="{00000000-E22E-41BE-800C-DA2226A7EA20}"/>
            </c:ext>
          </c:extLst>
        </c:ser>
        <c:dLbls>
          <c:dLblPos val="t"/>
          <c:showLegendKey val="0"/>
          <c:showVal val="1"/>
          <c:showCatName val="0"/>
          <c:showSerName val="0"/>
          <c:showPercent val="0"/>
          <c:showBubbleSize val="0"/>
        </c:dLbls>
        <c:smooth val="0"/>
        <c:axId val="256425440"/>
        <c:axId val="256049376"/>
      </c:lineChart>
      <c:catAx>
        <c:axId val="25642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tr-TR"/>
          </a:p>
        </c:txPr>
        <c:crossAx val="256049376"/>
        <c:crosses val="autoZero"/>
        <c:auto val="1"/>
        <c:lblAlgn val="ctr"/>
        <c:lblOffset val="100"/>
        <c:noMultiLvlLbl val="0"/>
      </c:catAx>
      <c:valAx>
        <c:axId val="256049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tr-TR"/>
          </a:p>
        </c:txPr>
        <c:crossAx val="256425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Trebuchet MS" panose="020B0603020202020204" pitchFamily="34" charset="0"/>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Polis  Sorumluluğundaki Nüfus</c:v>
                </c:pt>
              </c:strCache>
            </c:strRef>
          </c:tx>
          <c:spPr>
            <a:solidFill>
              <a:schemeClr val="accent5">
                <a:lumMod val="75000"/>
              </a:schemeClr>
            </a:solidFill>
            <a:ln>
              <a:noFill/>
            </a:ln>
            <a:effectLst/>
          </c:spPr>
          <c:invertIfNegative val="0"/>
          <c:dLbls>
            <c:dLbl>
              <c:idx val="0"/>
              <c:tx>
                <c:rich>
                  <a:bodyPr/>
                  <a:lstStyle/>
                  <a:p>
                    <a:r>
                      <a:rPr lang="en-US" dirty="0"/>
                      <a:t>368.966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5D-43CA-A5D8-CE8E1F0B7F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Nüfus</c:v>
                </c:pt>
              </c:strCache>
            </c:strRef>
          </c:cat>
          <c:val>
            <c:numRef>
              <c:f>Sayfa1!$B$2</c:f>
              <c:numCache>
                <c:formatCode>#,##0</c:formatCode>
                <c:ptCount val="1"/>
                <c:pt idx="0">
                  <c:v>372627</c:v>
                </c:pt>
              </c:numCache>
            </c:numRef>
          </c:val>
          <c:extLst>
            <c:ext xmlns:c16="http://schemas.microsoft.com/office/drawing/2014/chart" uri="{C3380CC4-5D6E-409C-BE32-E72D297353CC}">
              <c16:uniqueId val="{00000000-248F-4035-95F7-CC10555FBE58}"/>
            </c:ext>
          </c:extLst>
        </c:ser>
        <c:ser>
          <c:idx val="1"/>
          <c:order val="1"/>
          <c:tx>
            <c:strRef>
              <c:f>Sayfa1!$C$1</c:f>
              <c:strCache>
                <c:ptCount val="1"/>
                <c:pt idx="0">
                  <c:v>Jandarma Sorumluluğundaki Nüfus</c:v>
                </c:pt>
              </c:strCache>
            </c:strRef>
          </c:tx>
          <c:spPr>
            <a:solidFill>
              <a:srgbClr val="FF0000"/>
            </a:solidFill>
            <a:ln>
              <a:noFill/>
            </a:ln>
            <a:effectLst/>
          </c:spPr>
          <c:invertIfNegative val="0"/>
          <c:dLbls>
            <c:dLbl>
              <c:idx val="0"/>
              <c:tx>
                <c:rich>
                  <a:bodyPr/>
                  <a:lstStyle/>
                  <a:p>
                    <a:r>
                      <a:rPr lang="en-US" dirty="0"/>
                      <a:t>217.836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E8-428B-9EBC-98F7D67592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Nüfus</c:v>
                </c:pt>
              </c:strCache>
            </c:strRef>
          </c:cat>
          <c:val>
            <c:numRef>
              <c:f>Sayfa1!$C$2</c:f>
              <c:numCache>
                <c:formatCode>#,##0</c:formatCode>
                <c:ptCount val="1"/>
                <c:pt idx="0">
                  <c:v>218865</c:v>
                </c:pt>
              </c:numCache>
            </c:numRef>
          </c:val>
          <c:extLst>
            <c:ext xmlns:c16="http://schemas.microsoft.com/office/drawing/2014/chart" uri="{C3380CC4-5D6E-409C-BE32-E72D297353CC}">
              <c16:uniqueId val="{00000001-248F-4035-95F7-CC10555FBE58}"/>
            </c:ext>
          </c:extLst>
        </c:ser>
        <c:dLbls>
          <c:dLblPos val="outEnd"/>
          <c:showLegendKey val="0"/>
          <c:showVal val="1"/>
          <c:showCatName val="0"/>
          <c:showSerName val="0"/>
          <c:showPercent val="0"/>
          <c:showBubbleSize val="0"/>
        </c:dLbls>
        <c:gapWidth val="219"/>
        <c:overlap val="-27"/>
        <c:axId val="2012027679"/>
        <c:axId val="2033913295"/>
      </c:barChart>
      <c:catAx>
        <c:axId val="2012027679"/>
        <c:scaling>
          <c:orientation val="minMax"/>
        </c:scaling>
        <c:delete val="1"/>
        <c:axPos val="b"/>
        <c:numFmt formatCode="General" sourceLinked="1"/>
        <c:majorTickMark val="out"/>
        <c:minorTickMark val="none"/>
        <c:tickLblPos val="nextTo"/>
        <c:crossAx val="2033913295"/>
        <c:crosses val="autoZero"/>
        <c:auto val="1"/>
        <c:lblAlgn val="ctr"/>
        <c:lblOffset val="100"/>
        <c:noMultiLvlLbl val="0"/>
      </c:catAx>
      <c:valAx>
        <c:axId val="203391329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2012027679"/>
        <c:crosses val="autoZero"/>
        <c:crossBetween val="between"/>
      </c:valAx>
      <c:spPr>
        <a:noFill/>
        <a:ln>
          <a:noFill/>
        </a:ln>
        <a:effectLst/>
      </c:spPr>
    </c:plotArea>
    <c:legend>
      <c:legendPos val="r"/>
      <c:layout>
        <c:manualLayout>
          <c:xMode val="edge"/>
          <c:yMode val="edge"/>
          <c:x val="0.59735755228194842"/>
          <c:y val="0.15664024168187046"/>
          <c:w val="0.34484971158239242"/>
          <c:h val="0.749373460560754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603020202020204" pitchFamily="34" charset="0"/>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Polis  Sorumluluğundaki Alan</c:v>
                </c:pt>
              </c:strCache>
            </c:strRef>
          </c:tx>
          <c:spPr>
            <a:solidFill>
              <a:schemeClr val="accent5">
                <a:lumMod val="75000"/>
              </a:schemeClr>
            </a:solidFill>
            <a:ln>
              <a:noFill/>
            </a:ln>
            <a:effectLst/>
          </c:spPr>
          <c:invertIfNegative val="0"/>
          <c:dLbls>
            <c:dLbl>
              <c:idx val="0"/>
              <c:tx>
                <c:rich>
                  <a:bodyPr/>
                  <a:lstStyle/>
                  <a:p>
                    <a:fld id="{8F17B2A0-8743-4153-B223-80793ED4D35E}" type="VALUE">
                      <a:rPr lang="en-US" smtClean="0"/>
                      <a:pPr/>
                      <a:t>[DEĞER]</a:t>
                    </a:fld>
                    <a:r>
                      <a:rPr lang="en-US" dirty="0"/>
                      <a:t> km²</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9E8-4BE8-90DC-BD979FCAF7C7}"/>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Yüzölçüm</c:v>
                </c:pt>
              </c:strCache>
            </c:strRef>
          </c:cat>
          <c:val>
            <c:numRef>
              <c:f>Sayfa1!$B$2</c:f>
              <c:numCache>
                <c:formatCode>#,##0</c:formatCode>
                <c:ptCount val="1"/>
                <c:pt idx="0">
                  <c:v>153</c:v>
                </c:pt>
              </c:numCache>
            </c:numRef>
          </c:val>
          <c:extLst>
            <c:ext xmlns:c16="http://schemas.microsoft.com/office/drawing/2014/chart" uri="{C3380CC4-5D6E-409C-BE32-E72D297353CC}">
              <c16:uniqueId val="{00000001-19E8-4BE8-90DC-BD979FCAF7C7}"/>
            </c:ext>
          </c:extLst>
        </c:ser>
        <c:ser>
          <c:idx val="1"/>
          <c:order val="1"/>
          <c:tx>
            <c:strRef>
              <c:f>Sayfa1!$C$1</c:f>
              <c:strCache>
                <c:ptCount val="1"/>
                <c:pt idx="0">
                  <c:v>Jandarma Sorumluluğundaki Alan</c:v>
                </c:pt>
              </c:strCache>
            </c:strRef>
          </c:tx>
          <c:spPr>
            <a:solidFill>
              <a:srgbClr val="FF0000"/>
            </a:solidFill>
            <a:ln>
              <a:noFill/>
            </a:ln>
            <a:effectLst/>
          </c:spPr>
          <c:invertIfNegative val="0"/>
          <c:dLbls>
            <c:dLbl>
              <c:idx val="0"/>
              <c:tx>
                <c:rich>
                  <a:bodyPr/>
                  <a:lstStyle/>
                  <a:p>
                    <a:r>
                      <a:rPr lang="en-US" dirty="0"/>
                      <a:t>3.144 km²</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E8-4BE8-90DC-BD979FCAF7C7}"/>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Trebuchet MS" panose="020B0603020202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Yüzölçüm</c:v>
                </c:pt>
              </c:strCache>
            </c:strRef>
          </c:cat>
          <c:val>
            <c:numRef>
              <c:f>Sayfa1!$C$2</c:f>
              <c:numCache>
                <c:formatCode>#,##0</c:formatCode>
                <c:ptCount val="1"/>
                <c:pt idx="0">
                  <c:v>3157</c:v>
                </c:pt>
              </c:numCache>
            </c:numRef>
          </c:val>
          <c:extLst>
            <c:ext xmlns:c16="http://schemas.microsoft.com/office/drawing/2014/chart" uri="{C3380CC4-5D6E-409C-BE32-E72D297353CC}">
              <c16:uniqueId val="{00000003-19E8-4BE8-90DC-BD979FCAF7C7}"/>
            </c:ext>
          </c:extLst>
        </c:ser>
        <c:dLbls>
          <c:dLblPos val="outEnd"/>
          <c:showLegendKey val="0"/>
          <c:showVal val="1"/>
          <c:showCatName val="0"/>
          <c:showSerName val="0"/>
          <c:showPercent val="0"/>
          <c:showBubbleSize val="0"/>
        </c:dLbls>
        <c:gapWidth val="219"/>
        <c:overlap val="-27"/>
        <c:axId val="2012027679"/>
        <c:axId val="2033913295"/>
      </c:barChart>
      <c:catAx>
        <c:axId val="2012027679"/>
        <c:scaling>
          <c:orientation val="minMax"/>
        </c:scaling>
        <c:delete val="1"/>
        <c:axPos val="b"/>
        <c:numFmt formatCode="General" sourceLinked="1"/>
        <c:majorTickMark val="out"/>
        <c:minorTickMark val="none"/>
        <c:tickLblPos val="nextTo"/>
        <c:crossAx val="2033913295"/>
        <c:crosses val="autoZero"/>
        <c:auto val="1"/>
        <c:lblAlgn val="ctr"/>
        <c:lblOffset val="100"/>
        <c:noMultiLvlLbl val="0"/>
      </c:catAx>
      <c:valAx>
        <c:axId val="203391329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2012027679"/>
        <c:crosses val="autoZero"/>
        <c:crossBetween val="between"/>
      </c:valAx>
      <c:spPr>
        <a:noFill/>
        <a:ln>
          <a:noFill/>
        </a:ln>
        <a:effectLst/>
      </c:spPr>
    </c:plotArea>
    <c:legend>
      <c:legendPos val="r"/>
      <c:layout>
        <c:manualLayout>
          <c:xMode val="edge"/>
          <c:yMode val="edge"/>
          <c:x val="0.65129743934189699"/>
          <c:y val="0.14524861551378027"/>
          <c:w val="0.34484971158239242"/>
          <c:h val="0.749373460560754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rebuchet MS" panose="020B0603020202020204" pitchFamily="34" charset="0"/>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png"/><Relationship Id="rId4" Type="http://schemas.openxmlformats.org/officeDocument/2006/relationships/image" Target="../media/image71.jpeg"/></Relationships>
</file>

<file path=ppt/diagrams/_rels/data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diagrams/_rels/data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png"/><Relationship Id="rId4" Type="http://schemas.openxmlformats.org/officeDocument/2006/relationships/image" Target="../media/image7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A5CEB-99BF-42FA-B579-4ADBDFE8BEE1}" type="doc">
      <dgm:prSet loTypeId="urn:microsoft.com/office/officeart/2009/layout/ReverseList" loCatId="relationship" qsTypeId="urn:microsoft.com/office/officeart/2005/8/quickstyle/simple1" qsCatId="simple" csTypeId="urn:microsoft.com/office/officeart/2005/8/colors/accent0_1" csCatId="mainScheme" phldr="1"/>
      <dgm:spPr/>
      <dgm:t>
        <a:bodyPr/>
        <a:lstStyle/>
        <a:p>
          <a:endParaRPr lang="tr-TR"/>
        </a:p>
      </dgm:t>
    </dgm:pt>
    <dgm:pt modelId="{053FCA77-27D8-4CF1-A344-1D24A7D76782}">
      <dgm:prSet phldrT="[Metin]" custT="1"/>
      <dgm:spPr/>
      <dgm:t>
        <a:bodyPr/>
        <a:lstStyle/>
        <a:p>
          <a:r>
            <a:rPr lang="tr-TR" sz="1300" dirty="0">
              <a:solidFill>
                <a:schemeClr val="bg1"/>
              </a:solidFill>
              <a:latin typeface="Trebuchet MS" panose="020B0603020202020204" pitchFamily="34" charset="0"/>
            </a:rPr>
            <a:t>42</a:t>
          </a:r>
          <a:r>
            <a:rPr lang="tr-TR" sz="1300" dirty="0">
              <a:latin typeface="Trebuchet MS" panose="020B0603020202020204" pitchFamily="34" charset="0"/>
            </a:rPr>
            <a:t>, 2024 yılında düzenlenen Yatırım Teşvik Belge sayısı;</a:t>
          </a:r>
        </a:p>
      </dgm:t>
    </dgm:pt>
    <dgm:pt modelId="{1FF9B94F-CE8D-43A5-A1D8-5C7663434497}" type="parTrans" cxnId="{CD37491D-BDDC-451F-94CD-9E6476CB205B}">
      <dgm:prSet/>
      <dgm:spPr/>
      <dgm:t>
        <a:bodyPr/>
        <a:lstStyle/>
        <a:p>
          <a:endParaRPr lang="tr-TR" sz="1200">
            <a:latin typeface="Trebuchet MS" panose="020B0603020202020204" pitchFamily="34" charset="0"/>
          </a:endParaRPr>
        </a:p>
      </dgm:t>
    </dgm:pt>
    <dgm:pt modelId="{E73C1266-7B95-4031-9E89-7A26EA3FCE56}" type="sibTrans" cxnId="{CD37491D-BDDC-451F-94CD-9E6476CB205B}">
      <dgm:prSet/>
      <dgm:spPr/>
      <dgm:t>
        <a:bodyPr/>
        <a:lstStyle/>
        <a:p>
          <a:endParaRPr lang="tr-TR" sz="1200">
            <a:latin typeface="Trebuchet MS" panose="020B0603020202020204" pitchFamily="34" charset="0"/>
          </a:endParaRPr>
        </a:p>
      </dgm:t>
    </dgm:pt>
    <dgm:pt modelId="{182B857F-2C0A-46A1-B2D8-40C00E07CA43}">
      <dgm:prSet phldrT="[Metin]" custT="1"/>
      <dgm:spPr/>
      <dgm:t>
        <a:bodyPr/>
        <a:lstStyle/>
        <a:p>
          <a:r>
            <a:rPr lang="tr-TR" sz="1300" dirty="0">
              <a:latin typeface="Trebuchet MS" panose="020B0603020202020204" pitchFamily="34" charset="0"/>
            </a:rPr>
            <a:t>böylece 2024 yılında </a:t>
          </a:r>
          <a:r>
            <a:rPr lang="tr-TR" sz="1300" dirty="0">
              <a:solidFill>
                <a:schemeClr val="bg1"/>
              </a:solidFill>
              <a:latin typeface="Trebuchet MS" panose="020B0603020202020204" pitchFamily="34" charset="0"/>
            </a:rPr>
            <a:t>402</a:t>
          </a:r>
          <a:r>
            <a:rPr lang="tr-TR" sz="1300" dirty="0">
              <a:latin typeface="Trebuchet MS" panose="020B0603020202020204" pitchFamily="34" charset="0"/>
            </a:rPr>
            <a:t> milyon ₺ tutarında teşvik kullanılarak 89 kişiye istihdam sağlanmıştır.</a:t>
          </a:r>
        </a:p>
      </dgm:t>
    </dgm:pt>
    <dgm:pt modelId="{A97B62C0-4BD6-4DA4-A934-984375F82560}" type="parTrans" cxnId="{9D640173-7DBB-4039-B9C3-E7EFA7093175}">
      <dgm:prSet/>
      <dgm:spPr/>
      <dgm:t>
        <a:bodyPr/>
        <a:lstStyle/>
        <a:p>
          <a:endParaRPr lang="tr-TR" sz="1200">
            <a:latin typeface="Trebuchet MS" panose="020B0603020202020204" pitchFamily="34" charset="0"/>
          </a:endParaRPr>
        </a:p>
      </dgm:t>
    </dgm:pt>
    <dgm:pt modelId="{8502D8DA-F5D3-446C-ACAB-FB8BBD1D81CA}" type="sibTrans" cxnId="{9D640173-7DBB-4039-B9C3-E7EFA7093175}">
      <dgm:prSet/>
      <dgm:spPr/>
      <dgm:t>
        <a:bodyPr/>
        <a:lstStyle/>
        <a:p>
          <a:endParaRPr lang="tr-TR" sz="1200">
            <a:latin typeface="Trebuchet MS" panose="020B0603020202020204" pitchFamily="34" charset="0"/>
          </a:endParaRPr>
        </a:p>
      </dgm:t>
    </dgm:pt>
    <dgm:pt modelId="{CB9503C8-7618-431C-97DB-3F7D4206FF4D}" type="pres">
      <dgm:prSet presAssocID="{F76A5CEB-99BF-42FA-B579-4ADBDFE8BEE1}" presName="Name0" presStyleCnt="0">
        <dgm:presLayoutVars>
          <dgm:chMax val="2"/>
          <dgm:chPref val="2"/>
          <dgm:animLvl val="lvl"/>
        </dgm:presLayoutVars>
      </dgm:prSet>
      <dgm:spPr/>
    </dgm:pt>
    <dgm:pt modelId="{D809C4F0-34C0-44A3-9636-A1E07B4BCE81}" type="pres">
      <dgm:prSet presAssocID="{F76A5CEB-99BF-42FA-B579-4ADBDFE8BEE1}" presName="LeftText" presStyleLbl="revTx" presStyleIdx="0" presStyleCnt="0">
        <dgm:presLayoutVars>
          <dgm:bulletEnabled val="1"/>
        </dgm:presLayoutVars>
      </dgm:prSet>
      <dgm:spPr/>
    </dgm:pt>
    <dgm:pt modelId="{D1368603-8613-4338-AE01-1780410B0CF1}" type="pres">
      <dgm:prSet presAssocID="{F76A5CEB-99BF-42FA-B579-4ADBDFE8BEE1}" presName="LeftNode" presStyleLbl="bgImgPlace1" presStyleIdx="0" presStyleCnt="2" custScaleX="116389" custScaleY="154442" custLinFactNeighborX="-1665" custLinFactNeighborY="-16559">
        <dgm:presLayoutVars>
          <dgm:chMax val="2"/>
          <dgm:chPref val="2"/>
        </dgm:presLayoutVars>
      </dgm:prSet>
      <dgm:spPr/>
    </dgm:pt>
    <dgm:pt modelId="{BCC672D1-5ADB-4837-98EB-6BC5F7A71E19}" type="pres">
      <dgm:prSet presAssocID="{F76A5CEB-99BF-42FA-B579-4ADBDFE8BEE1}" presName="RightText" presStyleLbl="revTx" presStyleIdx="0" presStyleCnt="0">
        <dgm:presLayoutVars>
          <dgm:bulletEnabled val="1"/>
        </dgm:presLayoutVars>
      </dgm:prSet>
      <dgm:spPr/>
    </dgm:pt>
    <dgm:pt modelId="{8371BC3B-B5A7-48C3-815E-3807EA9F9535}" type="pres">
      <dgm:prSet presAssocID="{F76A5CEB-99BF-42FA-B579-4ADBDFE8BEE1}" presName="RightNode" presStyleLbl="bgImgPlace1" presStyleIdx="1" presStyleCnt="2" custScaleX="130678" custScaleY="155545">
        <dgm:presLayoutVars>
          <dgm:chMax val="0"/>
          <dgm:chPref val="0"/>
        </dgm:presLayoutVars>
      </dgm:prSet>
      <dgm:spPr/>
    </dgm:pt>
    <dgm:pt modelId="{53F004C7-6BEE-452E-AEEF-7AB0BC3E0195}" type="pres">
      <dgm:prSet presAssocID="{F76A5CEB-99BF-42FA-B579-4ADBDFE8BEE1}" presName="TopArrow" presStyleLbl="node1" presStyleIdx="0" presStyleCnt="2" custScaleY="88900" custLinFactY="-3334" custLinFactNeighborX="-31748" custLinFactNeighborY="-100000"/>
      <dgm:spPr/>
    </dgm:pt>
    <dgm:pt modelId="{ED36DE83-CFA8-4C27-AEF5-8759E1715114}" type="pres">
      <dgm:prSet presAssocID="{F76A5CEB-99BF-42FA-B579-4ADBDFE8BEE1}" presName="BottomArrow" presStyleLbl="node1" presStyleIdx="1" presStyleCnt="2" custLinFactNeighborX="-14965" custLinFactNeighborY="28409"/>
      <dgm:spPr/>
    </dgm:pt>
  </dgm:ptLst>
  <dgm:cxnLst>
    <dgm:cxn modelId="{72328101-EA40-48B2-AEEA-4B09C904CBD5}" type="presOf" srcId="{053FCA77-27D8-4CF1-A344-1D24A7D76782}" destId="{D1368603-8613-4338-AE01-1780410B0CF1}" srcOrd="1" destOrd="0" presId="urn:microsoft.com/office/officeart/2009/layout/ReverseList"/>
    <dgm:cxn modelId="{7455B51C-8421-45EA-8139-BBE905715518}" type="presOf" srcId="{053FCA77-27D8-4CF1-A344-1D24A7D76782}" destId="{D809C4F0-34C0-44A3-9636-A1E07B4BCE81}" srcOrd="0" destOrd="0" presId="urn:microsoft.com/office/officeart/2009/layout/ReverseList"/>
    <dgm:cxn modelId="{CD37491D-BDDC-451F-94CD-9E6476CB205B}" srcId="{F76A5CEB-99BF-42FA-B579-4ADBDFE8BEE1}" destId="{053FCA77-27D8-4CF1-A344-1D24A7D76782}" srcOrd="0" destOrd="0" parTransId="{1FF9B94F-CE8D-43A5-A1D8-5C7663434497}" sibTransId="{E73C1266-7B95-4031-9E89-7A26EA3FCE56}"/>
    <dgm:cxn modelId="{9D640173-7DBB-4039-B9C3-E7EFA7093175}" srcId="{F76A5CEB-99BF-42FA-B579-4ADBDFE8BEE1}" destId="{182B857F-2C0A-46A1-B2D8-40C00E07CA43}" srcOrd="1" destOrd="0" parTransId="{A97B62C0-4BD6-4DA4-A934-984375F82560}" sibTransId="{8502D8DA-F5D3-446C-ACAB-FB8BBD1D81CA}"/>
    <dgm:cxn modelId="{9C6A33EF-12AE-41ED-BAB9-0F8B751FC31A}" type="presOf" srcId="{F76A5CEB-99BF-42FA-B579-4ADBDFE8BEE1}" destId="{CB9503C8-7618-431C-97DB-3F7D4206FF4D}" srcOrd="0" destOrd="0" presId="urn:microsoft.com/office/officeart/2009/layout/ReverseList"/>
    <dgm:cxn modelId="{7C7D77F4-0F10-402D-9953-71169C7383DA}" type="presOf" srcId="{182B857F-2C0A-46A1-B2D8-40C00E07CA43}" destId="{BCC672D1-5ADB-4837-98EB-6BC5F7A71E19}" srcOrd="0" destOrd="0" presId="urn:microsoft.com/office/officeart/2009/layout/ReverseList"/>
    <dgm:cxn modelId="{49188BF7-EB0C-487F-9FA2-FCEA886200CD}" type="presOf" srcId="{182B857F-2C0A-46A1-B2D8-40C00E07CA43}" destId="{8371BC3B-B5A7-48C3-815E-3807EA9F9535}" srcOrd="1" destOrd="0" presId="urn:microsoft.com/office/officeart/2009/layout/ReverseList"/>
    <dgm:cxn modelId="{D98649F8-52C3-4EED-9C75-E564D5E7684B}" type="presParOf" srcId="{CB9503C8-7618-431C-97DB-3F7D4206FF4D}" destId="{D809C4F0-34C0-44A3-9636-A1E07B4BCE81}" srcOrd="0" destOrd="0" presId="urn:microsoft.com/office/officeart/2009/layout/ReverseList"/>
    <dgm:cxn modelId="{60EEF77B-AA1A-44E7-A797-E1DB18C9EBDE}" type="presParOf" srcId="{CB9503C8-7618-431C-97DB-3F7D4206FF4D}" destId="{D1368603-8613-4338-AE01-1780410B0CF1}" srcOrd="1" destOrd="0" presId="urn:microsoft.com/office/officeart/2009/layout/ReverseList"/>
    <dgm:cxn modelId="{6FDBE86D-962C-447D-8427-6E814B451601}" type="presParOf" srcId="{CB9503C8-7618-431C-97DB-3F7D4206FF4D}" destId="{BCC672D1-5ADB-4837-98EB-6BC5F7A71E19}" srcOrd="2" destOrd="0" presId="urn:microsoft.com/office/officeart/2009/layout/ReverseList"/>
    <dgm:cxn modelId="{DA02E1AA-A73A-4EE8-988C-7165CFA8A82F}" type="presParOf" srcId="{CB9503C8-7618-431C-97DB-3F7D4206FF4D}" destId="{8371BC3B-B5A7-48C3-815E-3807EA9F9535}" srcOrd="3" destOrd="0" presId="urn:microsoft.com/office/officeart/2009/layout/ReverseList"/>
    <dgm:cxn modelId="{7C89D1B9-4DBF-4775-ABE9-D68CCDAFCCFC}" type="presParOf" srcId="{CB9503C8-7618-431C-97DB-3F7D4206FF4D}" destId="{53F004C7-6BEE-452E-AEEF-7AB0BC3E0195}" srcOrd="4" destOrd="0" presId="urn:microsoft.com/office/officeart/2009/layout/ReverseList"/>
    <dgm:cxn modelId="{446E7886-538F-4F2A-A3CC-18F35DD32389}" type="presParOf" srcId="{CB9503C8-7618-431C-97DB-3F7D4206FF4D}" destId="{ED36DE83-CFA8-4C27-AEF5-8759E1715114}" srcOrd="5" destOrd="0" presId="urn:microsoft.com/office/officeart/2009/layout/ReverseList"/>
  </dgm:cxn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B867BEC5-F968-414C-B1D3-0BA26B0FB224}">
      <dgm:prSet phldrT="[Metin]" custT="1"/>
      <dgm:spPr/>
      <dgm:t>
        <a:bodyPr/>
        <a:lstStyle/>
        <a:p>
          <a:pPr algn="just"/>
          <a:r>
            <a:rPr lang="tr-TR" sz="1400" dirty="0">
              <a:latin typeface="Trebuchet MS" panose="020B0603020202020204" pitchFamily="34" charset="0"/>
            </a:rPr>
            <a:t>BAKKA desteği ile İl Özel İdaresi koordinesinde yürütülen proje kapsamında, Merkez İlçe Üzülmez Mevkiinde Üzülmez Eski </a:t>
          </a:r>
          <a:r>
            <a:rPr lang="tr-TR" sz="1400" dirty="0" err="1">
              <a:latin typeface="Trebuchet MS" panose="020B0603020202020204" pitchFamily="34" charset="0"/>
            </a:rPr>
            <a:t>Lavuar</a:t>
          </a:r>
          <a:r>
            <a:rPr lang="tr-TR" sz="1400" dirty="0">
              <a:latin typeface="Trebuchet MS" panose="020B0603020202020204" pitchFamily="34" charset="0"/>
            </a:rPr>
            <a:t> Binası ve Eski Atölye Binasına işlev kazandırılması planlanmıştır.</a:t>
          </a: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lang="tr-TR" sz="1400" dirty="0">
              <a:latin typeface="Trebuchet MS" panose="020B0603020202020204" pitchFamily="34" charset="0"/>
            </a:rPr>
            <a:t>Proje ile kent belleği ve hayatını zenginleştirmek, kentin endüstriyel mirasının deneyim turizmine kazandırılması amaçlarına hizmet edecek şekilde proje konusu alan yeniden </a:t>
          </a:r>
          <a:r>
            <a:rPr lang="tr-TR" sz="1400" dirty="0" err="1">
              <a:latin typeface="Trebuchet MS" panose="020B0603020202020204" pitchFamily="34" charset="0"/>
            </a:rPr>
            <a:t>işlevlendirilmektedir</a:t>
          </a:r>
          <a:r>
            <a:rPr lang="tr-TR" sz="1400" dirty="0">
              <a:latin typeface="Trebuchet MS" panose="020B0603020202020204" pitchFamily="34" charset="0"/>
            </a:rPr>
            <a:t>.</a:t>
          </a: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400" dirty="0">
              <a:latin typeface="Trebuchet MS" panose="020B0603020202020204" pitchFamily="34" charset="0"/>
            </a:rPr>
            <a:t>Kaba inşaatı 2023 yılı itibarı ile büyük oranda tamamlanmıştır. </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2715"/>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tr-TR"/>
        </a:p>
      </dgm:t>
    </dgm:pt>
    <dgm:pt modelId="{B867BEC5-F968-414C-B1D3-0BA26B0FB224}">
      <dgm:prSet phldrT="[Metin]" custT="1"/>
      <dgm:spPr/>
      <dgm:t>
        <a:bodyPr/>
        <a:lstStyle/>
        <a:p>
          <a:pPr algn="just"/>
          <a:r>
            <a:rPr lang="tr-TR" sz="1400" dirty="0">
              <a:latin typeface="Trebuchet MS" panose="020B0603020202020204" pitchFamily="34" charset="0"/>
            </a:rPr>
            <a:t>Tarım ve Orman Bakanlığı kredi desteği ile Müteşebbis Heyet Başkanlığı sorumluluğunda yapılmakta olan Zonguldak Çaycuma </a:t>
          </a:r>
          <a:r>
            <a:rPr lang="tr-TR" sz="1400" dirty="0" err="1">
              <a:latin typeface="Trebuchet MS" panose="020B0603020202020204" pitchFamily="34" charset="0"/>
            </a:rPr>
            <a:t>TDİOSB’ye</a:t>
          </a:r>
          <a:r>
            <a:rPr lang="tr-TR" sz="1400" dirty="0">
              <a:latin typeface="Trebuchet MS" panose="020B0603020202020204" pitchFamily="34" charset="0"/>
            </a:rPr>
            <a:t> (56 hektar alan) ait Altyapı ve Elektrik Dağıtım Şebekesi Yapım İşi Aralık 2022’de tamamlandı.</a:t>
          </a: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lang="tr-TR" sz="1400" dirty="0">
              <a:latin typeface="Trebuchet MS" panose="020B0603020202020204" pitchFamily="34" charset="0"/>
            </a:rPr>
            <a:t>Sera OSB’de faaliyet gösterecek 15 işletme belirlenmiş olup altyapı çalışmaları tamamlanmıştır. 2024 yılı içerisinde üstyapı inşaatları devam etmektedir. Her biri yaklaşık 25 dekar büyüklüğünde 15 adet Sera işletmesi kurulmuştur. </a:t>
          </a: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350" dirty="0">
              <a:latin typeface="Trebuchet MS" panose="020B0603020202020204" pitchFamily="34" charset="0"/>
            </a:rPr>
            <a:t>Bu işletmelerde 1.000 kişiye istihdam sağlanacaktır. Faaliyete geçilmesiyle ilde </a:t>
          </a:r>
          <a:r>
            <a:rPr lang="tr-TR" sz="1350" dirty="0" err="1">
              <a:latin typeface="Trebuchet MS" panose="020B0603020202020204" pitchFamily="34" charset="0"/>
            </a:rPr>
            <a:t>sektörel</a:t>
          </a:r>
          <a:r>
            <a:rPr lang="tr-TR" sz="1350" dirty="0">
              <a:latin typeface="Trebuchet MS" panose="020B0603020202020204" pitchFamily="34" charset="0"/>
            </a:rPr>
            <a:t> çeşitliliğin sağlanmasına, istihdama, üretime ve ihracata önemli katkılar sunulacaktır. Seralarda üretilecek ürünler öncelikli olarak Ukrayna, Rusya gibi Karadeniz ülkelerine ve Avrupa ülkelerine ihraç edilecek.</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custScaleY="91653"/>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tr-TR"/>
        </a:p>
      </dgm:t>
    </dgm:pt>
    <dgm:pt modelId="{B867BEC5-F968-414C-B1D3-0BA26B0FB224}">
      <dgm:prSet phldrT="[Metin]" custT="1"/>
      <dgm:spPr/>
      <dgm:t>
        <a:bodyPr/>
        <a:lstStyle/>
        <a:p>
          <a:pPr algn="just"/>
          <a:r>
            <a:rPr lang="tr-TR" sz="1400" dirty="0">
              <a:latin typeface="Trebuchet MS" panose="020B0603020202020204" pitchFamily="34" charset="0"/>
            </a:rPr>
            <a:t>Son teşvik sistemiyle 5. Bölge teşviklerinden yararlanacak Gökçebey OSB kurulumu sürecinde çalışmalar; Zonguldak Valiliği, Zonguldak Ticaret ve Sanayi Odası, Devrek Ticaret ve Sanayi Odası ile Gökçebey Belediyesi koordinasyonunda devam etmektedir. </a:t>
          </a: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lang="tr-TR" sz="1400" dirty="0">
              <a:latin typeface="Trebuchet MS" panose="020B0603020202020204" pitchFamily="34" charset="0"/>
            </a:rPr>
            <a:t>Sanayi ve Teknoloji Bakanlığı'na yer seçimi için müracaat edilmiş ve yer seçimi komisyonu toplantısı 13.10.2022 tarihinde Zonguldak Valiliği toplantı salonunda yapılmıştır. Sonrasında Bakanlıkça yer seçimi onaylanmış ve organize sanayi bölgesi tüzel kişilik kazanmıştır.</a:t>
          </a: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350" dirty="0">
              <a:latin typeface="Trebuchet MS" panose="020B0603020202020204" pitchFamily="34" charset="0"/>
            </a:rPr>
            <a:t>Halen altyapı planlama ve parselasyon çalışmaları devam etmektedir. Parsel tahsis talebi için ön başvurular toplanmıştır. Altyapı inşaatlarının başlaması için Bakanlığa kredi başvurusu yapılmıştır. </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1) </a:t>
          </a:r>
          <a:r>
            <a:rPr lang="fi-FI" sz="1400" spc="-33" dirty="0">
              <a:latin typeface="Trebuchet MS" panose="020B0603020202020204" pitchFamily="34" charset="0"/>
              <a:cs typeface="Arial" panose="020B0604020202020204" pitchFamily="34" charset="0"/>
            </a:rPr>
            <a:t>Beycuma 120 Konut ve 12 Dükkan, Karaman 63 Konut; ilerleme %</a:t>
          </a:r>
          <a:r>
            <a:rPr lang="tr-TR" sz="1400" spc="-33" dirty="0">
              <a:latin typeface="Trebuchet MS" panose="020B0603020202020204" pitchFamily="34" charset="0"/>
              <a:cs typeface="Arial" panose="020B0604020202020204" pitchFamily="34" charset="0"/>
            </a:rPr>
            <a:t>64</a:t>
          </a:r>
        </a:p>
        <a:p>
          <a:pPr algn="just"/>
          <a:r>
            <a:rPr lang="tr-TR" sz="1400" spc="-33" dirty="0">
              <a:latin typeface="Trebuchet MS" panose="020B0603020202020204" pitchFamily="34" charset="0"/>
              <a:cs typeface="Arial" panose="020B0604020202020204" pitchFamily="34" charset="0"/>
            </a:rPr>
            <a:t>2) </a:t>
          </a:r>
          <a:r>
            <a:rPr lang="tr-TR" sz="1400" spc="-33" dirty="0" err="1">
              <a:latin typeface="Trebuchet MS" panose="020B0603020202020204" pitchFamily="34" charset="0"/>
              <a:cs typeface="Arial" panose="020B0604020202020204" pitchFamily="34" charset="0"/>
            </a:rPr>
            <a:t>Kdz</a:t>
          </a:r>
          <a:r>
            <a:rPr lang="tr-TR" sz="1400" spc="-33" dirty="0">
              <a:latin typeface="Trebuchet MS" panose="020B0603020202020204" pitchFamily="34" charset="0"/>
              <a:cs typeface="Arial" panose="020B0604020202020204" pitchFamily="34" charset="0"/>
            </a:rPr>
            <a:t>. Ereğli </a:t>
          </a:r>
          <a:r>
            <a:rPr lang="tr-TR" sz="1400" spc="-33" dirty="0" err="1">
              <a:latin typeface="Trebuchet MS" panose="020B0603020202020204" pitchFamily="34" charset="0"/>
              <a:cs typeface="Arial" panose="020B0604020202020204" pitchFamily="34" charset="0"/>
            </a:rPr>
            <a:t>Güldere</a:t>
          </a:r>
          <a:r>
            <a:rPr lang="tr-TR" sz="1400" spc="-33" dirty="0">
              <a:latin typeface="Trebuchet MS" panose="020B0603020202020204" pitchFamily="34" charset="0"/>
              <a:cs typeface="Arial" panose="020B0604020202020204" pitchFamily="34" charset="0"/>
            </a:rPr>
            <a:t> 108 Adet Konut İşi; ilerleme %57</a:t>
          </a:r>
        </a:p>
        <a:p>
          <a:pPr algn="just"/>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3) Devrek </a:t>
          </a:r>
          <a:r>
            <a:rPr kumimoji="0" lang="tr-TR" sz="1400" b="0" i="0" u="none" strike="noStrike" cap="none" spc="0" normalizeH="0" baseline="0" noProof="0" dirty="0" err="1">
              <a:ln/>
              <a:effectLst/>
              <a:uLnTx/>
              <a:uFillTx/>
              <a:latin typeface="Trebuchet MS" panose="020B0603020202020204" pitchFamily="34" charset="0"/>
              <a:ea typeface="+mn-ea"/>
              <a:cs typeface="Arial" panose="020B0604020202020204" pitchFamily="34" charset="0"/>
            </a:rPr>
            <a:t>Çaydeğirmeni</a:t>
          </a:r>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 Beldesi 317 Konut, 1 Adet 15 Kişilik Cami, 3 Dükkanlı Ticaret Alanı; ilerleme %98</a:t>
          </a:r>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400" dirty="0">
              <a:latin typeface="Trebuchet MS" panose="020B0603020202020204" pitchFamily="34" charset="0"/>
            </a:rPr>
            <a:t>4)Zonguldak Üzülmez TTK Lojmanları ve Çevresi 2. Etap Kentsel Dönüşüm ve Gelişim Projesi, 345 Konut, 2 Büfe; ilerleme %61</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AE5B1FFA-6DAB-4504-9502-5B2D0A535A4C}">
      <dgm:prSet custT="1"/>
      <dgm:spPr/>
      <dgm:t>
        <a:bodyPr/>
        <a:lstStyle/>
        <a:p>
          <a:pPr algn="l"/>
          <a:r>
            <a:rPr lang="tr-TR" sz="1400" dirty="0">
              <a:latin typeface="Trebuchet MS" panose="020B0603020202020204" pitchFamily="34" charset="0"/>
            </a:rPr>
            <a:t>5) </a:t>
          </a:r>
          <a:r>
            <a:rPr lang="tr-TR" sz="1400" dirty="0" err="1">
              <a:latin typeface="Trebuchet MS" panose="020B0603020202020204" pitchFamily="34" charset="0"/>
            </a:rPr>
            <a:t>Kdz</a:t>
          </a:r>
          <a:r>
            <a:rPr lang="tr-TR" sz="1400" dirty="0">
              <a:latin typeface="Trebuchet MS" panose="020B0603020202020204" pitchFamily="34" charset="0"/>
            </a:rPr>
            <a:t>. Ereğli Hükümet Konağı İnşaatı; ilerleme %23</a:t>
          </a:r>
        </a:p>
        <a:p>
          <a:pPr algn="l"/>
          <a:r>
            <a:rPr lang="tr-TR" sz="1400" dirty="0">
              <a:latin typeface="Trebuchet MS" panose="020B0603020202020204" pitchFamily="34" charset="0"/>
            </a:rPr>
            <a:t>6) Merkez </a:t>
          </a:r>
          <a:r>
            <a:rPr lang="tr-TR" sz="1400" dirty="0" err="1">
              <a:latin typeface="Trebuchet MS" panose="020B0603020202020204" pitchFamily="34" charset="0"/>
            </a:rPr>
            <a:t>Lavuar</a:t>
          </a:r>
          <a:r>
            <a:rPr lang="tr-TR" sz="1400" dirty="0">
              <a:latin typeface="Trebuchet MS" panose="020B0603020202020204" pitchFamily="34" charset="0"/>
            </a:rPr>
            <a:t> Alanında Altyapı ve Çevre Düzenleme işi; ilerleme %48</a:t>
          </a:r>
          <a:br>
            <a:rPr lang="tr-TR" sz="1400" dirty="0">
              <a:latin typeface="Trebuchet MS" panose="020B0603020202020204" pitchFamily="34" charset="0"/>
            </a:rPr>
          </a:br>
          <a:br>
            <a:rPr lang="tr-TR" sz="1400" dirty="0">
              <a:latin typeface="Trebuchet MS" panose="020B0603020202020204" pitchFamily="34" charset="0"/>
            </a:rPr>
          </a:br>
          <a:endParaRPr lang="tr-TR" sz="1400" dirty="0"/>
        </a:p>
      </dgm:t>
    </dgm:pt>
    <dgm:pt modelId="{D156384A-A8DA-43E3-A4A9-25C46EAC7F2B}" type="parTrans" cxnId="{853F73BC-58A8-4B7D-B07F-926F10F9CE24}">
      <dgm:prSet/>
      <dgm:spPr/>
      <dgm:t>
        <a:bodyPr/>
        <a:lstStyle/>
        <a:p>
          <a:pPr algn="just"/>
          <a:endParaRPr lang="tr-TR"/>
        </a:p>
      </dgm:t>
    </dgm:pt>
    <dgm:pt modelId="{867E4D91-A711-4875-8D21-60046A5DF838}" type="sibTrans" cxnId="{853F73BC-58A8-4B7D-B07F-926F10F9CE24}">
      <dgm:prSet/>
      <dgm:spPr/>
      <dgm:t>
        <a:bodyPr/>
        <a:lstStyle/>
        <a:p>
          <a:pPr algn="just"/>
          <a:endParaRPr lang="tr-T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5"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5" custScaleX="127389" custLinFactNeighborY="2077"/>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4"/>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5"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4"/>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5" custScaleX="128735" custLinFactNeighborY="6231"/>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4"/>
      <dgm:spPr/>
    </dgm:pt>
    <dgm:pt modelId="{C12B77BE-B620-4109-8C21-B5B136BD418D}" type="pres">
      <dgm:prSet presAssocID="{39296264-D8CF-4E9E-AEA4-9D66D5A5A1E0}" presName="vertSpace2b" presStyleCnt="0"/>
      <dgm:spPr/>
    </dgm:pt>
    <dgm:pt modelId="{24F1EC38-645A-4E14-BABE-EB3D0DF093D2}" type="pres">
      <dgm:prSet presAssocID="{AE5B1FFA-6DAB-4504-9502-5B2D0A535A4C}" presName="horz2" presStyleCnt="0"/>
      <dgm:spPr/>
    </dgm:pt>
    <dgm:pt modelId="{56CC4B21-C400-4E81-966C-EF507D8A8CA5}" type="pres">
      <dgm:prSet presAssocID="{AE5B1FFA-6DAB-4504-9502-5B2D0A535A4C}" presName="horzSpace2" presStyleCnt="0"/>
      <dgm:spPr/>
    </dgm:pt>
    <dgm:pt modelId="{F8D3B39C-19C2-4F7E-8779-837995AB6456}" type="pres">
      <dgm:prSet presAssocID="{AE5B1FFA-6DAB-4504-9502-5B2D0A535A4C}" presName="tx2" presStyleLbl="revTx" presStyleIdx="4" presStyleCnt="5" custScaleX="131763"/>
      <dgm:spPr/>
    </dgm:pt>
    <dgm:pt modelId="{5D58EB48-E96F-4EBE-9430-58A6616EF081}" type="pres">
      <dgm:prSet presAssocID="{AE5B1FFA-6DAB-4504-9502-5B2D0A535A4C}" presName="vert2" presStyleCnt="0"/>
      <dgm:spPr/>
    </dgm:pt>
    <dgm:pt modelId="{0E06984D-24CC-4A30-979D-B23700E7C752}" type="pres">
      <dgm:prSet presAssocID="{AE5B1FFA-6DAB-4504-9502-5B2D0A535A4C}" presName="thinLine2b" presStyleLbl="callout" presStyleIdx="3" presStyleCnt="4"/>
      <dgm:spPr/>
    </dgm:pt>
    <dgm:pt modelId="{EA47029A-BCFC-4994-A5EA-F4A848F61784}" type="pres">
      <dgm:prSet presAssocID="{AE5B1FFA-6DAB-4504-9502-5B2D0A535A4C}"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BFAAF180-D313-4A45-AB8F-5C2C8FC0C984}" type="presOf" srcId="{AE5B1FFA-6DAB-4504-9502-5B2D0A535A4C}" destId="{F8D3B39C-19C2-4F7E-8779-837995AB6456}" srcOrd="0" destOrd="0" presId="urn:microsoft.com/office/officeart/2008/layout/LinedList"/>
    <dgm:cxn modelId="{DF6B23B7-1254-4CE1-B4D9-08266CD490BE}" type="presOf" srcId="{39296264-D8CF-4E9E-AEA4-9D66D5A5A1E0}" destId="{1D4E6E17-8C58-491A-BF6E-08E1CF640791}" srcOrd="0" destOrd="0" presId="urn:microsoft.com/office/officeart/2008/layout/LinedList"/>
    <dgm:cxn modelId="{853F73BC-58A8-4B7D-B07F-926F10F9CE24}" srcId="{C2C1B2DD-4D9D-493E-8965-4549970B36C4}" destId="{AE5B1FFA-6DAB-4504-9502-5B2D0A535A4C}" srcOrd="3" destOrd="0" parTransId="{D156384A-A8DA-43E3-A4A9-25C46EAC7F2B}" sibTransId="{867E4D91-A711-4875-8D21-60046A5DF838}"/>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 modelId="{B35BE2D7-A4E7-4699-A183-FB574977569F}" type="presParOf" srcId="{7A9590D9-157B-460F-B509-57D5233D6A64}" destId="{24F1EC38-645A-4E14-BABE-EB3D0DF093D2}" srcOrd="10" destOrd="0" presId="urn:microsoft.com/office/officeart/2008/layout/LinedList"/>
    <dgm:cxn modelId="{2288C678-CF52-4FF8-A073-FA28F193FDD5}" type="presParOf" srcId="{24F1EC38-645A-4E14-BABE-EB3D0DF093D2}" destId="{56CC4B21-C400-4E81-966C-EF507D8A8CA5}" srcOrd="0" destOrd="0" presId="urn:microsoft.com/office/officeart/2008/layout/LinedList"/>
    <dgm:cxn modelId="{9C0DD3E0-2BB9-4336-BECC-D38B95C961E5}" type="presParOf" srcId="{24F1EC38-645A-4E14-BABE-EB3D0DF093D2}" destId="{F8D3B39C-19C2-4F7E-8779-837995AB6456}" srcOrd="1" destOrd="0" presId="urn:microsoft.com/office/officeart/2008/layout/LinedList"/>
    <dgm:cxn modelId="{B0947013-6BAA-40B3-A923-D52B5E5339B3}" type="presParOf" srcId="{24F1EC38-645A-4E14-BABE-EB3D0DF093D2}" destId="{5D58EB48-E96F-4EBE-9430-58A6616EF081}" srcOrd="2" destOrd="0" presId="urn:microsoft.com/office/officeart/2008/layout/LinedList"/>
    <dgm:cxn modelId="{E96AEEAA-8BC4-469F-9C97-994DEAB863DD}" type="presParOf" srcId="{7A9590D9-157B-460F-B509-57D5233D6A64}" destId="{0E06984D-24CC-4A30-979D-B23700E7C752}" srcOrd="11" destOrd="0" presId="urn:microsoft.com/office/officeart/2008/layout/LinedList"/>
    <dgm:cxn modelId="{9FFC0671-0C90-4AB0-A39A-2037A6BEEB86}" type="presParOf" srcId="{7A9590D9-157B-460F-B509-57D5233D6A64}" destId="{EA47029A-BCFC-4994-A5EA-F4A848F61784}" srcOrd="12"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tr-TR"/>
        </a:p>
      </dgm:t>
    </dgm:pt>
    <dgm:pt modelId="{B867BEC5-F968-414C-B1D3-0BA26B0FB224}">
      <dgm:prSet phldrT="[Metin]" custT="1"/>
      <dgm:spPr/>
      <dgm:t>
        <a:bodyPr/>
        <a:lstStyle/>
        <a:p>
          <a:pPr algn="just"/>
          <a:r>
            <a:rPr lang="tr-TR" sz="1400" spc="-33" dirty="0" err="1">
              <a:latin typeface="Trebuchet MS" panose="020B0603020202020204" pitchFamily="34" charset="0"/>
              <a:cs typeface="Arial" panose="020B0604020202020204" pitchFamily="34" charset="0"/>
            </a:rPr>
            <a:t>Filyos</a:t>
          </a:r>
          <a:r>
            <a:rPr lang="tr-TR" sz="1400" spc="-33" dirty="0">
              <a:latin typeface="Trebuchet MS" panose="020B0603020202020204" pitchFamily="34" charset="0"/>
              <a:cs typeface="Arial" panose="020B0604020202020204" pitchFamily="34" charset="0"/>
            </a:rPr>
            <a:t> Çayı Taşkın Koruma İnşaatları 5. ve 6. kısım olarak devam etmektedir. 5. Kısımda %89  Kısımda %91 ilerleme sağlanmıştır. </a:t>
          </a:r>
        </a:p>
        <a:p>
          <a:pPr algn="just"/>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lang="tr-TR" sz="1400" dirty="0">
              <a:latin typeface="Trebuchet MS" panose="020B0603020202020204" pitchFamily="34" charset="0"/>
            </a:rPr>
            <a:t>5. Kısım İnşaatı kapsamında; </a:t>
          </a:r>
          <a:r>
            <a:rPr lang="tr-TR" sz="1400" dirty="0" err="1">
              <a:latin typeface="Trebuchet MS" panose="020B0603020202020204" pitchFamily="34" charset="0"/>
            </a:rPr>
            <a:t>Filyos</a:t>
          </a:r>
          <a:r>
            <a:rPr lang="tr-TR" sz="1400" dirty="0">
              <a:latin typeface="Trebuchet MS" panose="020B0603020202020204" pitchFamily="34" charset="0"/>
            </a:rPr>
            <a:t> 4 dere yatağı tanzimi, </a:t>
          </a:r>
          <a:r>
            <a:rPr lang="tr-TR" sz="1400" dirty="0" err="1">
              <a:latin typeface="Trebuchet MS" panose="020B0603020202020204" pitchFamily="34" charset="0"/>
            </a:rPr>
            <a:t>Filyos</a:t>
          </a:r>
          <a:r>
            <a:rPr lang="tr-TR" sz="1400" dirty="0">
              <a:latin typeface="Trebuchet MS" panose="020B0603020202020204" pitchFamily="34" charset="0"/>
            </a:rPr>
            <a:t> Çayında, 16.641 m sedde, 17.898 m taş </a:t>
          </a:r>
          <a:r>
            <a:rPr lang="tr-TR" sz="1400" dirty="0" err="1">
              <a:latin typeface="Trebuchet MS" panose="020B0603020202020204" pitchFamily="34" charset="0"/>
            </a:rPr>
            <a:t>tah</a:t>
          </a:r>
          <a:r>
            <a:rPr lang="tr-TR" sz="1400" dirty="0">
              <a:latin typeface="Trebuchet MS" panose="020B0603020202020204" pitchFamily="34" charset="0"/>
            </a:rPr>
            <a:t>. temel ve 18.495 m taş </a:t>
          </a:r>
          <a:r>
            <a:rPr lang="tr-TR" sz="1400" dirty="0" err="1">
              <a:latin typeface="Trebuchet MS" panose="020B0603020202020204" pitchFamily="34" charset="0"/>
            </a:rPr>
            <a:t>tah</a:t>
          </a:r>
          <a:r>
            <a:rPr lang="tr-TR" sz="1400" dirty="0">
              <a:latin typeface="Trebuchet MS" panose="020B0603020202020204" pitchFamily="34" charset="0"/>
            </a:rPr>
            <a:t>. pere, 886.386 m3 </a:t>
          </a:r>
          <a:r>
            <a:rPr lang="tr-TR" sz="1400" dirty="0" err="1">
              <a:latin typeface="Trebuchet MS" panose="020B0603020202020204" pitchFamily="34" charset="0"/>
            </a:rPr>
            <a:t>istifsiz</a:t>
          </a:r>
          <a:r>
            <a:rPr lang="tr-TR" sz="1400" dirty="0">
              <a:latin typeface="Trebuchet MS" panose="020B0603020202020204" pitchFamily="34" charset="0"/>
            </a:rPr>
            <a:t> taş dolgu ve 2 adet taban kuşağı imalatları yapılmıştır</a:t>
          </a: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400" dirty="0">
              <a:latin typeface="Trebuchet MS" panose="020B0603020202020204" pitchFamily="34" charset="0"/>
            </a:rPr>
            <a:t>6. Kısım İnşaatı kapsamında; sağ sahilde 12.906 m Sol sahilde 8937 m sedde imalatı, Sağ sahilde 9.436,25 m Sol sahilde 5.510 m Temel, 11.186 m Pere, </a:t>
          </a:r>
          <a:r>
            <a:rPr lang="tr-TR" sz="1400" dirty="0" err="1">
              <a:latin typeface="Trebuchet MS" panose="020B0603020202020204" pitchFamily="34" charset="0"/>
            </a:rPr>
            <a:t>Ellibaş</a:t>
          </a:r>
          <a:r>
            <a:rPr lang="tr-TR" sz="1400" dirty="0">
              <a:latin typeface="Trebuchet MS" panose="020B0603020202020204" pitchFamily="34" charset="0"/>
            </a:rPr>
            <a:t> Deresinde 1 adet menfez, </a:t>
          </a:r>
          <a:r>
            <a:rPr lang="tr-TR" sz="1400" dirty="0" err="1">
              <a:latin typeface="Trebuchet MS" panose="020B0603020202020204" pitchFamily="34" charset="0"/>
            </a:rPr>
            <a:t>Kokaksu</a:t>
          </a:r>
          <a:r>
            <a:rPr lang="tr-TR" sz="1400" dirty="0">
              <a:latin typeface="Trebuchet MS" panose="020B0603020202020204" pitchFamily="34" charset="0"/>
            </a:rPr>
            <a:t> Deresinde 180 metre beton ağırlık duvarı ve 58 metre betonarme duvar imalatı yapılmıştır.</a:t>
          </a:r>
          <a:endParaRPr lang="tr-TR" sz="1350" dirty="0">
            <a:latin typeface="Trebuchet MS" panose="020B0603020202020204" pitchFamily="34" charset="0"/>
          </a:endParaRP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custLinFactNeighborY="2077"/>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custLinFactNeighborX="-900" custLinFactNeighborY="-2649"/>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Merkez İlçe Acılık, Kaymak ve </a:t>
          </a:r>
          <a:r>
            <a:rPr lang="tr-TR" sz="1400" spc="-33" dirty="0" err="1">
              <a:latin typeface="Trebuchet MS" panose="020B0603020202020204" pitchFamily="34" charset="0"/>
              <a:cs typeface="Arial" panose="020B0604020202020204" pitchFamily="34" charset="0"/>
            </a:rPr>
            <a:t>Ercek</a:t>
          </a:r>
          <a:r>
            <a:rPr lang="tr-TR" sz="1400" spc="-33" dirty="0">
              <a:latin typeface="Trebuchet MS" panose="020B0603020202020204" pitchFamily="34" charset="0"/>
              <a:cs typeface="Arial" panose="020B0604020202020204" pitchFamily="34" charset="0"/>
            </a:rPr>
            <a:t> Dereleri Islahı 1. Kısım  ve 2. kısım İnşaatında sağlanan ilerleme %100 düzeyindedir. 3. Kısım inşaatında ise %69’dur.</a:t>
          </a: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spcAft>
              <a:spcPts val="0"/>
            </a:spcAft>
          </a:pPr>
          <a:r>
            <a:rPr lang="tr-TR" sz="1400" b="0" dirty="0" err="1">
              <a:solidFill>
                <a:schemeClr val="tx1"/>
              </a:solidFill>
              <a:effectLst/>
              <a:latin typeface="Trebuchet MS" panose="020B0603020202020204" pitchFamily="34" charset="0"/>
              <a:ea typeface="+mn-ea"/>
              <a:cs typeface="+mn-cs"/>
            </a:rPr>
            <a:t>Ercek</a:t>
          </a:r>
          <a:r>
            <a:rPr lang="tr-TR" sz="1400" b="0" dirty="0">
              <a:solidFill>
                <a:schemeClr val="tx1"/>
              </a:solidFill>
              <a:effectLst/>
              <a:latin typeface="Trebuchet MS" panose="020B0603020202020204" pitchFamily="34" charset="0"/>
              <a:ea typeface="+mn-ea"/>
              <a:cs typeface="+mn-cs"/>
            </a:rPr>
            <a:t> Deresinde 1 adet çelik yaya köprüsü, Kaymak Deresinde 22 m beton ağırlık duvar, 38 m beton kaplama ve taban betonu imalatı, Kaymak Deresinde 640 m taban betonu, Acılık Deresinde kazık imalatları, sağ sahilde 213 m beton kaplama, 150 m başlık betonu ve 212 adet çelik konsol, sol sahilde 200 m beton kaplama, 34 m başlık betonu imalatı tamamlanmıştır. Acılık Deresinde kaplama, başlık betonu ve konsol imalatları devam etmektedir.</a:t>
          </a:r>
          <a:endParaRPr lang="tr-TR" sz="1400" b="0" dirty="0">
            <a:solidFill>
              <a:schemeClr val="tx1"/>
            </a:solidFill>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3"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3" custScaleX="127389" custLinFactNeighborY="2077"/>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2"/>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3" custScaleX="128116" custScaleY="275150"/>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2"/>
      <dgm:spPr/>
    </dgm:pt>
    <dgm:pt modelId="{E62E747A-8E94-4284-9863-C68CAB92217F}" type="pres">
      <dgm:prSet presAssocID="{D50AB18D-9333-45CE-9EFD-FBDEBE98F1F9}"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Zonguldak ve </a:t>
          </a:r>
          <a:r>
            <a:rPr lang="tr-TR" sz="1400" spc="-33" dirty="0" err="1">
              <a:latin typeface="Trebuchet MS" panose="020B0603020202020204" pitchFamily="34" charset="0"/>
              <a:cs typeface="Arial" panose="020B0604020202020204" pitchFamily="34" charset="0"/>
            </a:rPr>
            <a:t>Kdz</a:t>
          </a:r>
          <a:r>
            <a:rPr lang="tr-TR" sz="1400" spc="-33" dirty="0">
              <a:latin typeface="Trebuchet MS" panose="020B0603020202020204" pitchFamily="34" charset="0"/>
              <a:cs typeface="Arial" panose="020B0604020202020204" pitchFamily="34" charset="0"/>
            </a:rPr>
            <a:t>. Ereğli Çevre Yollarının tamamlanması ilimizin öncelikli ihtiyaçları arasındadır. </a:t>
          </a:r>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Zonguldak Çevre Yolu p</a:t>
          </a:r>
          <a:r>
            <a:rPr kumimoji="0" lang="pl-PL"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roje uzunluğu 12,8 km BY-BSK</a:t>
          </a:r>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 </a:t>
          </a:r>
          <a:r>
            <a:rPr lang="tr-TR" sz="1400" dirty="0" err="1">
              <a:latin typeface="Trebuchet MS" panose="020B0603020202020204" pitchFamily="34" charset="0"/>
            </a:rPr>
            <a:t>Kdz</a:t>
          </a:r>
          <a:r>
            <a:rPr lang="tr-TR" sz="1400" dirty="0">
              <a:latin typeface="Trebuchet MS" panose="020B0603020202020204" pitchFamily="34" charset="0"/>
            </a:rPr>
            <a:t>. Ereğli Çevre Yolu </a:t>
          </a:r>
          <a:r>
            <a:rPr lang="pl-PL" sz="1400" dirty="0">
              <a:latin typeface="Trebuchet MS" panose="020B0603020202020204" pitchFamily="34" charset="0"/>
            </a:rPr>
            <a:t>uzunluğu 17 km BY-BSK</a:t>
          </a:r>
          <a:r>
            <a:rPr lang="tr-TR" sz="1400" dirty="0">
              <a:latin typeface="Trebuchet MS" panose="020B0603020202020204" pitchFamily="34" charset="0"/>
            </a:rPr>
            <a:t>.</a:t>
          </a: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Zonguldak Çevre Yolunda 5 adet farklı seviyeli kavşak, toplam uzunluğu 19.085 m olan 6 adet çift tüp tünel öngörülmektedir. K1 kavşağı köprüleri ve dere kapaması projeleri onaylanmıştır. Proje çalışmaları tamamlanmış, Karayolları Genel Müdürlüğünde uygulama projesi onay aşamasındadır. </a:t>
          </a:r>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350" dirty="0" err="1">
              <a:latin typeface="Trebuchet MS" panose="020B0603020202020204" pitchFamily="34" charset="0"/>
            </a:rPr>
            <a:t>Kdz</a:t>
          </a:r>
          <a:r>
            <a:rPr lang="tr-TR" sz="1350" dirty="0">
              <a:latin typeface="Trebuchet MS" panose="020B0603020202020204" pitchFamily="34" charset="0"/>
            </a:rPr>
            <a:t>. Ereğli Çevre Yolunda toplam uzunluğu 16.690 m olan 5 adet çift tüp tünel, 2 adet köprü, 6 adet farklı seviyeli kavşak öngörülmektedir. Yatay-düşey hat ve kavşak taslak planları Genel Müdürlük tarafından onaylanmıştır. Köprü, tünel ve araştırma hizmetleri uygulama projeleri devam etmektedir.   </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İlimizde </a:t>
          </a:r>
          <a:r>
            <a:rPr lang="tr-TR" sz="1400" spc="-33" dirty="0" err="1">
              <a:latin typeface="Trebuchet MS" panose="020B0603020202020204" pitchFamily="34" charset="0"/>
              <a:cs typeface="Arial" panose="020B0604020202020204" pitchFamily="34" charset="0"/>
            </a:rPr>
            <a:t>sosyo</a:t>
          </a:r>
          <a:r>
            <a:rPr lang="tr-TR" sz="1400" spc="-33" dirty="0">
              <a:latin typeface="Trebuchet MS" panose="020B0603020202020204" pitchFamily="34" charset="0"/>
              <a:cs typeface="Arial" panose="020B0604020202020204" pitchFamily="34" charset="0"/>
            </a:rPr>
            <a:t>-ekonomik gelişim için </a:t>
          </a:r>
          <a:r>
            <a:rPr lang="tr-TR" sz="1400" spc="-33" dirty="0" err="1">
              <a:latin typeface="Trebuchet MS" panose="020B0603020202020204" pitchFamily="34" charset="0"/>
              <a:cs typeface="Arial" panose="020B0604020202020204" pitchFamily="34" charset="0"/>
            </a:rPr>
            <a:t>sektörel</a:t>
          </a:r>
          <a:r>
            <a:rPr lang="tr-TR" sz="1400" spc="-33" dirty="0">
              <a:latin typeface="Trebuchet MS" panose="020B0603020202020204" pitchFamily="34" charset="0"/>
              <a:cs typeface="Arial" panose="020B0604020202020204" pitchFamily="34" charset="0"/>
            </a:rPr>
            <a:t> çeşitlenmeye yönelik çalışmalar sürdürülmektedir. Su ürünleri yetiştiriciliği kapsamında kafes balıkçılığı projesi de bu adımlardan biridir. İl genelinde kafes balıkçılığı için uygun alanlar tespit edilmiş olup gerekli fizibilite çalışmaları yapılmıştır. </a:t>
          </a:r>
        </a:p>
        <a:p>
          <a:pPr algn="just"/>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Yatırımcısı hazır olan bu çalışmanın ilerlemesi sürecinde Ulaştırma ve Altyapı Bakanlığımız tarafından limanlarla ilgili kısımlarda ihtiyaç duyulan uygun görüşlerin verilmesi önem arz etmektedir. </a:t>
          </a:r>
        </a:p>
        <a:p>
          <a:pPr algn="just"/>
          <a:endPar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endParaRPr>
        </a:p>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 </a:t>
          </a:r>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3"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3"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2"/>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3"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2"/>
      <dgm:spPr/>
    </dgm:pt>
    <dgm:pt modelId="{E62E747A-8E94-4284-9863-C68CAB92217F}" type="pres">
      <dgm:prSet presAssocID="{D50AB18D-9333-45CE-9EFD-FBDEBE98F1F9}"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TEİAŞ Yatırım Planında bulunan ve yapımı devam eden Devrek Transformatör Merkezinin devreye alınması bölge için kritik önem arz etmektedir. Çaycuma, Devrek, Gökçebey ve Yenice ilçeleri için bu transformatör merkezi alternatif kaynak niteliğindedir. </a:t>
          </a:r>
        </a:p>
        <a:p>
          <a:pPr algn="just"/>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err="1">
              <a:ln/>
              <a:effectLst/>
              <a:uLnTx/>
              <a:uFillTx/>
              <a:latin typeface="Trebuchet MS" panose="020B0603020202020204" pitchFamily="34" charset="0"/>
              <a:ea typeface="+mn-ea"/>
              <a:cs typeface="Arial" panose="020B0604020202020204" pitchFamily="34" charset="0"/>
            </a:rPr>
            <a:t>Filyos</a:t>
          </a:r>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 bölgesinin giderek artan stratejik önemi de göz önünde bulundurularak TEİAŞ tarafından yatırım etüt planına alınan </a:t>
          </a:r>
          <a:r>
            <a:rPr kumimoji="0" lang="tr-TR" sz="1400" b="0" i="0" u="none" strike="noStrike" cap="none" spc="0" normalizeH="0" baseline="0" noProof="0" dirty="0" err="1">
              <a:ln/>
              <a:effectLst/>
              <a:uLnTx/>
              <a:uFillTx/>
              <a:latin typeface="Trebuchet MS" panose="020B0603020202020204" pitchFamily="34" charset="0"/>
              <a:ea typeface="+mn-ea"/>
              <a:cs typeface="Arial" panose="020B0604020202020204" pitchFamily="34" charset="0"/>
            </a:rPr>
            <a:t>Sazköy</a:t>
          </a:r>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 Transformatör Merkezinin yatırım planına dahil edilmesi kritiktir. </a:t>
          </a:r>
          <a:r>
            <a:rPr kumimoji="0" lang="tr-TR" sz="1400" b="0" i="0" u="none" strike="noStrike" cap="none" spc="0" normalizeH="0" baseline="0" noProof="0" dirty="0" err="1">
              <a:ln/>
              <a:effectLst/>
              <a:uLnTx/>
              <a:uFillTx/>
              <a:latin typeface="Trebuchet MS" panose="020B0603020202020204" pitchFamily="34" charset="0"/>
              <a:ea typeface="+mn-ea"/>
              <a:cs typeface="Arial" panose="020B0604020202020204" pitchFamily="34" charset="0"/>
            </a:rPr>
            <a:t>Filyos</a:t>
          </a:r>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 bölgesinde doğalgaz işleme tesisleri ile birlikte, bölgede artan enerji ihtiyacının karşılanabilmesi, bölgenin serbest bölge özelliği olması nedeniyle ileride bu bölgede yüksek güçlü talepler gelebileceği öngörülerek bu kaynağın mutlaka tesis edilmesi gerekmektedir.</a:t>
          </a:r>
        </a:p>
        <a:p>
          <a:pPr algn="just"/>
          <a:endPar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endParaRPr>
        </a:p>
        <a:p>
          <a:pPr algn="just"/>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400" dirty="0" err="1">
              <a:latin typeface="Trebuchet MS" panose="020B0603020202020204" pitchFamily="34" charset="0"/>
            </a:rPr>
            <a:t>Kdz</a:t>
          </a:r>
          <a:r>
            <a:rPr lang="tr-TR" sz="1400" dirty="0">
              <a:latin typeface="Trebuchet MS" panose="020B0603020202020204" pitchFamily="34" charset="0"/>
            </a:rPr>
            <a:t>. Ereğli ilçesi kuzey bölgesinin enerji arzını sağlayan Ereğli-1 Transformatör Merkezi açık şalt eski tip durumda olup, TEİAŞ tarafından yenilenmesi ihalesi yapılmıştır. </a:t>
          </a:r>
          <a:r>
            <a:rPr lang="tr-TR" sz="1400" dirty="0" err="1">
              <a:latin typeface="Trebuchet MS" panose="020B0603020202020204" pitchFamily="34" charset="0"/>
            </a:rPr>
            <a:t>Kdz.Ereğli</a:t>
          </a:r>
          <a:r>
            <a:rPr lang="tr-TR" sz="1400" dirty="0">
              <a:latin typeface="Trebuchet MS" panose="020B0603020202020204" pitchFamily="34" charset="0"/>
            </a:rPr>
            <a:t> Şehir Merkezi için kritik öneme haiz bu merkezin yenilemesi önem arz etmektedir.</a:t>
          </a:r>
        </a:p>
        <a:p>
          <a:pPr algn="just"/>
          <a:r>
            <a:rPr lang="tr-TR" sz="1400" dirty="0">
              <a:latin typeface="Trebuchet MS" panose="020B0603020202020204" pitchFamily="34" charset="0"/>
            </a:rPr>
            <a:t>   </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custScaleY="152496" custLinFactNeighborY="-4119"/>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Adapazarı ile Bartın arasında yapılması planlanan demiryolu hem yük hem de yolcu taşıma amacı ile gidiş-geliş olarak projelendirilmiştir. Adapazarı-Karasu-</a:t>
          </a:r>
          <a:r>
            <a:rPr lang="tr-TR" sz="1400" spc="-33" dirty="0" err="1">
              <a:latin typeface="Trebuchet MS" panose="020B0603020202020204" pitchFamily="34" charset="0"/>
              <a:cs typeface="Arial" panose="020B0604020202020204" pitchFamily="34" charset="0"/>
            </a:rPr>
            <a:t>Kdz</a:t>
          </a:r>
          <a:r>
            <a:rPr lang="tr-TR" sz="1400" spc="-33" dirty="0">
              <a:latin typeface="Trebuchet MS" panose="020B0603020202020204" pitchFamily="34" charset="0"/>
              <a:cs typeface="Arial" panose="020B0604020202020204" pitchFamily="34" charset="0"/>
            </a:rPr>
            <a:t>. Ereğli-</a:t>
          </a:r>
          <a:r>
            <a:rPr lang="tr-TR" sz="1400" spc="-33" dirty="0" err="1">
              <a:latin typeface="Trebuchet MS" panose="020B0603020202020204" pitchFamily="34" charset="0"/>
              <a:cs typeface="Arial" panose="020B0604020202020204" pitchFamily="34" charset="0"/>
            </a:rPr>
            <a:t>Filyos</a:t>
          </a:r>
          <a:r>
            <a:rPr lang="tr-TR" sz="1400" spc="-33" dirty="0">
              <a:latin typeface="Trebuchet MS" panose="020B0603020202020204" pitchFamily="34" charset="0"/>
              <a:cs typeface="Arial" panose="020B0604020202020204" pitchFamily="34" charset="0"/>
            </a:rPr>
            <a:t>-Bartın Demiryolu bölgenin küresel yatırımcılar gözünde cazibe merkezi olabilecek bir potansiyel barındırıyor.</a:t>
          </a:r>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endParaRPr lang="tr-TR" sz="1400">
            <a:latin typeface="Trebuchet MS" panose="020B0603020202020204" pitchFamily="34" charset="0"/>
          </a:endParaRPr>
        </a:p>
      </dgm:t>
    </dgm:pt>
    <dgm:pt modelId="{2CE6F065-9AE5-4FD4-B573-53DF2EB3AEF5}" type="sibTrans" cxnId="{0294CBFB-ADE8-4C85-8455-B06007A8BACA}">
      <dgm:prSet/>
      <dgm:spPr/>
      <dgm:t>
        <a:bodyPr/>
        <a:lstStyle/>
        <a:p>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Proje sayesinde Batı Karadeniz’de üretilen veya limanlara gelen ürünler daha az maliyetle ülkenin her tarafına dağıtılabilecek. Rüya proje; Adapazarı-Karasu Limanı-Ereğli-Bartın bağlantı demiryolu hattı olan ve Karadeniz’i, İç Anadolu bölgelerini birbirine bağlayacak. Yük taşımacılığı yapılması beklenen hat batıdan Ankara- İstanbul demiryolu hattına, doğudan ise Zonguldak-Çankırı-Kayseri demiryolu hattına entegre edilecek. İlimiz ve bölgemiz için yüksek katma değer yaratacak projenin gerçekleştirilmesi önemli fırsatları beraberinde getirecektir. </a:t>
          </a:r>
        </a:p>
        <a:p>
          <a:pPr algn="l"/>
          <a:endPar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endParaRPr>
        </a:p>
        <a:p>
          <a:pPr algn="l"/>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endParaRPr lang="tr-TR" sz="1400">
            <a:latin typeface="Trebuchet MS" panose="020B0603020202020204" pitchFamily="34" charset="0"/>
          </a:endParaRPr>
        </a:p>
      </dgm:t>
    </dgm:pt>
    <dgm:pt modelId="{10CD9CEF-60F0-496F-A7F8-34BD9042BA8D}" type="sibTrans" cxnId="{5EE0A726-060C-432E-BF0A-8C2FD0782E88}">
      <dgm:prSet/>
      <dgm:spPr/>
      <dgm:t>
        <a:bodyPr/>
        <a:lstStyle/>
        <a:p>
          <a:endParaRPr lang="tr-TR" sz="1400">
            <a:latin typeface="Trebuchet MS" panose="020B0603020202020204" pitchFamily="34" charset="0"/>
          </a:endParaRPr>
        </a:p>
      </dgm:t>
    </dgm:pt>
    <dgm:pt modelId="{C2C1B2DD-4D9D-493E-8965-4549970B36C4}">
      <dgm:prSet phldrT="[Metin]" phldr="1" custT="1"/>
      <dgm:spPr/>
      <dgm:t>
        <a:bodyPr/>
        <a:lstStyle/>
        <a:p>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endParaRPr lang="tr-TR" sz="1400">
            <a:latin typeface="Trebuchet MS" panose="020B0603020202020204" pitchFamily="34" charset="0"/>
          </a:endParaRPr>
        </a:p>
      </dgm:t>
    </dgm:pt>
    <dgm:pt modelId="{3204F214-F15D-41AD-80AD-61D21B358D94}" type="parTrans" cxnId="{48F0566E-2D06-4CB7-9B8C-8078487FDEDA}">
      <dgm:prSet/>
      <dgm:spPr/>
      <dgm:t>
        <a:bodyPr/>
        <a:lstStyle/>
        <a:p>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3"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3" custScaleX="127389" custScaleY="82601"/>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2"/>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3" custScaleX="127364" custScaleY="152496" custLinFactNeighborY="-4119"/>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2"/>
      <dgm:spPr/>
    </dgm:pt>
    <dgm:pt modelId="{E62E747A-8E94-4284-9863-C68CAB92217F}" type="pres">
      <dgm:prSet presAssocID="{D50AB18D-9333-45CE-9EFD-FBDEBE98F1F9}"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EF4E13-97CD-46E1-8521-BEB73772F4E2}" type="doc">
      <dgm:prSet loTypeId="urn:microsoft.com/office/officeart/2008/layout/VerticalCurvedList" loCatId="list" qsTypeId="urn:microsoft.com/office/officeart/2005/8/quickstyle/simple1" qsCatId="simple" csTypeId="urn:microsoft.com/office/officeart/2005/8/colors/accent4_1" csCatId="accent4" phldr="1"/>
      <dgm:spPr/>
      <dgm:t>
        <a:bodyPr/>
        <a:lstStyle/>
        <a:p>
          <a:endParaRPr lang="tr-TR"/>
        </a:p>
      </dgm:t>
    </dgm:pt>
    <dgm:pt modelId="{AFC8EB6C-2133-4C7D-910D-8FA88CB5D801}">
      <dgm:prSet phldrT="[Metin]" custT="1"/>
      <dgm:spPr/>
      <dgm:t>
        <a:bodyPr/>
        <a:lstStyle/>
        <a:p>
          <a:pPr algn="just"/>
          <a:r>
            <a:rPr lang="tr-TR" sz="1350" dirty="0">
              <a:latin typeface="Trebuchet MS" panose="020B0603020202020204" pitchFamily="34" charset="0"/>
            </a:rPr>
            <a:t>25 Ocak 2022: İlimizi turizmde Marka Şehir haline getirme stratejisi kapsamında </a:t>
          </a:r>
          <a:r>
            <a:rPr lang="tr-TR" sz="1350" dirty="0" err="1">
              <a:latin typeface="Trebuchet MS" panose="020B0603020202020204" pitchFamily="34" charset="0"/>
            </a:rPr>
            <a:t>ERIH’e</a:t>
          </a:r>
          <a:r>
            <a:rPr lang="tr-TR" sz="1350" dirty="0">
              <a:latin typeface="Trebuchet MS" panose="020B0603020202020204" pitchFamily="34" charset="0"/>
            </a:rPr>
            <a:t> yapılan başvuru kabul edildi ve Zonguldak Maden Müzesi ülkemizden ikinci üye statüsü elde etti. </a:t>
          </a:r>
        </a:p>
      </dgm:t>
    </dgm:pt>
    <dgm:pt modelId="{003C22B7-8E34-4112-A999-6B9D8921EA92}" type="parTrans" cxnId="{BF91FF5A-419A-4080-A119-6EC24011FB99}">
      <dgm:prSet/>
      <dgm:spPr/>
      <dgm:t>
        <a:bodyPr/>
        <a:lstStyle/>
        <a:p>
          <a:endParaRPr lang="tr-TR" sz="1350">
            <a:latin typeface="Trebuchet MS" panose="020B0603020202020204" pitchFamily="34" charset="0"/>
          </a:endParaRPr>
        </a:p>
      </dgm:t>
    </dgm:pt>
    <dgm:pt modelId="{FEB3DABC-96BA-4F18-A0CC-E04D854E697C}" type="sibTrans" cxnId="{BF91FF5A-419A-4080-A119-6EC24011FB99}">
      <dgm:prSet/>
      <dgm:spPr/>
      <dgm:t>
        <a:bodyPr/>
        <a:lstStyle/>
        <a:p>
          <a:endParaRPr lang="tr-TR" sz="1350">
            <a:latin typeface="Trebuchet MS" panose="020B0603020202020204" pitchFamily="34" charset="0"/>
          </a:endParaRPr>
        </a:p>
      </dgm:t>
    </dgm:pt>
    <dgm:pt modelId="{69BBBAB5-1895-4B7A-B4FA-2CFE8E1C6336}">
      <dgm:prSet phldrT="[Metin]" custT="1"/>
      <dgm:spPr/>
      <dgm:t>
        <a:bodyPr/>
        <a:lstStyle/>
        <a:p>
          <a:pPr algn="just"/>
          <a:r>
            <a:rPr lang="tr-TR" sz="1350" dirty="0">
              <a:latin typeface="Trebuchet MS" panose="020B0603020202020204" pitchFamily="34" charset="0"/>
            </a:rPr>
            <a:t>15 Nisan 2022: Zonguldak Maden Müzesinde Kömür Deneyim Ocağına asansörlü ulaşımı sağlayan sistem hizmete alındı. </a:t>
          </a:r>
        </a:p>
      </dgm:t>
    </dgm:pt>
    <dgm:pt modelId="{0FFA6E4F-3950-44C1-91A2-B4E9E55BA9C1}" type="parTrans" cxnId="{169C4557-C27F-4CE7-94CE-B79542290A36}">
      <dgm:prSet/>
      <dgm:spPr/>
      <dgm:t>
        <a:bodyPr/>
        <a:lstStyle/>
        <a:p>
          <a:endParaRPr lang="tr-TR" sz="1350">
            <a:latin typeface="Trebuchet MS" panose="020B0603020202020204" pitchFamily="34" charset="0"/>
          </a:endParaRPr>
        </a:p>
      </dgm:t>
    </dgm:pt>
    <dgm:pt modelId="{9CACCCC3-4303-4315-9220-A77739CEE327}" type="sibTrans" cxnId="{169C4557-C27F-4CE7-94CE-B79542290A36}">
      <dgm:prSet/>
      <dgm:spPr/>
      <dgm:t>
        <a:bodyPr/>
        <a:lstStyle/>
        <a:p>
          <a:endParaRPr lang="tr-TR" sz="1350">
            <a:latin typeface="Trebuchet MS" panose="020B0603020202020204" pitchFamily="34" charset="0"/>
          </a:endParaRPr>
        </a:p>
      </dgm:t>
    </dgm:pt>
    <dgm:pt modelId="{AE13D558-E55A-43ED-B922-1CB9CFB0A44C}">
      <dgm:prSet phldrT="[Metin]" custT="1"/>
      <dgm:spPr/>
      <dgm:t>
        <a:bodyPr/>
        <a:lstStyle/>
        <a:p>
          <a:pPr algn="just"/>
          <a:r>
            <a:rPr lang="tr-TR" sz="1350" dirty="0">
              <a:latin typeface="Trebuchet MS" panose="020B0603020202020204" pitchFamily="34" charset="0"/>
            </a:rPr>
            <a:t>7 Ağustos 2023: </a:t>
          </a:r>
          <a:r>
            <a:rPr lang="tr-TR" sz="1350" dirty="0" err="1">
              <a:latin typeface="Trebuchet MS" panose="020B0603020202020204" pitchFamily="34" charset="0"/>
            </a:rPr>
            <a:t>Zılbıt</a:t>
          </a:r>
          <a:r>
            <a:rPr lang="tr-TR" sz="1350" dirty="0">
              <a:latin typeface="Trebuchet MS" panose="020B0603020202020204" pitchFamily="34" charset="0"/>
            </a:rPr>
            <a:t> ve Malay’ın Türk Patent ve Marka Kurumu tarafından tescili ile  Coğrafi İşaretli Ürün sayısı 8’e yükselmiştir.  </a:t>
          </a:r>
        </a:p>
      </dgm:t>
    </dgm:pt>
    <dgm:pt modelId="{1B240F2C-D0D5-40B3-A9BD-C798315B2321}" type="parTrans" cxnId="{AD019BBC-B871-4F7B-A2BA-447D7535D945}">
      <dgm:prSet/>
      <dgm:spPr/>
      <dgm:t>
        <a:bodyPr/>
        <a:lstStyle/>
        <a:p>
          <a:endParaRPr lang="tr-TR" sz="1350">
            <a:latin typeface="Trebuchet MS" panose="020B0603020202020204" pitchFamily="34" charset="0"/>
          </a:endParaRPr>
        </a:p>
      </dgm:t>
    </dgm:pt>
    <dgm:pt modelId="{CE633D97-482B-4E8B-8555-6A45DB5599B7}" type="sibTrans" cxnId="{AD019BBC-B871-4F7B-A2BA-447D7535D945}">
      <dgm:prSet/>
      <dgm:spPr/>
      <dgm:t>
        <a:bodyPr/>
        <a:lstStyle/>
        <a:p>
          <a:endParaRPr lang="tr-TR" sz="1350">
            <a:latin typeface="Trebuchet MS" panose="020B0603020202020204" pitchFamily="34" charset="0"/>
          </a:endParaRPr>
        </a:p>
      </dgm:t>
    </dgm:pt>
    <dgm:pt modelId="{33AE2394-3DEB-4B67-97BF-C3AA21261D1B}">
      <dgm:prSet custT="1"/>
      <dgm:spPr/>
      <dgm:t>
        <a:bodyPr/>
        <a:lstStyle/>
        <a:p>
          <a:pPr algn="just"/>
          <a:endParaRPr lang="tr-TR" sz="1350" dirty="0">
            <a:latin typeface="Trebuchet MS" panose="020B0603020202020204" pitchFamily="34" charset="0"/>
          </a:endParaRPr>
        </a:p>
        <a:p>
          <a:pPr algn="just"/>
          <a:r>
            <a:rPr lang="tr-TR" sz="1350" dirty="0">
              <a:latin typeface="Trebuchet MS" panose="020B0603020202020204" pitchFamily="34" charset="0"/>
            </a:rPr>
            <a:t>23 Ocak 2023: Zonguldak Kömür </a:t>
          </a:r>
          <a:r>
            <a:rPr lang="tr-TR" sz="1350" dirty="0" err="1">
              <a:latin typeface="Trebuchet MS" panose="020B0603020202020204" pitchFamily="34" charset="0"/>
            </a:rPr>
            <a:t>Jeoparkı</a:t>
          </a:r>
          <a:r>
            <a:rPr lang="tr-TR" sz="1350" dirty="0">
              <a:latin typeface="Trebuchet MS" panose="020B0603020202020204" pitchFamily="34" charset="0"/>
            </a:rPr>
            <a:t> UNESCO Türkiye Milli Komisyonu tarafından Ulusal </a:t>
          </a:r>
          <a:r>
            <a:rPr lang="tr-TR" sz="1350" dirty="0" err="1">
              <a:latin typeface="Trebuchet MS" panose="020B0603020202020204" pitchFamily="34" charset="0"/>
            </a:rPr>
            <a:t>Jeopark</a:t>
          </a:r>
          <a:r>
            <a:rPr lang="tr-TR" sz="1350" dirty="0">
              <a:latin typeface="Trebuchet MS" panose="020B0603020202020204" pitchFamily="34" charset="0"/>
            </a:rPr>
            <a:t> olarak ilan edildi. Karadeniz kıyısındaki tek küresel aday olan Kömür </a:t>
          </a:r>
          <a:r>
            <a:rPr lang="tr-TR" sz="1350" dirty="0" err="1">
              <a:latin typeface="Trebuchet MS" panose="020B0603020202020204" pitchFamily="34" charset="0"/>
            </a:rPr>
            <a:t>Jeoparkı</a:t>
          </a:r>
          <a:r>
            <a:rPr lang="tr-TR" sz="1350" dirty="0">
              <a:latin typeface="Trebuchet MS" panose="020B0603020202020204" pitchFamily="34" charset="0"/>
            </a:rPr>
            <a:t> bu kararla ülkemizdeki üç ulusal </a:t>
          </a:r>
          <a:r>
            <a:rPr lang="tr-TR" sz="1350" dirty="0" err="1">
              <a:latin typeface="Trebuchet MS" panose="020B0603020202020204" pitchFamily="34" charset="0"/>
            </a:rPr>
            <a:t>jeoparktan</a:t>
          </a:r>
          <a:r>
            <a:rPr lang="tr-TR" sz="1350" dirty="0">
              <a:latin typeface="Trebuchet MS" panose="020B0603020202020204" pitchFamily="34" charset="0"/>
            </a:rPr>
            <a:t> biri olarak da tescil edildi.</a:t>
          </a:r>
        </a:p>
        <a:p>
          <a:pPr algn="just"/>
          <a:endParaRPr lang="tr-TR" sz="1350" dirty="0">
            <a:latin typeface="Trebuchet MS" panose="020B0603020202020204" pitchFamily="34" charset="0"/>
          </a:endParaRPr>
        </a:p>
      </dgm:t>
    </dgm:pt>
    <dgm:pt modelId="{EE765E98-CE22-49F8-8BD8-683B6EA0279E}" type="parTrans" cxnId="{4505F58F-E3E2-4E4D-8A78-A0F6889FF891}">
      <dgm:prSet/>
      <dgm:spPr/>
      <dgm:t>
        <a:bodyPr/>
        <a:lstStyle/>
        <a:p>
          <a:endParaRPr lang="tr-TR"/>
        </a:p>
      </dgm:t>
    </dgm:pt>
    <dgm:pt modelId="{0299F616-BF37-4145-AD11-1DBEB88BF5DD}" type="sibTrans" cxnId="{4505F58F-E3E2-4E4D-8A78-A0F6889FF891}">
      <dgm:prSet/>
      <dgm:spPr/>
      <dgm:t>
        <a:bodyPr/>
        <a:lstStyle/>
        <a:p>
          <a:endParaRPr lang="tr-TR"/>
        </a:p>
      </dgm:t>
    </dgm:pt>
    <dgm:pt modelId="{DDDD370E-44C2-44CF-806C-AA7367FC85B6}" type="pres">
      <dgm:prSet presAssocID="{00EF4E13-97CD-46E1-8521-BEB73772F4E2}" presName="Name0" presStyleCnt="0">
        <dgm:presLayoutVars>
          <dgm:chMax val="7"/>
          <dgm:chPref val="7"/>
          <dgm:dir/>
        </dgm:presLayoutVars>
      </dgm:prSet>
      <dgm:spPr/>
    </dgm:pt>
    <dgm:pt modelId="{E9DDB079-E51F-4FF3-AB68-FCA221B03C8B}" type="pres">
      <dgm:prSet presAssocID="{00EF4E13-97CD-46E1-8521-BEB73772F4E2}" presName="Name1" presStyleCnt="0"/>
      <dgm:spPr/>
    </dgm:pt>
    <dgm:pt modelId="{AEBD3CCC-175D-45EB-957F-F4048FADCC51}" type="pres">
      <dgm:prSet presAssocID="{00EF4E13-97CD-46E1-8521-BEB73772F4E2}" presName="cycle" presStyleCnt="0"/>
      <dgm:spPr/>
    </dgm:pt>
    <dgm:pt modelId="{36D5681F-944D-4695-8722-C2076B9D75F1}" type="pres">
      <dgm:prSet presAssocID="{00EF4E13-97CD-46E1-8521-BEB73772F4E2}" presName="srcNode" presStyleLbl="node1" presStyleIdx="0" presStyleCnt="4"/>
      <dgm:spPr/>
    </dgm:pt>
    <dgm:pt modelId="{0BB72259-5EC5-4996-9CFA-022857F913F5}" type="pres">
      <dgm:prSet presAssocID="{00EF4E13-97CD-46E1-8521-BEB73772F4E2}" presName="conn" presStyleLbl="parChTrans1D2" presStyleIdx="0" presStyleCnt="1"/>
      <dgm:spPr/>
    </dgm:pt>
    <dgm:pt modelId="{9088554B-0A99-42D1-9684-498BC7CE8D90}" type="pres">
      <dgm:prSet presAssocID="{00EF4E13-97CD-46E1-8521-BEB73772F4E2}" presName="extraNode" presStyleLbl="node1" presStyleIdx="0" presStyleCnt="4"/>
      <dgm:spPr/>
    </dgm:pt>
    <dgm:pt modelId="{DB9D73C2-C03B-45FF-A319-35A6E4E37D62}" type="pres">
      <dgm:prSet presAssocID="{00EF4E13-97CD-46E1-8521-BEB73772F4E2}" presName="dstNode" presStyleLbl="node1" presStyleIdx="0" presStyleCnt="4"/>
      <dgm:spPr/>
    </dgm:pt>
    <dgm:pt modelId="{6BFACAD9-50AA-4512-AA15-FBCBB910B6D5}" type="pres">
      <dgm:prSet presAssocID="{AFC8EB6C-2133-4C7D-910D-8FA88CB5D801}" presName="text_1" presStyleLbl="node1" presStyleIdx="0" presStyleCnt="4" custScaleY="118896">
        <dgm:presLayoutVars>
          <dgm:bulletEnabled val="1"/>
        </dgm:presLayoutVars>
      </dgm:prSet>
      <dgm:spPr/>
    </dgm:pt>
    <dgm:pt modelId="{C6F072C2-E5C7-4785-8DC0-C094D0CEAF5B}" type="pres">
      <dgm:prSet presAssocID="{AFC8EB6C-2133-4C7D-910D-8FA88CB5D801}" presName="accent_1" presStyleCnt="0"/>
      <dgm:spPr/>
    </dgm:pt>
    <dgm:pt modelId="{9D3CA7C4-1D48-4C98-AC24-E26B3543AB8B}" type="pres">
      <dgm:prSet presAssocID="{AFC8EB6C-2133-4C7D-910D-8FA88CB5D801}" presName="accentRepeatNode" presStyleLbl="solidFgAcc1" presStyleIdx="0" presStyleCnt="4"/>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5D1FDF72-1BB2-4FE9-A8F0-0AD1C4A2274B}" type="pres">
      <dgm:prSet presAssocID="{69BBBAB5-1895-4B7A-B4FA-2CFE8E1C6336}" presName="text_2" presStyleLbl="node1" presStyleIdx="1" presStyleCnt="4" custScaleY="97914">
        <dgm:presLayoutVars>
          <dgm:bulletEnabled val="1"/>
        </dgm:presLayoutVars>
      </dgm:prSet>
      <dgm:spPr/>
    </dgm:pt>
    <dgm:pt modelId="{D1105AE9-AAC7-44A8-8C33-E8C06F7D4011}" type="pres">
      <dgm:prSet presAssocID="{69BBBAB5-1895-4B7A-B4FA-2CFE8E1C6336}" presName="accent_2" presStyleCnt="0"/>
      <dgm:spPr/>
    </dgm:pt>
    <dgm:pt modelId="{F57254DC-5E07-4516-B9CE-18E7F2CA0E5B}" type="pres">
      <dgm:prSet presAssocID="{69BBBAB5-1895-4B7A-B4FA-2CFE8E1C6336}" presName="accentRepeatNode" presStyleLbl="solidFgAcc1" presStyleIdx="1" presStyleCnt="4"/>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426DD09-9FC4-4672-A7AE-0A78DA0EBD8B}" type="pres">
      <dgm:prSet presAssocID="{AE13D558-E55A-43ED-B922-1CB9CFB0A44C}" presName="text_3" presStyleLbl="node1" presStyleIdx="2" presStyleCnt="4" custScaleY="97914">
        <dgm:presLayoutVars>
          <dgm:bulletEnabled val="1"/>
        </dgm:presLayoutVars>
      </dgm:prSet>
      <dgm:spPr/>
    </dgm:pt>
    <dgm:pt modelId="{10514278-E3C9-493C-83CC-2282A9F72DA3}" type="pres">
      <dgm:prSet presAssocID="{AE13D558-E55A-43ED-B922-1CB9CFB0A44C}" presName="accent_3" presStyleCnt="0"/>
      <dgm:spPr/>
    </dgm:pt>
    <dgm:pt modelId="{A376EB0F-E8AB-4CA7-B521-7CA945781E31}" type="pres">
      <dgm:prSet presAssocID="{AE13D558-E55A-43ED-B922-1CB9CFB0A44C}" presName="accentRepeatNode" presStyleLbl="solidFgAcc1" presStyleIdx="2" presStyleCnt="4"/>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D558E9C6-F75F-45C7-B6D0-495F8B3038FD}" type="pres">
      <dgm:prSet presAssocID="{33AE2394-3DEB-4B67-97BF-C3AA21261D1B}" presName="text_4" presStyleLbl="node1" presStyleIdx="3" presStyleCnt="4" custScaleX="98286" custScaleY="153866" custLinFactNeighborX="926">
        <dgm:presLayoutVars>
          <dgm:bulletEnabled val="1"/>
        </dgm:presLayoutVars>
      </dgm:prSet>
      <dgm:spPr/>
    </dgm:pt>
    <dgm:pt modelId="{0406EFE4-5DF7-4591-B334-FDB231579FE5}" type="pres">
      <dgm:prSet presAssocID="{33AE2394-3DEB-4B67-97BF-C3AA21261D1B}" presName="accent_4" presStyleCnt="0"/>
      <dgm:spPr/>
    </dgm:pt>
    <dgm:pt modelId="{40B1313D-4179-428B-9F25-99B484E37E63}" type="pres">
      <dgm:prSet presAssocID="{33AE2394-3DEB-4B67-97BF-C3AA21261D1B}" presName="accentRepeatNode" presStyleLbl="solidFgAcc1" presStyleIdx="3" presStyleCnt="4"/>
      <dgm:spPr>
        <a:blipFill dpi="0" rotWithShape="0">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3397141B-90C5-4DFD-96F5-77C1209B32D9}" type="presOf" srcId="{33AE2394-3DEB-4B67-97BF-C3AA21261D1B}" destId="{D558E9C6-F75F-45C7-B6D0-495F8B3038FD}" srcOrd="0" destOrd="0" presId="urn:microsoft.com/office/officeart/2008/layout/VerticalCurvedList"/>
    <dgm:cxn modelId="{EEF7DE41-F87D-4AE2-904F-CC20805E512B}" type="presOf" srcId="{AFC8EB6C-2133-4C7D-910D-8FA88CB5D801}" destId="{6BFACAD9-50AA-4512-AA15-FBCBB910B6D5}" srcOrd="0" destOrd="0" presId="urn:microsoft.com/office/officeart/2008/layout/VerticalCurvedList"/>
    <dgm:cxn modelId="{76572171-3CE0-4C9C-B5C7-1829263987AF}" type="presOf" srcId="{FEB3DABC-96BA-4F18-A0CC-E04D854E697C}" destId="{0BB72259-5EC5-4996-9CFA-022857F913F5}" srcOrd="0" destOrd="0" presId="urn:microsoft.com/office/officeart/2008/layout/VerticalCurvedList"/>
    <dgm:cxn modelId="{9AC77356-3931-4845-8096-0DB574611D73}" type="presOf" srcId="{AE13D558-E55A-43ED-B922-1CB9CFB0A44C}" destId="{7426DD09-9FC4-4672-A7AE-0A78DA0EBD8B}" srcOrd="0" destOrd="0" presId="urn:microsoft.com/office/officeart/2008/layout/VerticalCurvedList"/>
    <dgm:cxn modelId="{169C4557-C27F-4CE7-94CE-B79542290A36}" srcId="{00EF4E13-97CD-46E1-8521-BEB73772F4E2}" destId="{69BBBAB5-1895-4B7A-B4FA-2CFE8E1C6336}" srcOrd="1" destOrd="0" parTransId="{0FFA6E4F-3950-44C1-91A2-B4E9E55BA9C1}" sibTransId="{9CACCCC3-4303-4315-9220-A77739CEE327}"/>
    <dgm:cxn modelId="{BF91FF5A-419A-4080-A119-6EC24011FB99}" srcId="{00EF4E13-97CD-46E1-8521-BEB73772F4E2}" destId="{AFC8EB6C-2133-4C7D-910D-8FA88CB5D801}" srcOrd="0" destOrd="0" parTransId="{003C22B7-8E34-4112-A999-6B9D8921EA92}" sibTransId="{FEB3DABC-96BA-4F18-A0CC-E04D854E697C}"/>
    <dgm:cxn modelId="{18BA837E-56C4-467A-BE16-7E28D631CDE0}" type="presOf" srcId="{00EF4E13-97CD-46E1-8521-BEB73772F4E2}" destId="{DDDD370E-44C2-44CF-806C-AA7367FC85B6}" srcOrd="0" destOrd="0" presId="urn:microsoft.com/office/officeart/2008/layout/VerticalCurvedList"/>
    <dgm:cxn modelId="{4505F58F-E3E2-4E4D-8A78-A0F6889FF891}" srcId="{00EF4E13-97CD-46E1-8521-BEB73772F4E2}" destId="{33AE2394-3DEB-4B67-97BF-C3AA21261D1B}" srcOrd="3" destOrd="0" parTransId="{EE765E98-CE22-49F8-8BD8-683B6EA0279E}" sibTransId="{0299F616-BF37-4145-AD11-1DBEB88BF5DD}"/>
    <dgm:cxn modelId="{AD019BBC-B871-4F7B-A2BA-447D7535D945}" srcId="{00EF4E13-97CD-46E1-8521-BEB73772F4E2}" destId="{AE13D558-E55A-43ED-B922-1CB9CFB0A44C}" srcOrd="2" destOrd="0" parTransId="{1B240F2C-D0D5-40B3-A9BD-C798315B2321}" sibTransId="{CE633D97-482B-4E8B-8555-6A45DB5599B7}"/>
    <dgm:cxn modelId="{CBEF93F4-F092-4D11-9D66-0C6B0241B2D7}" type="presOf" srcId="{69BBBAB5-1895-4B7A-B4FA-2CFE8E1C6336}" destId="{5D1FDF72-1BB2-4FE9-A8F0-0AD1C4A2274B}" srcOrd="0" destOrd="0" presId="urn:microsoft.com/office/officeart/2008/layout/VerticalCurvedList"/>
    <dgm:cxn modelId="{DAE2C071-2571-454E-834C-30483A91EC82}" type="presParOf" srcId="{DDDD370E-44C2-44CF-806C-AA7367FC85B6}" destId="{E9DDB079-E51F-4FF3-AB68-FCA221B03C8B}" srcOrd="0" destOrd="0" presId="urn:microsoft.com/office/officeart/2008/layout/VerticalCurvedList"/>
    <dgm:cxn modelId="{E371EEE5-BE1D-469A-B7A1-8D2D7B7C09DD}" type="presParOf" srcId="{E9DDB079-E51F-4FF3-AB68-FCA221B03C8B}" destId="{AEBD3CCC-175D-45EB-957F-F4048FADCC51}" srcOrd="0" destOrd="0" presId="urn:microsoft.com/office/officeart/2008/layout/VerticalCurvedList"/>
    <dgm:cxn modelId="{139395AA-4A73-485C-B359-055D5A33DD24}" type="presParOf" srcId="{AEBD3CCC-175D-45EB-957F-F4048FADCC51}" destId="{36D5681F-944D-4695-8722-C2076B9D75F1}" srcOrd="0" destOrd="0" presId="urn:microsoft.com/office/officeart/2008/layout/VerticalCurvedList"/>
    <dgm:cxn modelId="{88E90DA8-5585-4B96-863B-33C1C0037125}" type="presParOf" srcId="{AEBD3CCC-175D-45EB-957F-F4048FADCC51}" destId="{0BB72259-5EC5-4996-9CFA-022857F913F5}" srcOrd="1" destOrd="0" presId="urn:microsoft.com/office/officeart/2008/layout/VerticalCurvedList"/>
    <dgm:cxn modelId="{2105D62F-C03C-46C5-B82B-50EE0E5AECBA}" type="presParOf" srcId="{AEBD3CCC-175D-45EB-957F-F4048FADCC51}" destId="{9088554B-0A99-42D1-9684-498BC7CE8D90}" srcOrd="2" destOrd="0" presId="urn:microsoft.com/office/officeart/2008/layout/VerticalCurvedList"/>
    <dgm:cxn modelId="{49A9BA74-18A1-4FE5-A0A7-F42CAC29FE2C}" type="presParOf" srcId="{AEBD3CCC-175D-45EB-957F-F4048FADCC51}" destId="{DB9D73C2-C03B-45FF-A319-35A6E4E37D62}" srcOrd="3" destOrd="0" presId="urn:microsoft.com/office/officeart/2008/layout/VerticalCurvedList"/>
    <dgm:cxn modelId="{007F1178-BEA2-483F-9A46-72A90D6658CF}" type="presParOf" srcId="{E9DDB079-E51F-4FF3-AB68-FCA221B03C8B}" destId="{6BFACAD9-50AA-4512-AA15-FBCBB910B6D5}" srcOrd="1" destOrd="0" presId="urn:microsoft.com/office/officeart/2008/layout/VerticalCurvedList"/>
    <dgm:cxn modelId="{1535E3D4-71A9-4159-8B09-618E9F6E4A03}" type="presParOf" srcId="{E9DDB079-E51F-4FF3-AB68-FCA221B03C8B}" destId="{C6F072C2-E5C7-4785-8DC0-C094D0CEAF5B}" srcOrd="2" destOrd="0" presId="urn:microsoft.com/office/officeart/2008/layout/VerticalCurvedList"/>
    <dgm:cxn modelId="{08B0251D-E0E7-4612-B382-2C262FB0C683}" type="presParOf" srcId="{C6F072C2-E5C7-4785-8DC0-C094D0CEAF5B}" destId="{9D3CA7C4-1D48-4C98-AC24-E26B3543AB8B}" srcOrd="0" destOrd="0" presId="urn:microsoft.com/office/officeart/2008/layout/VerticalCurvedList"/>
    <dgm:cxn modelId="{FF1AA416-B187-4D7D-B44A-39AE8C36032B}" type="presParOf" srcId="{E9DDB079-E51F-4FF3-AB68-FCA221B03C8B}" destId="{5D1FDF72-1BB2-4FE9-A8F0-0AD1C4A2274B}" srcOrd="3" destOrd="0" presId="urn:microsoft.com/office/officeart/2008/layout/VerticalCurvedList"/>
    <dgm:cxn modelId="{F05E2217-4D46-4685-87CB-1252729B05F6}" type="presParOf" srcId="{E9DDB079-E51F-4FF3-AB68-FCA221B03C8B}" destId="{D1105AE9-AAC7-44A8-8C33-E8C06F7D4011}" srcOrd="4" destOrd="0" presId="urn:microsoft.com/office/officeart/2008/layout/VerticalCurvedList"/>
    <dgm:cxn modelId="{D794F8FE-5864-4423-AAE7-079ECC16B4FA}" type="presParOf" srcId="{D1105AE9-AAC7-44A8-8C33-E8C06F7D4011}" destId="{F57254DC-5E07-4516-B9CE-18E7F2CA0E5B}" srcOrd="0" destOrd="0" presId="urn:microsoft.com/office/officeart/2008/layout/VerticalCurvedList"/>
    <dgm:cxn modelId="{381F024B-5E57-43AB-859D-CD1FFFB0ABB1}" type="presParOf" srcId="{E9DDB079-E51F-4FF3-AB68-FCA221B03C8B}" destId="{7426DD09-9FC4-4672-A7AE-0A78DA0EBD8B}" srcOrd="5" destOrd="0" presId="urn:microsoft.com/office/officeart/2008/layout/VerticalCurvedList"/>
    <dgm:cxn modelId="{EEDB63CA-A47B-4FDE-8037-0F61FCF71359}" type="presParOf" srcId="{E9DDB079-E51F-4FF3-AB68-FCA221B03C8B}" destId="{10514278-E3C9-493C-83CC-2282A9F72DA3}" srcOrd="6" destOrd="0" presId="urn:microsoft.com/office/officeart/2008/layout/VerticalCurvedList"/>
    <dgm:cxn modelId="{F75FBEB8-2EA2-4429-94CD-ED4B523196B7}" type="presParOf" srcId="{10514278-E3C9-493C-83CC-2282A9F72DA3}" destId="{A376EB0F-E8AB-4CA7-B521-7CA945781E31}" srcOrd="0" destOrd="0" presId="urn:microsoft.com/office/officeart/2008/layout/VerticalCurvedList"/>
    <dgm:cxn modelId="{94532FF0-AA55-4763-A4D5-2A02B8C4E8C1}" type="presParOf" srcId="{E9DDB079-E51F-4FF3-AB68-FCA221B03C8B}" destId="{D558E9C6-F75F-45C7-B6D0-495F8B3038FD}" srcOrd="7" destOrd="0" presId="urn:microsoft.com/office/officeart/2008/layout/VerticalCurvedList"/>
    <dgm:cxn modelId="{14FB1EF9-0FFA-4043-9886-C0FB3725D32A}" type="presParOf" srcId="{E9DDB079-E51F-4FF3-AB68-FCA221B03C8B}" destId="{0406EFE4-5DF7-4591-B334-FDB231579FE5}" srcOrd="8" destOrd="0" presId="urn:microsoft.com/office/officeart/2008/layout/VerticalCurvedList"/>
    <dgm:cxn modelId="{44533A96-AC9A-4FAA-975E-EC9ADE138222}" type="presParOf" srcId="{0406EFE4-5DF7-4591-B334-FDB231579FE5}" destId="{40B1313D-4179-428B-9F25-99B484E37E6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Önemli bir sanayi potansiyeline sahip ilimizde yeni endüstri bölgelerinin oluşturulması, ilave OSB kurulumları gibi gelişmeler hızla devam etmektedir. Mevcut Çevre Düzeni Planlarında belirlenen projeksiyon nüfuslar ve anılan planlarda belirlenen kentsel yerleşik alan lekesiyle alakalı, halihazırdaki durumun planlara eksik aktarılmış olmasından kaynaklı sorunlar yaşanmaktadır. </a:t>
          </a:r>
        </a:p>
        <a:p>
          <a:pPr algn="just"/>
          <a:r>
            <a:rPr lang="tr-TR" sz="1400" spc="-33" dirty="0">
              <a:latin typeface="Trebuchet MS" panose="020B0603020202020204" pitchFamily="34" charset="0"/>
              <a:cs typeface="Arial" panose="020B0604020202020204" pitchFamily="34" charset="0"/>
            </a:rPr>
            <a:t>  </a:t>
          </a:r>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İlimizde yapılması öngörülen planlama çalışmalarının aksamaması, yatırımların doğru yönlendirilmesi ve yerinde plan kararları üretilmesi açısından, yapım ve onaylama yetkisi Çevre, Şehircilik ve İklim Değişikliği Bakanlığına ait olan üst ölçekli çevre düzeni planları günümüz ihtiyaçlarına cevap verebilecek şekilde revize edilmelidir.</a:t>
          </a:r>
        </a:p>
        <a:p>
          <a:pPr algn="just"/>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3"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3" custScaleX="127389" custScaleY="127024"/>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2"/>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3" custScaleX="127364" custScaleY="115795" custLinFactNeighborY="-4119"/>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2"/>
      <dgm:spPr/>
    </dgm:pt>
    <dgm:pt modelId="{E62E747A-8E94-4284-9863-C68CAB92217F}" type="pres">
      <dgm:prSet presAssocID="{D50AB18D-9333-45CE-9EFD-FBDEBE98F1F9}"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Batı Karadeniz Bölgesinin tek havaalanı durumunda olan Zonguldak Çaycuma Havaalanının yolcu sayısı her geçen gün artmaktadır. Havaalanının artan yolcu ve yük taşımacılığı nedeniyle tesis ve insan kaynağı bağlamında daha önce tespiti yapılan ihtiyaçlarının giderilmesi gerekmektedir.</a:t>
          </a:r>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Havaalanı Terminal Binasının fiziki yetersizliğinden dolayı giden yolcu salonlarında yığılmalar meydana gelmekte ve yolcu memnuniyetsizliği ortaya çıkmaktadır. Havaalanı terminal binası genişlemesi (ilave aks) kapsamında Zonguldak Havaalanının Daimi Gümrük Kapısı ilan edilebilmesi için Gümrük ve İşletme Binası yapımına da ihtiyaç duyulmaktadır. Bu planlamalar doğrultusunda Devlet Hava Meydanları İşletmesi ve Sivil Havacılık Genel Müdürlüğü ile yazışmalar yapılmış ve sürecin tamamlanması beklenmektedir. </a:t>
          </a:r>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3"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3" custScaleX="127389" custScaleY="127024"/>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2"/>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3" custScaleX="127364" custScaleY="175443" custLinFactNeighborX="-1437" custLinFactNeighborY="-6733"/>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2"/>
      <dgm:spPr/>
    </dgm:pt>
    <dgm:pt modelId="{E62E747A-8E94-4284-9863-C68CAB92217F}" type="pres">
      <dgm:prSet presAssocID="{D50AB18D-9333-45CE-9EFD-FBDEBE98F1F9}"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01EFAB-4FB4-49CF-9788-4873D41FDF2F}"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tr-TR"/>
        </a:p>
      </dgm:t>
    </dgm:pt>
    <dgm:pt modelId="{0BD3F905-BE48-4AC7-8F58-EDC24DDDC8E5}">
      <dgm:prSet phldrT="[Metin]" custT="1"/>
      <dgm:spPr/>
      <dgm:t>
        <a:bodyPr/>
        <a:lstStyle/>
        <a:p>
          <a:r>
            <a:rPr lang="tr-TR" sz="1400" dirty="0">
              <a:latin typeface="Trebuchet MS" panose="020B0603020202020204" pitchFamily="34" charset="0"/>
            </a:rPr>
            <a:t>Fatih Sondaj Gemisi ile tespit kuyu sondajları, Kanuni Sondaj Gemisi ile alt tamamlama operasyonları, Yavuz Sondaj Gemisi ile üst tamamlama operasyonları, </a:t>
          </a:r>
          <a:r>
            <a:rPr lang="tr-TR" sz="1400" dirty="0" err="1">
              <a:latin typeface="Trebuchet MS" panose="020B0603020202020204" pitchFamily="34" charset="0"/>
            </a:rPr>
            <a:t>Filyos’un</a:t>
          </a:r>
          <a:r>
            <a:rPr lang="tr-TR" sz="1400" dirty="0">
              <a:latin typeface="Trebuchet MS" panose="020B0603020202020204" pitchFamily="34" charset="0"/>
            </a:rPr>
            <a:t> 170 km kuzeyinde, 2.200 m deniz derinliğinde Deniz Tabanı Üretim Tesisi kurulmaktadır.</a:t>
          </a:r>
        </a:p>
      </dgm:t>
    </dgm:pt>
    <dgm:pt modelId="{7873FD1F-8AAF-4FF8-B1E4-7631A9DD1F3C}" type="parTrans" cxnId="{E25089F2-E5E0-4883-8A62-DAC3DB8CE2E4}">
      <dgm:prSet/>
      <dgm:spPr/>
      <dgm:t>
        <a:bodyPr/>
        <a:lstStyle/>
        <a:p>
          <a:endParaRPr lang="tr-TR" sz="1400">
            <a:latin typeface="Trebuchet MS" panose="020B0603020202020204" pitchFamily="34" charset="0"/>
          </a:endParaRPr>
        </a:p>
      </dgm:t>
    </dgm:pt>
    <dgm:pt modelId="{5CA36DF3-9B4A-4C6C-8F9C-064BCCD57773}" type="sibTrans" cxnId="{E25089F2-E5E0-4883-8A62-DAC3DB8CE2E4}">
      <dgm:prSet/>
      <dgm:spPr/>
      <dgm:t>
        <a:bodyPr/>
        <a:lstStyle/>
        <a:p>
          <a:endParaRPr lang="tr-TR" sz="1400">
            <a:latin typeface="Trebuchet MS" panose="020B0603020202020204" pitchFamily="34" charset="0"/>
          </a:endParaRPr>
        </a:p>
      </dgm:t>
    </dgm:pt>
    <dgm:pt modelId="{CDEB1D55-DC06-4DC7-BB9E-7A83A695BDB0}">
      <dgm:prSet phldrT="[Metin]" custT="1"/>
      <dgm:spPr/>
      <dgm:t>
        <a:bodyPr/>
        <a:lstStyle/>
        <a:p>
          <a:endParaRPr lang="tr-TR" sz="1400" dirty="0">
            <a:latin typeface="Trebuchet MS" panose="020B0603020202020204" pitchFamily="34" charset="0"/>
          </a:endParaRPr>
        </a:p>
        <a:p>
          <a:r>
            <a:rPr lang="tr-TR" sz="1400" dirty="0">
              <a:latin typeface="Trebuchet MS" panose="020B0603020202020204" pitchFamily="34" charset="0"/>
            </a:rPr>
            <a:t>Kara Gaz İşleme Tesisi inşaatı, kara ve denizdeki iki üniteyi birbirine bağlayacak boru hatlarının yapımı olarak yoğun bir şekilde sürdürülmektedir.</a:t>
          </a:r>
        </a:p>
        <a:p>
          <a:endParaRPr lang="tr-TR" sz="1400" dirty="0">
            <a:latin typeface="Trebuchet MS" panose="020B0603020202020204" pitchFamily="34" charset="0"/>
          </a:endParaRPr>
        </a:p>
      </dgm:t>
    </dgm:pt>
    <dgm:pt modelId="{9FA03A5D-AC52-4B72-BF75-8BB8B9C1D058}" type="parTrans" cxnId="{0F44DA88-B257-4B9B-81B4-B3DF4EC5E416}">
      <dgm:prSet/>
      <dgm:spPr/>
      <dgm:t>
        <a:bodyPr/>
        <a:lstStyle/>
        <a:p>
          <a:endParaRPr lang="tr-TR" sz="1400">
            <a:latin typeface="Trebuchet MS" panose="020B0603020202020204" pitchFamily="34" charset="0"/>
          </a:endParaRPr>
        </a:p>
      </dgm:t>
    </dgm:pt>
    <dgm:pt modelId="{CFCA13DB-737E-42D5-99E3-4ABF44130991}" type="sibTrans" cxnId="{0F44DA88-B257-4B9B-81B4-B3DF4EC5E416}">
      <dgm:prSet/>
      <dgm:spPr/>
      <dgm:t>
        <a:bodyPr/>
        <a:lstStyle/>
        <a:p>
          <a:endParaRPr lang="tr-TR" sz="1400">
            <a:latin typeface="Trebuchet MS" panose="020B0603020202020204" pitchFamily="34" charset="0"/>
          </a:endParaRPr>
        </a:p>
      </dgm:t>
    </dgm:pt>
    <dgm:pt modelId="{5D27EBDC-EECB-4D1D-8F5A-3DE234A5A46A}">
      <dgm:prSet phldrT="[Metin]" custT="1"/>
      <dgm:spPr/>
      <dgm:t>
        <a:bodyPr/>
        <a:lstStyle/>
        <a:p>
          <a:r>
            <a:rPr lang="tr-TR" sz="1400" dirty="0">
              <a:latin typeface="Trebuchet MS" panose="020B0603020202020204" pitchFamily="34" charset="0"/>
            </a:rPr>
            <a:t>Günlük gaz üretiminin Faz-1 tamamlandığında 10 milyon metreküp, Faz-2'de 40 milyon metreküpe, Faz-3'te ise 60 milyon metreküpe ulaşması hedefleniyor. Faz-1 ile Türkiye'nin ihtiyacının yüzde 15'inin, Faz-2 ile de yüzde 40'ının karşılanması amaçlanıyor.</a:t>
          </a:r>
        </a:p>
      </dgm:t>
    </dgm:pt>
    <dgm:pt modelId="{6ECA0A67-9107-485E-8B53-9DB3E8C40972}" type="parTrans" cxnId="{C879AEAC-E079-4DB7-B3A3-EF023278988B}">
      <dgm:prSet/>
      <dgm:spPr/>
      <dgm:t>
        <a:bodyPr/>
        <a:lstStyle/>
        <a:p>
          <a:endParaRPr lang="tr-TR" sz="1400">
            <a:latin typeface="Trebuchet MS" panose="020B0603020202020204" pitchFamily="34" charset="0"/>
          </a:endParaRPr>
        </a:p>
      </dgm:t>
    </dgm:pt>
    <dgm:pt modelId="{37022846-13A8-4D58-8D36-5750E3C6C5A4}" type="sibTrans" cxnId="{C879AEAC-E079-4DB7-B3A3-EF023278988B}">
      <dgm:prSet/>
      <dgm:spPr/>
      <dgm:t>
        <a:bodyPr/>
        <a:lstStyle/>
        <a:p>
          <a:endParaRPr lang="tr-TR" sz="1400">
            <a:latin typeface="Trebuchet MS" panose="020B0603020202020204" pitchFamily="34" charset="0"/>
          </a:endParaRPr>
        </a:p>
      </dgm:t>
    </dgm:pt>
    <dgm:pt modelId="{9DCEDAF5-A946-4B25-BDD3-030796752A7E}" type="pres">
      <dgm:prSet presAssocID="{8101EFAB-4FB4-49CF-9788-4873D41FDF2F}" presName="Name0" presStyleCnt="0">
        <dgm:presLayoutVars>
          <dgm:chMax val="7"/>
          <dgm:chPref val="7"/>
          <dgm:dir/>
        </dgm:presLayoutVars>
      </dgm:prSet>
      <dgm:spPr/>
    </dgm:pt>
    <dgm:pt modelId="{1B91CD24-EE1B-4CCE-81F8-4D1CA872F61A}" type="pres">
      <dgm:prSet presAssocID="{8101EFAB-4FB4-49CF-9788-4873D41FDF2F}" presName="Name1" presStyleCnt="0"/>
      <dgm:spPr/>
    </dgm:pt>
    <dgm:pt modelId="{001558CB-891E-4BE1-8412-EE3777CB9A8D}" type="pres">
      <dgm:prSet presAssocID="{8101EFAB-4FB4-49CF-9788-4873D41FDF2F}" presName="cycle" presStyleCnt="0"/>
      <dgm:spPr/>
    </dgm:pt>
    <dgm:pt modelId="{C519B38A-44C2-4F8B-AB2B-E427942F4DFD}" type="pres">
      <dgm:prSet presAssocID="{8101EFAB-4FB4-49CF-9788-4873D41FDF2F}" presName="srcNode" presStyleLbl="node1" presStyleIdx="0" presStyleCnt="3"/>
      <dgm:spPr/>
    </dgm:pt>
    <dgm:pt modelId="{D4AEECA8-A9F2-4548-BD8B-9D645A9552C8}" type="pres">
      <dgm:prSet presAssocID="{8101EFAB-4FB4-49CF-9788-4873D41FDF2F}" presName="conn" presStyleLbl="parChTrans1D2" presStyleIdx="0" presStyleCnt="1"/>
      <dgm:spPr/>
    </dgm:pt>
    <dgm:pt modelId="{1F1BB59E-B320-4B0C-B7B0-D42A4F77CFAA}" type="pres">
      <dgm:prSet presAssocID="{8101EFAB-4FB4-49CF-9788-4873D41FDF2F}" presName="extraNode" presStyleLbl="node1" presStyleIdx="0" presStyleCnt="3"/>
      <dgm:spPr/>
    </dgm:pt>
    <dgm:pt modelId="{6ED8D658-CF8F-4B2D-BE4F-D25CE44A71E8}" type="pres">
      <dgm:prSet presAssocID="{8101EFAB-4FB4-49CF-9788-4873D41FDF2F}" presName="dstNode" presStyleLbl="node1" presStyleIdx="0" presStyleCnt="3"/>
      <dgm:spPr/>
    </dgm:pt>
    <dgm:pt modelId="{22684AC5-3B5F-47E7-A565-7156BF2D4523}" type="pres">
      <dgm:prSet presAssocID="{0BD3F905-BE48-4AC7-8F58-EDC24DDDC8E5}" presName="text_1" presStyleLbl="node1" presStyleIdx="0" presStyleCnt="3" custScaleY="169018">
        <dgm:presLayoutVars>
          <dgm:bulletEnabled val="1"/>
        </dgm:presLayoutVars>
      </dgm:prSet>
      <dgm:spPr/>
    </dgm:pt>
    <dgm:pt modelId="{1D41B826-6A9C-49CD-AB57-686ED45BF2C3}" type="pres">
      <dgm:prSet presAssocID="{0BD3F905-BE48-4AC7-8F58-EDC24DDDC8E5}" presName="accent_1" presStyleCnt="0"/>
      <dgm:spPr/>
    </dgm:pt>
    <dgm:pt modelId="{C22606D5-0C0C-4A46-9BE9-3A669F2389C0}" type="pres">
      <dgm:prSet presAssocID="{0BD3F905-BE48-4AC7-8F58-EDC24DDDC8E5}" presName="accentRepeatNode" presStyleLbl="solidFgAcc1" presStyleIdx="0" presStyleCnt="3"/>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AE34229-5C59-43F9-A861-FD44B72D2111}" type="pres">
      <dgm:prSet presAssocID="{CDEB1D55-DC06-4DC7-BB9E-7A83A695BDB0}" presName="text_2" presStyleLbl="node1" presStyleIdx="1" presStyleCnt="3" custScaleY="126751">
        <dgm:presLayoutVars>
          <dgm:bulletEnabled val="1"/>
        </dgm:presLayoutVars>
      </dgm:prSet>
      <dgm:spPr/>
    </dgm:pt>
    <dgm:pt modelId="{83C881AB-544C-461F-8603-4582D7C66DD3}" type="pres">
      <dgm:prSet presAssocID="{CDEB1D55-DC06-4DC7-BB9E-7A83A695BDB0}" presName="accent_2" presStyleCnt="0"/>
      <dgm:spPr/>
    </dgm:pt>
    <dgm:pt modelId="{062D0D65-B820-486F-AE4A-374FC2FFE233}" type="pres">
      <dgm:prSet presAssocID="{CDEB1D55-DC06-4DC7-BB9E-7A83A695BDB0}" presName="accentRepeatNode" presStyleLbl="solidFgAcc1" presStyleIdx="1" presStyleCnt="3"/>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86E17B77-5B02-41ED-9E9C-BDCBE2BCFAB3}" type="pres">
      <dgm:prSet presAssocID="{5D27EBDC-EECB-4D1D-8F5A-3DE234A5A46A}" presName="text_3" presStyleLbl="node1" presStyleIdx="2" presStyleCnt="3" custScaleY="190836">
        <dgm:presLayoutVars>
          <dgm:bulletEnabled val="1"/>
        </dgm:presLayoutVars>
      </dgm:prSet>
      <dgm:spPr/>
    </dgm:pt>
    <dgm:pt modelId="{080F169A-D57D-4B4A-BF20-815576782BDE}" type="pres">
      <dgm:prSet presAssocID="{5D27EBDC-EECB-4D1D-8F5A-3DE234A5A46A}" presName="accent_3" presStyleCnt="0"/>
      <dgm:spPr/>
    </dgm:pt>
    <dgm:pt modelId="{CD19FE3E-BB2A-46AE-9F84-8EF54CA9056A}" type="pres">
      <dgm:prSet presAssocID="{5D27EBDC-EECB-4D1D-8F5A-3DE234A5A46A}" presName="accentRepeatNode" presStyleLbl="solidFgAcc1" presStyleIdx="2" presStyleCnt="3"/>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D446DB34-C941-4D20-A8D4-31701DC62A3F}" type="presOf" srcId="{5CA36DF3-9B4A-4C6C-8F9C-064BCCD57773}" destId="{D4AEECA8-A9F2-4548-BD8B-9D645A9552C8}" srcOrd="0" destOrd="0" presId="urn:microsoft.com/office/officeart/2008/layout/VerticalCurvedList"/>
    <dgm:cxn modelId="{46D5AC5B-8065-45C5-B9B1-09CAB3A1BD78}" type="presOf" srcId="{0BD3F905-BE48-4AC7-8F58-EDC24DDDC8E5}" destId="{22684AC5-3B5F-47E7-A565-7156BF2D4523}" srcOrd="0" destOrd="0" presId="urn:microsoft.com/office/officeart/2008/layout/VerticalCurvedList"/>
    <dgm:cxn modelId="{0F44DA88-B257-4B9B-81B4-B3DF4EC5E416}" srcId="{8101EFAB-4FB4-49CF-9788-4873D41FDF2F}" destId="{CDEB1D55-DC06-4DC7-BB9E-7A83A695BDB0}" srcOrd="1" destOrd="0" parTransId="{9FA03A5D-AC52-4B72-BF75-8BB8B9C1D058}" sibTransId="{CFCA13DB-737E-42D5-99E3-4ABF44130991}"/>
    <dgm:cxn modelId="{04DF1F90-28F1-4317-9BF4-E697973A3348}" type="presOf" srcId="{CDEB1D55-DC06-4DC7-BB9E-7A83A695BDB0}" destId="{EAE34229-5C59-43F9-A861-FD44B72D2111}" srcOrd="0" destOrd="0" presId="urn:microsoft.com/office/officeart/2008/layout/VerticalCurvedList"/>
    <dgm:cxn modelId="{259EF799-E1A0-40BF-8E4F-5FBCAE74578A}" type="presOf" srcId="{5D27EBDC-EECB-4D1D-8F5A-3DE234A5A46A}" destId="{86E17B77-5B02-41ED-9E9C-BDCBE2BCFAB3}" srcOrd="0" destOrd="0" presId="urn:microsoft.com/office/officeart/2008/layout/VerticalCurvedList"/>
    <dgm:cxn modelId="{C879AEAC-E079-4DB7-B3A3-EF023278988B}" srcId="{8101EFAB-4FB4-49CF-9788-4873D41FDF2F}" destId="{5D27EBDC-EECB-4D1D-8F5A-3DE234A5A46A}" srcOrd="2" destOrd="0" parTransId="{6ECA0A67-9107-485E-8B53-9DB3E8C40972}" sibTransId="{37022846-13A8-4D58-8D36-5750E3C6C5A4}"/>
    <dgm:cxn modelId="{7B6B8AB6-F2D9-42A1-9839-7E70A3715391}" type="presOf" srcId="{8101EFAB-4FB4-49CF-9788-4873D41FDF2F}" destId="{9DCEDAF5-A946-4B25-BDD3-030796752A7E}" srcOrd="0" destOrd="0" presId="urn:microsoft.com/office/officeart/2008/layout/VerticalCurvedList"/>
    <dgm:cxn modelId="{E25089F2-E5E0-4883-8A62-DAC3DB8CE2E4}" srcId="{8101EFAB-4FB4-49CF-9788-4873D41FDF2F}" destId="{0BD3F905-BE48-4AC7-8F58-EDC24DDDC8E5}" srcOrd="0" destOrd="0" parTransId="{7873FD1F-8AAF-4FF8-B1E4-7631A9DD1F3C}" sibTransId="{5CA36DF3-9B4A-4C6C-8F9C-064BCCD57773}"/>
    <dgm:cxn modelId="{0D7F68E0-B1E3-437E-8279-2BB6C7AD61BA}" type="presParOf" srcId="{9DCEDAF5-A946-4B25-BDD3-030796752A7E}" destId="{1B91CD24-EE1B-4CCE-81F8-4D1CA872F61A}" srcOrd="0" destOrd="0" presId="urn:microsoft.com/office/officeart/2008/layout/VerticalCurvedList"/>
    <dgm:cxn modelId="{8A30E372-7287-4D50-BC7A-9E44F3B22BF8}" type="presParOf" srcId="{1B91CD24-EE1B-4CCE-81F8-4D1CA872F61A}" destId="{001558CB-891E-4BE1-8412-EE3777CB9A8D}" srcOrd="0" destOrd="0" presId="urn:microsoft.com/office/officeart/2008/layout/VerticalCurvedList"/>
    <dgm:cxn modelId="{A57AC9CB-8E6E-4AD7-9809-7EF1B59B250E}" type="presParOf" srcId="{001558CB-891E-4BE1-8412-EE3777CB9A8D}" destId="{C519B38A-44C2-4F8B-AB2B-E427942F4DFD}" srcOrd="0" destOrd="0" presId="urn:microsoft.com/office/officeart/2008/layout/VerticalCurvedList"/>
    <dgm:cxn modelId="{73C53E3A-436F-4012-9EBA-A852CE53712C}" type="presParOf" srcId="{001558CB-891E-4BE1-8412-EE3777CB9A8D}" destId="{D4AEECA8-A9F2-4548-BD8B-9D645A9552C8}" srcOrd="1" destOrd="0" presId="urn:microsoft.com/office/officeart/2008/layout/VerticalCurvedList"/>
    <dgm:cxn modelId="{17C585B8-9306-431B-B803-C70AF8812CBA}" type="presParOf" srcId="{001558CB-891E-4BE1-8412-EE3777CB9A8D}" destId="{1F1BB59E-B320-4B0C-B7B0-D42A4F77CFAA}" srcOrd="2" destOrd="0" presId="urn:microsoft.com/office/officeart/2008/layout/VerticalCurvedList"/>
    <dgm:cxn modelId="{F40B0E58-F75E-49AA-9545-89F0226FFA61}" type="presParOf" srcId="{001558CB-891E-4BE1-8412-EE3777CB9A8D}" destId="{6ED8D658-CF8F-4B2D-BE4F-D25CE44A71E8}" srcOrd="3" destOrd="0" presId="urn:microsoft.com/office/officeart/2008/layout/VerticalCurvedList"/>
    <dgm:cxn modelId="{AC4881E8-3147-416F-9164-C9855DA7348A}" type="presParOf" srcId="{1B91CD24-EE1B-4CCE-81F8-4D1CA872F61A}" destId="{22684AC5-3B5F-47E7-A565-7156BF2D4523}" srcOrd="1" destOrd="0" presId="urn:microsoft.com/office/officeart/2008/layout/VerticalCurvedList"/>
    <dgm:cxn modelId="{A302ACDF-8417-4957-8BBA-2D269A128A7F}" type="presParOf" srcId="{1B91CD24-EE1B-4CCE-81F8-4D1CA872F61A}" destId="{1D41B826-6A9C-49CD-AB57-686ED45BF2C3}" srcOrd="2" destOrd="0" presId="urn:microsoft.com/office/officeart/2008/layout/VerticalCurvedList"/>
    <dgm:cxn modelId="{4F2A255E-1F4D-4078-9223-0D7F99893C49}" type="presParOf" srcId="{1D41B826-6A9C-49CD-AB57-686ED45BF2C3}" destId="{C22606D5-0C0C-4A46-9BE9-3A669F2389C0}" srcOrd="0" destOrd="0" presId="urn:microsoft.com/office/officeart/2008/layout/VerticalCurvedList"/>
    <dgm:cxn modelId="{7C45DA08-9D11-4586-9830-B0DF0445E277}" type="presParOf" srcId="{1B91CD24-EE1B-4CCE-81F8-4D1CA872F61A}" destId="{EAE34229-5C59-43F9-A861-FD44B72D2111}" srcOrd="3" destOrd="0" presId="urn:microsoft.com/office/officeart/2008/layout/VerticalCurvedList"/>
    <dgm:cxn modelId="{1D603B69-685E-4674-8F71-1244EBA35D69}" type="presParOf" srcId="{1B91CD24-EE1B-4CCE-81F8-4D1CA872F61A}" destId="{83C881AB-544C-461F-8603-4582D7C66DD3}" srcOrd="4" destOrd="0" presId="urn:microsoft.com/office/officeart/2008/layout/VerticalCurvedList"/>
    <dgm:cxn modelId="{AA925192-AB11-4861-9197-DCA8E8B3D84B}" type="presParOf" srcId="{83C881AB-544C-461F-8603-4582D7C66DD3}" destId="{062D0D65-B820-486F-AE4A-374FC2FFE233}" srcOrd="0" destOrd="0" presId="urn:microsoft.com/office/officeart/2008/layout/VerticalCurvedList"/>
    <dgm:cxn modelId="{0F556134-E96D-4557-8914-2721579FF1C0}" type="presParOf" srcId="{1B91CD24-EE1B-4CCE-81F8-4D1CA872F61A}" destId="{86E17B77-5B02-41ED-9E9C-BDCBE2BCFAB3}" srcOrd="5" destOrd="0" presId="urn:microsoft.com/office/officeart/2008/layout/VerticalCurvedList"/>
    <dgm:cxn modelId="{F0EB1330-8746-456D-870B-8513FC164FE4}" type="presParOf" srcId="{1B91CD24-EE1B-4CCE-81F8-4D1CA872F61A}" destId="{080F169A-D57D-4B4A-BF20-815576782BDE}" srcOrd="6" destOrd="0" presId="urn:microsoft.com/office/officeart/2008/layout/VerticalCurvedList"/>
    <dgm:cxn modelId="{F12AC175-079C-4BFB-A3A4-DF9ED51D381A}" type="presParOf" srcId="{080F169A-D57D-4B4A-BF20-815576782BDE}" destId="{CD19FE3E-BB2A-46AE-9F84-8EF54CA9056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01EFAB-4FB4-49CF-9788-4873D41FDF2F}"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tr-TR"/>
        </a:p>
      </dgm:t>
    </dgm:pt>
    <dgm:pt modelId="{0BD3F905-BE48-4AC7-8F58-EDC24DDDC8E5}">
      <dgm:prSet phldrT="[Metin]" custT="1"/>
      <dgm:spPr/>
      <dgm:t>
        <a:bodyPr/>
        <a:lstStyle/>
        <a:p>
          <a:r>
            <a:rPr lang="tr-TR" sz="1400" dirty="0">
              <a:latin typeface="Trebuchet MS" panose="020B0603020202020204" pitchFamily="34" charset="0"/>
            </a:rPr>
            <a:t>Devrek </a:t>
          </a:r>
          <a:r>
            <a:rPr lang="tr-TR" sz="1400" dirty="0" err="1">
              <a:latin typeface="Trebuchet MS" panose="020B0603020202020204" pitchFamily="34" charset="0"/>
            </a:rPr>
            <a:t>İsmetpaşa</a:t>
          </a:r>
          <a:r>
            <a:rPr lang="tr-TR" sz="1400" dirty="0">
              <a:latin typeface="Trebuchet MS" panose="020B0603020202020204" pitchFamily="34" charset="0"/>
            </a:rPr>
            <a:t> Mahallesinde 96, </a:t>
          </a:r>
          <a:r>
            <a:rPr lang="tr-TR" sz="1400" dirty="0" err="1">
              <a:latin typeface="Trebuchet MS" panose="020B0603020202020204" pitchFamily="34" charset="0"/>
            </a:rPr>
            <a:t>Kdz</a:t>
          </a:r>
          <a:r>
            <a:rPr lang="tr-TR" sz="1400" dirty="0">
              <a:latin typeface="Trebuchet MS" panose="020B0603020202020204" pitchFamily="34" charset="0"/>
            </a:rPr>
            <a:t>. Ereğli Belen Mahallesinde 32 adet afet konutunun inşa faaliyetleri bitmiş olup geçici kabul aşamasındadır. </a:t>
          </a:r>
        </a:p>
      </dgm:t>
    </dgm:pt>
    <dgm:pt modelId="{7873FD1F-8AAF-4FF8-B1E4-7631A9DD1F3C}" type="parTrans" cxnId="{E25089F2-E5E0-4883-8A62-DAC3DB8CE2E4}">
      <dgm:prSet/>
      <dgm:spPr/>
      <dgm:t>
        <a:bodyPr/>
        <a:lstStyle/>
        <a:p>
          <a:endParaRPr lang="tr-TR" sz="1400">
            <a:latin typeface="Trebuchet MS" panose="020B0603020202020204" pitchFamily="34" charset="0"/>
          </a:endParaRPr>
        </a:p>
      </dgm:t>
    </dgm:pt>
    <dgm:pt modelId="{5CA36DF3-9B4A-4C6C-8F9C-064BCCD57773}" type="sibTrans" cxnId="{E25089F2-E5E0-4883-8A62-DAC3DB8CE2E4}">
      <dgm:prSet/>
      <dgm:spPr/>
      <dgm:t>
        <a:bodyPr/>
        <a:lstStyle/>
        <a:p>
          <a:endParaRPr lang="tr-TR" sz="1400">
            <a:latin typeface="Trebuchet MS" panose="020B0603020202020204" pitchFamily="34" charset="0"/>
          </a:endParaRPr>
        </a:p>
      </dgm:t>
    </dgm:pt>
    <dgm:pt modelId="{CDEB1D55-DC06-4DC7-BB9E-7A83A695BDB0}">
      <dgm:prSet phldrT="[Metin]" custT="1"/>
      <dgm:spPr/>
      <dgm:t>
        <a:bodyPr/>
        <a:lstStyle/>
        <a:p>
          <a:r>
            <a:rPr lang="tr-TR" sz="1400" dirty="0">
              <a:latin typeface="Trebuchet MS" panose="020B0603020202020204" pitchFamily="34" charset="0"/>
            </a:rPr>
            <a:t>2024 Tatbikat Yılı programı çerçevesinde ilimizde gerçekleştirilen deprem anı, tahliye, toplanma alanı ve yangın tatbikatlarına toplam 32.361 kişiye uygulama yaptırılmıştır.</a:t>
          </a:r>
        </a:p>
      </dgm:t>
    </dgm:pt>
    <dgm:pt modelId="{9FA03A5D-AC52-4B72-BF75-8BB8B9C1D058}" type="parTrans" cxnId="{0F44DA88-B257-4B9B-81B4-B3DF4EC5E416}">
      <dgm:prSet/>
      <dgm:spPr/>
      <dgm:t>
        <a:bodyPr/>
        <a:lstStyle/>
        <a:p>
          <a:endParaRPr lang="tr-TR" sz="1400">
            <a:latin typeface="Trebuchet MS" panose="020B0603020202020204" pitchFamily="34" charset="0"/>
          </a:endParaRPr>
        </a:p>
      </dgm:t>
    </dgm:pt>
    <dgm:pt modelId="{CFCA13DB-737E-42D5-99E3-4ABF44130991}" type="sibTrans" cxnId="{0F44DA88-B257-4B9B-81B4-B3DF4EC5E416}">
      <dgm:prSet/>
      <dgm:spPr/>
      <dgm:t>
        <a:bodyPr/>
        <a:lstStyle/>
        <a:p>
          <a:endParaRPr lang="tr-TR" sz="1400">
            <a:latin typeface="Trebuchet MS" panose="020B0603020202020204" pitchFamily="34" charset="0"/>
          </a:endParaRPr>
        </a:p>
      </dgm:t>
    </dgm:pt>
    <dgm:pt modelId="{5D27EBDC-EECB-4D1D-8F5A-3DE234A5A46A}">
      <dgm:prSet phldrT="[Metin]" custT="1"/>
      <dgm:spPr/>
      <dgm:t>
        <a:bodyPr/>
        <a:lstStyle/>
        <a:p>
          <a:r>
            <a:rPr lang="tr-TR" sz="1400" dirty="0">
              <a:latin typeface="Trebuchet MS" panose="020B0603020202020204" pitchFamily="34" charset="0"/>
            </a:rPr>
            <a:t>Yıl boyunca kurtarma ekiplerine gelen ihbarlar sonucu trafik kazası, boğulma, kayıp, sel, göçük, KBRN, deprem, yangın, mahsur kalma, intihar teşebbüsü vb. 61 olaya intikal edilerek müdahalede bulunulmuştur. </a:t>
          </a:r>
        </a:p>
      </dgm:t>
    </dgm:pt>
    <dgm:pt modelId="{6ECA0A67-9107-485E-8B53-9DB3E8C40972}" type="parTrans" cxnId="{C879AEAC-E079-4DB7-B3A3-EF023278988B}">
      <dgm:prSet/>
      <dgm:spPr/>
      <dgm:t>
        <a:bodyPr/>
        <a:lstStyle/>
        <a:p>
          <a:endParaRPr lang="tr-TR" sz="1400">
            <a:latin typeface="Trebuchet MS" panose="020B0603020202020204" pitchFamily="34" charset="0"/>
          </a:endParaRPr>
        </a:p>
      </dgm:t>
    </dgm:pt>
    <dgm:pt modelId="{37022846-13A8-4D58-8D36-5750E3C6C5A4}" type="sibTrans" cxnId="{C879AEAC-E079-4DB7-B3A3-EF023278988B}">
      <dgm:prSet/>
      <dgm:spPr/>
      <dgm:t>
        <a:bodyPr/>
        <a:lstStyle/>
        <a:p>
          <a:endParaRPr lang="tr-TR" sz="1400">
            <a:latin typeface="Trebuchet MS" panose="020B0603020202020204" pitchFamily="34" charset="0"/>
          </a:endParaRPr>
        </a:p>
      </dgm:t>
    </dgm:pt>
    <dgm:pt modelId="{9DCEDAF5-A946-4B25-BDD3-030796752A7E}" type="pres">
      <dgm:prSet presAssocID="{8101EFAB-4FB4-49CF-9788-4873D41FDF2F}" presName="Name0" presStyleCnt="0">
        <dgm:presLayoutVars>
          <dgm:chMax val="7"/>
          <dgm:chPref val="7"/>
          <dgm:dir/>
        </dgm:presLayoutVars>
      </dgm:prSet>
      <dgm:spPr/>
    </dgm:pt>
    <dgm:pt modelId="{1B91CD24-EE1B-4CCE-81F8-4D1CA872F61A}" type="pres">
      <dgm:prSet presAssocID="{8101EFAB-4FB4-49CF-9788-4873D41FDF2F}" presName="Name1" presStyleCnt="0"/>
      <dgm:spPr/>
    </dgm:pt>
    <dgm:pt modelId="{001558CB-891E-4BE1-8412-EE3777CB9A8D}" type="pres">
      <dgm:prSet presAssocID="{8101EFAB-4FB4-49CF-9788-4873D41FDF2F}" presName="cycle" presStyleCnt="0"/>
      <dgm:spPr/>
    </dgm:pt>
    <dgm:pt modelId="{C519B38A-44C2-4F8B-AB2B-E427942F4DFD}" type="pres">
      <dgm:prSet presAssocID="{8101EFAB-4FB4-49CF-9788-4873D41FDF2F}" presName="srcNode" presStyleLbl="node1" presStyleIdx="0" presStyleCnt="3"/>
      <dgm:spPr/>
    </dgm:pt>
    <dgm:pt modelId="{D4AEECA8-A9F2-4548-BD8B-9D645A9552C8}" type="pres">
      <dgm:prSet presAssocID="{8101EFAB-4FB4-49CF-9788-4873D41FDF2F}" presName="conn" presStyleLbl="parChTrans1D2" presStyleIdx="0" presStyleCnt="1"/>
      <dgm:spPr/>
    </dgm:pt>
    <dgm:pt modelId="{1F1BB59E-B320-4B0C-B7B0-D42A4F77CFAA}" type="pres">
      <dgm:prSet presAssocID="{8101EFAB-4FB4-49CF-9788-4873D41FDF2F}" presName="extraNode" presStyleLbl="node1" presStyleIdx="0" presStyleCnt="3"/>
      <dgm:spPr/>
    </dgm:pt>
    <dgm:pt modelId="{6ED8D658-CF8F-4B2D-BE4F-D25CE44A71E8}" type="pres">
      <dgm:prSet presAssocID="{8101EFAB-4FB4-49CF-9788-4873D41FDF2F}" presName="dstNode" presStyleLbl="node1" presStyleIdx="0" presStyleCnt="3"/>
      <dgm:spPr/>
    </dgm:pt>
    <dgm:pt modelId="{22684AC5-3B5F-47E7-A565-7156BF2D4523}" type="pres">
      <dgm:prSet presAssocID="{0BD3F905-BE48-4AC7-8F58-EDC24DDDC8E5}" presName="text_1" presStyleLbl="node1" presStyleIdx="0" presStyleCnt="3" custScaleY="126751">
        <dgm:presLayoutVars>
          <dgm:bulletEnabled val="1"/>
        </dgm:presLayoutVars>
      </dgm:prSet>
      <dgm:spPr/>
    </dgm:pt>
    <dgm:pt modelId="{1D41B826-6A9C-49CD-AB57-686ED45BF2C3}" type="pres">
      <dgm:prSet presAssocID="{0BD3F905-BE48-4AC7-8F58-EDC24DDDC8E5}" presName="accent_1" presStyleCnt="0"/>
      <dgm:spPr/>
    </dgm:pt>
    <dgm:pt modelId="{C22606D5-0C0C-4A46-9BE9-3A669F2389C0}" type="pres">
      <dgm:prSet presAssocID="{0BD3F905-BE48-4AC7-8F58-EDC24DDDC8E5}" presName="accentRepeatNode" presStyleLbl="solidFgAcc1" presStyleIdx="0" presStyleCnt="3"/>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dgm:spPr>
    </dgm:pt>
    <dgm:pt modelId="{EAE34229-5C59-43F9-A861-FD44B72D2111}" type="pres">
      <dgm:prSet presAssocID="{CDEB1D55-DC06-4DC7-BB9E-7A83A695BDB0}" presName="text_2" presStyleLbl="node1" presStyleIdx="1" presStyleCnt="3" custScaleY="126751">
        <dgm:presLayoutVars>
          <dgm:bulletEnabled val="1"/>
        </dgm:presLayoutVars>
      </dgm:prSet>
      <dgm:spPr/>
    </dgm:pt>
    <dgm:pt modelId="{83C881AB-544C-461F-8603-4582D7C66DD3}" type="pres">
      <dgm:prSet presAssocID="{CDEB1D55-DC06-4DC7-BB9E-7A83A695BDB0}" presName="accent_2" presStyleCnt="0"/>
      <dgm:spPr/>
    </dgm:pt>
    <dgm:pt modelId="{062D0D65-B820-486F-AE4A-374FC2FFE233}" type="pres">
      <dgm:prSet presAssocID="{CDEB1D55-DC06-4DC7-BB9E-7A83A695BDB0}" presName="accentRepeatNode" presStyleLbl="solidFgAcc1" presStyleIdx="1" presStyleCnt="3"/>
      <dgm:spPr>
        <a:blipFill rotWithShape="0">
          <a:blip xmlns:r="http://schemas.openxmlformats.org/officeDocument/2006/relationships" r:embed="rId2"/>
          <a:srcRect/>
          <a:stretch>
            <a:fillRect l="-100000" r="-100000"/>
          </a:stretch>
        </a:blipFill>
      </dgm:spPr>
    </dgm:pt>
    <dgm:pt modelId="{86E17B77-5B02-41ED-9E9C-BDCBE2BCFAB3}" type="pres">
      <dgm:prSet presAssocID="{5D27EBDC-EECB-4D1D-8F5A-3DE234A5A46A}" presName="text_3" presStyleLbl="node1" presStyleIdx="2" presStyleCnt="3" custScaleY="162448">
        <dgm:presLayoutVars>
          <dgm:bulletEnabled val="1"/>
        </dgm:presLayoutVars>
      </dgm:prSet>
      <dgm:spPr/>
    </dgm:pt>
    <dgm:pt modelId="{080F169A-D57D-4B4A-BF20-815576782BDE}" type="pres">
      <dgm:prSet presAssocID="{5D27EBDC-EECB-4D1D-8F5A-3DE234A5A46A}" presName="accent_3" presStyleCnt="0"/>
      <dgm:spPr/>
    </dgm:pt>
    <dgm:pt modelId="{CD19FE3E-BB2A-46AE-9F84-8EF54CA9056A}" type="pres">
      <dgm:prSet presAssocID="{5D27EBDC-EECB-4D1D-8F5A-3DE234A5A46A}" presName="accentRepeatNode" presStyleLbl="solidFgAcc1" presStyleIdx="2" presStyleCnt="3"/>
      <dgm:spPr>
        <a:blipFill rotWithShape="0">
          <a:blip xmlns:r="http://schemas.openxmlformats.org/officeDocument/2006/relationships" r:embed="rId3"/>
          <a:srcRect/>
          <a:stretch>
            <a:fillRect t="-12000" b="-12000"/>
          </a:stretch>
        </a:blipFill>
      </dgm:spPr>
    </dgm:pt>
  </dgm:ptLst>
  <dgm:cxnLst>
    <dgm:cxn modelId="{D446DB34-C941-4D20-A8D4-31701DC62A3F}" type="presOf" srcId="{5CA36DF3-9B4A-4C6C-8F9C-064BCCD57773}" destId="{D4AEECA8-A9F2-4548-BD8B-9D645A9552C8}" srcOrd="0" destOrd="0" presId="urn:microsoft.com/office/officeart/2008/layout/VerticalCurvedList"/>
    <dgm:cxn modelId="{46D5AC5B-8065-45C5-B9B1-09CAB3A1BD78}" type="presOf" srcId="{0BD3F905-BE48-4AC7-8F58-EDC24DDDC8E5}" destId="{22684AC5-3B5F-47E7-A565-7156BF2D4523}" srcOrd="0" destOrd="0" presId="urn:microsoft.com/office/officeart/2008/layout/VerticalCurvedList"/>
    <dgm:cxn modelId="{0F44DA88-B257-4B9B-81B4-B3DF4EC5E416}" srcId="{8101EFAB-4FB4-49CF-9788-4873D41FDF2F}" destId="{CDEB1D55-DC06-4DC7-BB9E-7A83A695BDB0}" srcOrd="1" destOrd="0" parTransId="{9FA03A5D-AC52-4B72-BF75-8BB8B9C1D058}" sibTransId="{CFCA13DB-737E-42D5-99E3-4ABF44130991}"/>
    <dgm:cxn modelId="{04DF1F90-28F1-4317-9BF4-E697973A3348}" type="presOf" srcId="{CDEB1D55-DC06-4DC7-BB9E-7A83A695BDB0}" destId="{EAE34229-5C59-43F9-A861-FD44B72D2111}" srcOrd="0" destOrd="0" presId="urn:microsoft.com/office/officeart/2008/layout/VerticalCurvedList"/>
    <dgm:cxn modelId="{259EF799-E1A0-40BF-8E4F-5FBCAE74578A}" type="presOf" srcId="{5D27EBDC-EECB-4D1D-8F5A-3DE234A5A46A}" destId="{86E17B77-5B02-41ED-9E9C-BDCBE2BCFAB3}" srcOrd="0" destOrd="0" presId="urn:microsoft.com/office/officeart/2008/layout/VerticalCurvedList"/>
    <dgm:cxn modelId="{C879AEAC-E079-4DB7-B3A3-EF023278988B}" srcId="{8101EFAB-4FB4-49CF-9788-4873D41FDF2F}" destId="{5D27EBDC-EECB-4D1D-8F5A-3DE234A5A46A}" srcOrd="2" destOrd="0" parTransId="{6ECA0A67-9107-485E-8B53-9DB3E8C40972}" sibTransId="{37022846-13A8-4D58-8D36-5750E3C6C5A4}"/>
    <dgm:cxn modelId="{7B6B8AB6-F2D9-42A1-9839-7E70A3715391}" type="presOf" srcId="{8101EFAB-4FB4-49CF-9788-4873D41FDF2F}" destId="{9DCEDAF5-A946-4B25-BDD3-030796752A7E}" srcOrd="0" destOrd="0" presId="urn:microsoft.com/office/officeart/2008/layout/VerticalCurvedList"/>
    <dgm:cxn modelId="{E25089F2-E5E0-4883-8A62-DAC3DB8CE2E4}" srcId="{8101EFAB-4FB4-49CF-9788-4873D41FDF2F}" destId="{0BD3F905-BE48-4AC7-8F58-EDC24DDDC8E5}" srcOrd="0" destOrd="0" parTransId="{7873FD1F-8AAF-4FF8-B1E4-7631A9DD1F3C}" sibTransId="{5CA36DF3-9B4A-4C6C-8F9C-064BCCD57773}"/>
    <dgm:cxn modelId="{0D7F68E0-B1E3-437E-8279-2BB6C7AD61BA}" type="presParOf" srcId="{9DCEDAF5-A946-4B25-BDD3-030796752A7E}" destId="{1B91CD24-EE1B-4CCE-81F8-4D1CA872F61A}" srcOrd="0" destOrd="0" presId="urn:microsoft.com/office/officeart/2008/layout/VerticalCurvedList"/>
    <dgm:cxn modelId="{8A30E372-7287-4D50-BC7A-9E44F3B22BF8}" type="presParOf" srcId="{1B91CD24-EE1B-4CCE-81F8-4D1CA872F61A}" destId="{001558CB-891E-4BE1-8412-EE3777CB9A8D}" srcOrd="0" destOrd="0" presId="urn:microsoft.com/office/officeart/2008/layout/VerticalCurvedList"/>
    <dgm:cxn modelId="{A57AC9CB-8E6E-4AD7-9809-7EF1B59B250E}" type="presParOf" srcId="{001558CB-891E-4BE1-8412-EE3777CB9A8D}" destId="{C519B38A-44C2-4F8B-AB2B-E427942F4DFD}" srcOrd="0" destOrd="0" presId="urn:microsoft.com/office/officeart/2008/layout/VerticalCurvedList"/>
    <dgm:cxn modelId="{73C53E3A-436F-4012-9EBA-A852CE53712C}" type="presParOf" srcId="{001558CB-891E-4BE1-8412-EE3777CB9A8D}" destId="{D4AEECA8-A9F2-4548-BD8B-9D645A9552C8}" srcOrd="1" destOrd="0" presId="urn:microsoft.com/office/officeart/2008/layout/VerticalCurvedList"/>
    <dgm:cxn modelId="{17C585B8-9306-431B-B803-C70AF8812CBA}" type="presParOf" srcId="{001558CB-891E-4BE1-8412-EE3777CB9A8D}" destId="{1F1BB59E-B320-4B0C-B7B0-D42A4F77CFAA}" srcOrd="2" destOrd="0" presId="urn:microsoft.com/office/officeart/2008/layout/VerticalCurvedList"/>
    <dgm:cxn modelId="{F40B0E58-F75E-49AA-9545-89F0226FFA61}" type="presParOf" srcId="{001558CB-891E-4BE1-8412-EE3777CB9A8D}" destId="{6ED8D658-CF8F-4B2D-BE4F-D25CE44A71E8}" srcOrd="3" destOrd="0" presId="urn:microsoft.com/office/officeart/2008/layout/VerticalCurvedList"/>
    <dgm:cxn modelId="{AC4881E8-3147-416F-9164-C9855DA7348A}" type="presParOf" srcId="{1B91CD24-EE1B-4CCE-81F8-4D1CA872F61A}" destId="{22684AC5-3B5F-47E7-A565-7156BF2D4523}" srcOrd="1" destOrd="0" presId="urn:microsoft.com/office/officeart/2008/layout/VerticalCurvedList"/>
    <dgm:cxn modelId="{A302ACDF-8417-4957-8BBA-2D269A128A7F}" type="presParOf" srcId="{1B91CD24-EE1B-4CCE-81F8-4D1CA872F61A}" destId="{1D41B826-6A9C-49CD-AB57-686ED45BF2C3}" srcOrd="2" destOrd="0" presId="urn:microsoft.com/office/officeart/2008/layout/VerticalCurvedList"/>
    <dgm:cxn modelId="{4F2A255E-1F4D-4078-9223-0D7F99893C49}" type="presParOf" srcId="{1D41B826-6A9C-49CD-AB57-686ED45BF2C3}" destId="{C22606D5-0C0C-4A46-9BE9-3A669F2389C0}" srcOrd="0" destOrd="0" presId="urn:microsoft.com/office/officeart/2008/layout/VerticalCurvedList"/>
    <dgm:cxn modelId="{7C45DA08-9D11-4586-9830-B0DF0445E277}" type="presParOf" srcId="{1B91CD24-EE1B-4CCE-81F8-4D1CA872F61A}" destId="{EAE34229-5C59-43F9-A861-FD44B72D2111}" srcOrd="3" destOrd="0" presId="urn:microsoft.com/office/officeart/2008/layout/VerticalCurvedList"/>
    <dgm:cxn modelId="{1D603B69-685E-4674-8F71-1244EBA35D69}" type="presParOf" srcId="{1B91CD24-EE1B-4CCE-81F8-4D1CA872F61A}" destId="{83C881AB-544C-461F-8603-4582D7C66DD3}" srcOrd="4" destOrd="0" presId="urn:microsoft.com/office/officeart/2008/layout/VerticalCurvedList"/>
    <dgm:cxn modelId="{AA925192-AB11-4861-9197-DCA8E8B3D84B}" type="presParOf" srcId="{83C881AB-544C-461F-8603-4582D7C66DD3}" destId="{062D0D65-B820-486F-AE4A-374FC2FFE233}" srcOrd="0" destOrd="0" presId="urn:microsoft.com/office/officeart/2008/layout/VerticalCurvedList"/>
    <dgm:cxn modelId="{0F556134-E96D-4557-8914-2721579FF1C0}" type="presParOf" srcId="{1B91CD24-EE1B-4CCE-81F8-4D1CA872F61A}" destId="{86E17B77-5B02-41ED-9E9C-BDCBE2BCFAB3}" srcOrd="5" destOrd="0" presId="urn:microsoft.com/office/officeart/2008/layout/VerticalCurvedList"/>
    <dgm:cxn modelId="{F0EB1330-8746-456D-870B-8513FC164FE4}" type="presParOf" srcId="{1B91CD24-EE1B-4CCE-81F8-4D1CA872F61A}" destId="{080F169A-D57D-4B4A-BF20-815576782BDE}" srcOrd="6" destOrd="0" presId="urn:microsoft.com/office/officeart/2008/layout/VerticalCurvedList"/>
    <dgm:cxn modelId="{F12AC175-079C-4BFB-A3A4-DF9ED51D381A}" type="presParOf" srcId="{080F169A-D57D-4B4A-BF20-815576782BDE}" destId="{CD19FE3E-BB2A-46AE-9F84-8EF54CA9056A}"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tr-TR"/>
        </a:p>
      </dgm:t>
    </dgm:pt>
    <dgm:pt modelId="{B867BEC5-F968-414C-B1D3-0BA26B0FB224}">
      <dgm:prSet phldrT="[Metin]" custT="1"/>
      <dgm:spPr>
        <a:gradFill flip="none" rotWithShape="0">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dgm:spPr>
      <dgm:t>
        <a:bodyPr/>
        <a:lstStyle/>
        <a:p>
          <a:r>
            <a:rPr lang="tr-TR" sz="1400" dirty="0">
              <a:solidFill>
                <a:schemeClr val="bg1"/>
              </a:solidFill>
              <a:latin typeface="Trebuchet MS" panose="020B0603020202020204" pitchFamily="34" charset="0"/>
            </a:rPr>
            <a:t>Karadeniz’de ülkemizin Münhasır Ekonomik Bölgesinde yer alan Sakarya Sahasında 2020-2023 yıllarında yapılan keşiflerle toplam doğal gaz rezervi 710 milyar m³ ulaşmıştır. </a:t>
          </a:r>
        </a:p>
      </dgm:t>
    </dgm:pt>
    <dgm:pt modelId="{8DB6BF60-02F2-4910-A9E8-CB1C2B9656A0}" type="parTrans" cxnId="{0294CBFB-ADE8-4C85-8455-B06007A8BACA}">
      <dgm:prSet/>
      <dgm:spPr/>
      <dgm:t>
        <a:bodyPr/>
        <a:lstStyle/>
        <a:p>
          <a:endParaRPr lang="tr-TR" sz="1400">
            <a:latin typeface="Trebuchet MS" panose="020B0603020202020204" pitchFamily="34" charset="0"/>
          </a:endParaRPr>
        </a:p>
      </dgm:t>
    </dgm:pt>
    <dgm:pt modelId="{2CE6F065-9AE5-4FD4-B573-53DF2EB3AEF5}" type="sibTrans" cxnId="{0294CBFB-ADE8-4C85-8455-B06007A8BACA}">
      <dgm:prSet/>
      <dgm:spPr/>
      <dgm:t>
        <a:bodyPr/>
        <a:lstStyle/>
        <a:p>
          <a:endParaRPr lang="tr-TR" sz="1400">
            <a:latin typeface="Trebuchet MS" panose="020B0603020202020204" pitchFamily="34" charset="0"/>
          </a:endParaRPr>
        </a:p>
      </dgm:t>
    </dgm:pt>
    <dgm:pt modelId="{D50AB18D-9333-45CE-9EFD-FBDEBE98F1F9}">
      <dgm:prSet phldrT="[Metin]" custT="1"/>
      <dgm:spPr/>
      <dgm:t>
        <a:bodyPr/>
        <a:lstStyle/>
        <a:p>
          <a:pPr algn="l"/>
          <a:r>
            <a:rPr lang="tr-TR" sz="1400" dirty="0">
              <a:latin typeface="Trebuchet MS" panose="020B0603020202020204" pitchFamily="34" charset="0"/>
            </a:rPr>
            <a:t>Sakarya Gaz Sahası Geliştirme Projesi açık denizde kazılacak kuyular ve </a:t>
          </a:r>
          <a:r>
            <a:rPr lang="tr-TR" sz="1400" dirty="0" err="1">
              <a:latin typeface="Trebuchet MS" panose="020B0603020202020204" pitchFamily="34" charset="0"/>
            </a:rPr>
            <a:t>Filyos</a:t>
          </a:r>
          <a:r>
            <a:rPr lang="tr-TR" sz="1400" dirty="0">
              <a:latin typeface="Trebuchet MS" panose="020B0603020202020204" pitchFamily="34" charset="0"/>
            </a:rPr>
            <a:t> Endüstri Bölgesinde yer alacak gaz alım ve işleme tesisi ile her ikisini birbirine bağlayacak boru hattından oluşmaktadır.</a:t>
          </a:r>
        </a:p>
      </dgm:t>
    </dgm:pt>
    <dgm:pt modelId="{EFF7761F-DBA6-42BD-B841-D75F85A1618D}" type="parTrans" cxnId="{5EE0A726-060C-432E-BF0A-8C2FD0782E88}">
      <dgm:prSet/>
      <dgm:spPr/>
      <dgm:t>
        <a:bodyPr/>
        <a:lstStyle/>
        <a:p>
          <a:endParaRPr lang="tr-TR" sz="1400">
            <a:latin typeface="Trebuchet MS" panose="020B0603020202020204" pitchFamily="34" charset="0"/>
          </a:endParaRPr>
        </a:p>
      </dgm:t>
    </dgm:pt>
    <dgm:pt modelId="{10CD9CEF-60F0-496F-A7F8-34BD9042BA8D}" type="sibTrans" cxnId="{5EE0A726-060C-432E-BF0A-8C2FD0782E88}">
      <dgm:prSet/>
      <dgm:spPr/>
      <dgm:t>
        <a:bodyPr/>
        <a:lstStyle/>
        <a:p>
          <a:endParaRPr lang="tr-TR" sz="1400">
            <a:latin typeface="Trebuchet MS" panose="020B0603020202020204" pitchFamily="34" charset="0"/>
          </a:endParaRPr>
        </a:p>
      </dgm:t>
    </dgm:pt>
    <dgm:pt modelId="{39296264-D8CF-4E9E-AEA4-9D66D5A5A1E0}">
      <dgm:prSet phldrT="[Metin]" custT="1"/>
      <dgm:spPr/>
      <dgm:t>
        <a:bodyPr/>
        <a:lstStyle/>
        <a:p>
          <a:r>
            <a:rPr lang="tr-TR" sz="1350" dirty="0">
              <a:latin typeface="Trebuchet MS" panose="020B0603020202020204" pitchFamily="34" charset="0"/>
            </a:rPr>
            <a:t>-Derin deniz alanında 3 adet derin deniz sondaj gemisi ile yürütülen yoğun faaliyetler (Fatih Sondaj Gemimiz ile tespit kuyu sondajları, Kanuni Sondaj Gemimiz ile alt tamamlama operasyonları, Yavuz Sondaj Gemimiz ile üst tamamlama operasyonları),</a:t>
          </a:r>
          <a:br>
            <a:rPr lang="tr-TR" sz="1350" dirty="0">
              <a:latin typeface="Trebuchet MS" panose="020B0603020202020204" pitchFamily="34" charset="0"/>
            </a:rPr>
          </a:br>
          <a:br>
            <a:rPr lang="tr-TR" sz="1350" dirty="0">
              <a:latin typeface="Trebuchet MS" panose="020B0603020202020204" pitchFamily="34" charset="0"/>
            </a:rPr>
          </a:br>
          <a:r>
            <a:rPr lang="tr-TR" sz="1350" dirty="0">
              <a:latin typeface="Trebuchet MS" panose="020B0603020202020204" pitchFamily="34" charset="0"/>
            </a:rPr>
            <a:t>-</a:t>
          </a:r>
          <a:r>
            <a:rPr lang="tr-TR" sz="1350" dirty="0" err="1">
              <a:latin typeface="Trebuchet MS" panose="020B0603020202020204" pitchFamily="34" charset="0"/>
            </a:rPr>
            <a:t>Filyos’un</a:t>
          </a:r>
          <a:r>
            <a:rPr lang="tr-TR" sz="1350" dirty="0">
              <a:latin typeface="Trebuchet MS" panose="020B0603020202020204" pitchFamily="34" charset="0"/>
            </a:rPr>
            <a:t> 170 kilometre kuzeyinde, 2.200 metre deniz derinliğinde Deniz Tabanı Üretim Tesisi kurulması,</a:t>
          </a:r>
          <a:br>
            <a:rPr lang="tr-TR" sz="1350" dirty="0">
              <a:latin typeface="Trebuchet MS" panose="020B0603020202020204" pitchFamily="34" charset="0"/>
            </a:rPr>
          </a:br>
          <a:r>
            <a:rPr lang="tr-TR" sz="1350" dirty="0">
              <a:latin typeface="Trebuchet MS" panose="020B0603020202020204" pitchFamily="34" charset="0"/>
            </a:rPr>
            <a:t>-Kara Gaz İşleme Tesisi inşaatı,</a:t>
          </a:r>
          <a:br>
            <a:rPr lang="tr-TR" sz="1350" dirty="0">
              <a:latin typeface="Trebuchet MS" panose="020B0603020202020204" pitchFamily="34" charset="0"/>
            </a:rPr>
          </a:br>
          <a:r>
            <a:rPr lang="tr-TR" sz="1350" dirty="0">
              <a:latin typeface="Trebuchet MS" panose="020B0603020202020204" pitchFamily="34" charset="0"/>
            </a:rPr>
            <a:t>-Kara ve denizdeki iki üniteyi birbirine bağlayacak boru hatlarının yapımı olarak yoğun bir şekilde sürdürülmektedir.</a:t>
          </a:r>
        </a:p>
      </dgm:t>
    </dgm:pt>
    <dgm:pt modelId="{FEFE55BA-0FC5-47DF-9130-0A0A5E1F07E4}" type="parTrans" cxnId="{11AE70EF-E0C7-4E84-B84E-3FB8B89FE911}">
      <dgm:prSet/>
      <dgm:spPr/>
      <dgm:t>
        <a:bodyPr/>
        <a:lstStyle/>
        <a:p>
          <a:endParaRPr lang="tr-TR" sz="1400">
            <a:latin typeface="Trebuchet MS" panose="020B0603020202020204" pitchFamily="34" charset="0"/>
          </a:endParaRPr>
        </a:p>
      </dgm:t>
    </dgm:pt>
    <dgm:pt modelId="{E7D1D770-73A2-4F83-AADE-C4DBDA40B945}" type="sibTrans" cxnId="{11AE70EF-E0C7-4E84-B84E-3FB8B89FE911}">
      <dgm:prSet/>
      <dgm:spPr/>
      <dgm:t>
        <a:bodyPr/>
        <a:lstStyle/>
        <a:p>
          <a:endParaRPr lang="tr-TR" sz="1400">
            <a:latin typeface="Trebuchet MS" panose="020B0603020202020204" pitchFamily="34" charset="0"/>
          </a:endParaRPr>
        </a:p>
      </dgm:t>
    </dgm:pt>
    <dgm:pt modelId="{C2C1B2DD-4D9D-493E-8965-4549970B36C4}">
      <dgm:prSet phldrT="[Metin]" phldr="1" custT="1"/>
      <dgm:spPr/>
      <dgm:t>
        <a:bodyPr/>
        <a:lstStyle/>
        <a:p>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endParaRPr lang="tr-TR" sz="1400">
            <a:latin typeface="Trebuchet MS" panose="020B0603020202020204" pitchFamily="34" charset="0"/>
          </a:endParaRPr>
        </a:p>
      </dgm:t>
    </dgm:pt>
    <dgm:pt modelId="{3204F214-F15D-41AD-80AD-61D21B358D94}" type="parTrans" cxnId="{48F0566E-2D06-4CB7-9B8C-8078487FDEDA}">
      <dgm:prSet/>
      <dgm:spPr/>
      <dgm:t>
        <a:bodyPr/>
        <a:lstStyle/>
        <a:p>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custLinFactNeighborX="-11474" custLinFactNeighborY="-14147"/>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25C0C5-C958-4491-ADDF-5141A9CEB43E}"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DC480279-91A7-4D99-B75E-1B7FD4182524}">
      <dgm:prSet phldrT="[Metin]" custT="1"/>
      <dgm:spPr/>
      <dgm:t>
        <a:bodyPr/>
        <a:lstStyle/>
        <a:p>
          <a:pPr algn="just"/>
          <a:endParaRPr lang="tr-TR" sz="1400" dirty="0">
            <a:latin typeface="Trebuchet MS" panose="020B0603020202020204" pitchFamily="34" charset="0"/>
          </a:endParaRPr>
        </a:p>
        <a:p>
          <a:pPr algn="just"/>
          <a:endParaRPr lang="tr-TR" sz="1400" dirty="0">
            <a:latin typeface="Trebuchet MS" panose="020B0603020202020204" pitchFamily="34" charset="0"/>
          </a:endParaRPr>
        </a:p>
        <a:p>
          <a:pPr algn="just"/>
          <a:endParaRPr lang="tr-TR" sz="1400" dirty="0">
            <a:latin typeface="Trebuchet MS" panose="020B0603020202020204" pitchFamily="34" charset="0"/>
          </a:endParaRPr>
        </a:p>
      </dgm:t>
    </dgm:pt>
    <dgm:pt modelId="{599EB579-4BF8-421F-94D8-8C26DE07D2C0}" type="parTrans" cxnId="{005F711B-5CD4-4898-83AF-175FFF1BDCAB}">
      <dgm:prSet/>
      <dgm:spPr/>
      <dgm:t>
        <a:bodyPr/>
        <a:lstStyle/>
        <a:p>
          <a:pPr algn="just"/>
          <a:endParaRPr lang="tr-TR" sz="1400">
            <a:latin typeface="Trebuchet MS" panose="020B0603020202020204" pitchFamily="34" charset="0"/>
          </a:endParaRPr>
        </a:p>
      </dgm:t>
    </dgm:pt>
    <dgm:pt modelId="{D3776C93-6AD8-47BA-B481-E2BECC4DFED2}" type="sibTrans" cxnId="{005F711B-5CD4-4898-83AF-175FFF1BDCAB}">
      <dgm:prSet/>
      <dgm:spPr/>
      <dgm:t>
        <a:bodyPr/>
        <a:lstStyle/>
        <a:p>
          <a:pPr algn="just"/>
          <a:endParaRPr lang="tr-TR" sz="1400">
            <a:latin typeface="Trebuchet MS" panose="020B0603020202020204" pitchFamily="34" charset="0"/>
          </a:endParaRPr>
        </a:p>
      </dgm:t>
    </dgm:pt>
    <dgm:pt modelId="{5BB60630-43C8-4AC5-86C3-5257A85F5DEC}">
      <dgm:prSet phldrT="[Metin]" custT="1"/>
      <dgm:spPr/>
      <dgm:t>
        <a:bodyPr/>
        <a:lstStyle/>
        <a:p>
          <a:pPr algn="just"/>
          <a:r>
            <a:rPr lang="tr-TR" sz="1400" dirty="0">
              <a:latin typeface="Trebuchet MS" panose="020B0603020202020204" pitchFamily="34" charset="0"/>
            </a:rPr>
            <a:t>Zonguldak-Amasra-Kurucaşile-Cide Yolu toplamı 145,1 km, İlimiz sınırlarındaki kısım  ise 43,3 km. Güzergahın tamamlanması </a:t>
          </a:r>
          <a:r>
            <a:rPr lang="tr-TR" sz="1400" dirty="0" err="1">
              <a:latin typeface="Trebuchet MS" panose="020B0603020202020204" pitchFamily="34" charset="0"/>
            </a:rPr>
            <a:t>Filyos</a:t>
          </a:r>
          <a:r>
            <a:rPr lang="tr-TR" sz="1400" dirty="0">
              <a:latin typeface="Trebuchet MS" panose="020B0603020202020204" pitchFamily="34" charset="0"/>
            </a:rPr>
            <a:t> Vadisi kazanımlarından yararlanma, havalimanına kolay erişim gibi fırsatları beraberinde getirmektedir. </a:t>
          </a:r>
        </a:p>
      </dgm:t>
    </dgm:pt>
    <dgm:pt modelId="{259FF464-435E-48C4-9B59-111F29463B2F}" type="parTrans" cxnId="{9C7E551F-1E1C-442C-A22C-B4589DFD5EFE}">
      <dgm:prSet/>
      <dgm:spPr/>
      <dgm:t>
        <a:bodyPr/>
        <a:lstStyle/>
        <a:p>
          <a:pPr algn="just"/>
          <a:endParaRPr lang="tr-TR" sz="1400">
            <a:latin typeface="Trebuchet MS" panose="020B0603020202020204" pitchFamily="34" charset="0"/>
          </a:endParaRPr>
        </a:p>
      </dgm:t>
    </dgm:pt>
    <dgm:pt modelId="{E701834F-4E8E-4F04-A243-16DD94A46288}" type="sibTrans" cxnId="{9C7E551F-1E1C-442C-A22C-B4589DFD5EFE}">
      <dgm:prSet/>
      <dgm:spPr/>
      <dgm:t>
        <a:bodyPr/>
        <a:lstStyle/>
        <a:p>
          <a:pPr algn="just"/>
          <a:endParaRPr lang="tr-TR" sz="1400">
            <a:latin typeface="Trebuchet MS" panose="020B0603020202020204" pitchFamily="34" charset="0"/>
          </a:endParaRPr>
        </a:p>
      </dgm:t>
    </dgm:pt>
    <dgm:pt modelId="{FFEB4D8F-02FB-42BF-9844-6CE9914B5F2B}">
      <dgm:prSet phldrT="[Metin]" custT="1"/>
      <dgm:spPr/>
      <dgm:t>
        <a:bodyPr/>
        <a:lstStyle/>
        <a:p>
          <a:pPr algn="just"/>
          <a:br>
            <a:rPr lang="tr-TR" sz="1400" dirty="0">
              <a:latin typeface="Trebuchet MS" panose="020B0603020202020204" pitchFamily="34" charset="0"/>
            </a:rPr>
          </a:br>
          <a:r>
            <a:rPr lang="tr-TR" sz="1400" dirty="0">
              <a:latin typeface="Trebuchet MS" panose="020B0603020202020204" pitchFamily="34" charset="0"/>
            </a:rPr>
            <a:t>Kilimli-Çatalağzı 5,3 Çatalağzı-</a:t>
          </a:r>
          <a:r>
            <a:rPr lang="tr-TR" sz="1400" dirty="0" err="1">
              <a:latin typeface="Trebuchet MS" panose="020B0603020202020204" pitchFamily="34" charset="0"/>
            </a:rPr>
            <a:t>Filyos</a:t>
          </a:r>
          <a:r>
            <a:rPr lang="tr-TR" sz="1400" dirty="0">
              <a:latin typeface="Trebuchet MS" panose="020B0603020202020204" pitchFamily="34" charset="0"/>
            </a:rPr>
            <a:t> 13,8 km ve </a:t>
          </a:r>
          <a:r>
            <a:rPr lang="tr-TR" sz="1400" dirty="0" err="1">
              <a:latin typeface="Trebuchet MS" panose="020B0603020202020204" pitchFamily="34" charset="0"/>
            </a:rPr>
            <a:t>Filyos</a:t>
          </a:r>
          <a:r>
            <a:rPr lang="tr-TR" sz="1400" dirty="0">
              <a:latin typeface="Trebuchet MS" panose="020B0603020202020204" pitchFamily="34" charset="0"/>
            </a:rPr>
            <a:t>-(Bartın-Çaycuma) ayrımı 8,7 km olmak üzere toplamda 27,8 km’lik kısım bitümlü sıcak karışımlı bölünmüş yol olarak ihale edilmiş ve çalışmalar sürmektedir.  </a:t>
          </a:r>
        </a:p>
      </dgm:t>
    </dgm:pt>
    <dgm:pt modelId="{A7D9FB02-5A08-4B5E-ADDD-8E4C52416475}" type="parTrans" cxnId="{8552AE28-091C-4B16-A15F-8FFFAA693C28}">
      <dgm:prSet/>
      <dgm:spPr/>
      <dgm:t>
        <a:bodyPr/>
        <a:lstStyle/>
        <a:p>
          <a:pPr algn="just"/>
          <a:endParaRPr lang="tr-TR" sz="1400">
            <a:latin typeface="Trebuchet MS" panose="020B0603020202020204" pitchFamily="34" charset="0"/>
          </a:endParaRPr>
        </a:p>
      </dgm:t>
    </dgm:pt>
    <dgm:pt modelId="{E02D71F3-28B2-4B57-818A-540E77E348C5}" type="sibTrans" cxnId="{8552AE28-091C-4B16-A15F-8FFFAA693C28}">
      <dgm:prSet/>
      <dgm:spPr/>
      <dgm:t>
        <a:bodyPr/>
        <a:lstStyle/>
        <a:p>
          <a:pPr algn="just"/>
          <a:endParaRPr lang="tr-TR" sz="1400">
            <a:latin typeface="Trebuchet MS" panose="020B0603020202020204" pitchFamily="34" charset="0"/>
          </a:endParaRPr>
        </a:p>
      </dgm:t>
    </dgm:pt>
    <dgm:pt modelId="{A9F3555F-4190-48AA-8A30-17ECD6AE0F4F}">
      <dgm:prSet phldrT="[Metin]" custT="1"/>
      <dgm:spPr/>
      <dgm:t>
        <a:bodyPr/>
        <a:lstStyle/>
        <a:p>
          <a:pPr algn="just"/>
          <a:endParaRPr lang="tr-TR" sz="1400" dirty="0">
            <a:latin typeface="Trebuchet MS" panose="020B0603020202020204" pitchFamily="34" charset="0"/>
          </a:endParaRPr>
        </a:p>
        <a:p>
          <a:pPr algn="just"/>
          <a:r>
            <a:rPr lang="tr-TR" sz="1400" dirty="0">
              <a:latin typeface="Trebuchet MS" panose="020B0603020202020204" pitchFamily="34" charset="0"/>
            </a:rPr>
            <a:t>Kilimli-Çatalağzı kısmında T-7 tünelinde 974 m kazı destekleme tamamlanmıştır.</a:t>
          </a:r>
          <a:r>
            <a:rPr lang="de-DE" sz="1400" dirty="0">
              <a:latin typeface="Trebuchet MS" panose="020B0603020202020204" pitchFamily="34" charset="0"/>
            </a:rPr>
            <a:t> </a:t>
          </a:r>
          <a:r>
            <a:rPr lang="tr-TR" sz="1400" dirty="0">
              <a:latin typeface="Trebuchet MS" panose="020B0603020202020204" pitchFamily="34" charset="0"/>
            </a:rPr>
            <a:t>Çatalağzı-</a:t>
          </a:r>
          <a:r>
            <a:rPr lang="tr-TR" sz="1400" dirty="0" err="1">
              <a:latin typeface="Trebuchet MS" panose="020B0603020202020204" pitchFamily="34" charset="0"/>
            </a:rPr>
            <a:t>Filyos</a:t>
          </a:r>
          <a:r>
            <a:rPr lang="tr-TR" sz="1400" dirty="0">
              <a:latin typeface="Trebuchet MS" panose="020B0603020202020204" pitchFamily="34" charset="0"/>
            </a:rPr>
            <a:t> kısmında</a:t>
          </a:r>
          <a:r>
            <a:rPr lang="de-DE" sz="1400" dirty="0">
              <a:latin typeface="Trebuchet MS" panose="020B0603020202020204" pitchFamily="34" charset="0"/>
            </a:rPr>
            <a:t> T-1 </a:t>
          </a:r>
          <a:r>
            <a:rPr lang="de-DE" sz="1400" dirty="0" err="1">
              <a:latin typeface="Trebuchet MS" panose="020B0603020202020204" pitchFamily="34" charset="0"/>
            </a:rPr>
            <a:t>tünelinde</a:t>
          </a:r>
          <a:r>
            <a:rPr lang="de-DE" sz="1400" dirty="0">
              <a:latin typeface="Trebuchet MS" panose="020B0603020202020204" pitchFamily="34" charset="0"/>
            </a:rPr>
            <a:t> 1.550 m, T-3 </a:t>
          </a:r>
          <a:r>
            <a:rPr lang="de-DE" sz="1400" dirty="0" err="1">
              <a:latin typeface="Trebuchet MS" panose="020B0603020202020204" pitchFamily="34" charset="0"/>
            </a:rPr>
            <a:t>tünelinde</a:t>
          </a:r>
          <a:r>
            <a:rPr lang="de-DE" sz="1400" dirty="0">
              <a:latin typeface="Trebuchet MS" panose="020B0603020202020204" pitchFamily="34" charset="0"/>
            </a:rPr>
            <a:t> 834 m, T-4 </a:t>
          </a:r>
          <a:r>
            <a:rPr lang="de-DE" sz="1400" dirty="0" err="1">
              <a:latin typeface="Trebuchet MS" panose="020B0603020202020204" pitchFamily="34" charset="0"/>
            </a:rPr>
            <a:t>tünelinde</a:t>
          </a:r>
          <a:r>
            <a:rPr lang="de-DE" sz="1400" dirty="0">
              <a:latin typeface="Trebuchet MS" panose="020B0603020202020204" pitchFamily="34" charset="0"/>
            </a:rPr>
            <a:t> 3.341 m, T-5 </a:t>
          </a:r>
          <a:r>
            <a:rPr lang="de-DE" sz="1400" dirty="0" err="1">
              <a:latin typeface="Trebuchet MS" panose="020B0603020202020204" pitchFamily="34" charset="0"/>
            </a:rPr>
            <a:t>tünelinde</a:t>
          </a:r>
          <a:r>
            <a:rPr lang="de-DE" sz="1400" dirty="0">
              <a:latin typeface="Trebuchet MS" panose="020B0603020202020204" pitchFamily="34" charset="0"/>
            </a:rPr>
            <a:t> 1.747 m </a:t>
          </a:r>
          <a:r>
            <a:rPr lang="de-DE" sz="1400" dirty="0" err="1">
              <a:latin typeface="Trebuchet MS" panose="020B0603020202020204" pitchFamily="34" charset="0"/>
            </a:rPr>
            <a:t>ve</a:t>
          </a:r>
          <a:r>
            <a:rPr lang="tr-TR" sz="1400" dirty="0">
              <a:latin typeface="Trebuchet MS" panose="020B0603020202020204" pitchFamily="34" charset="0"/>
            </a:rPr>
            <a:t> T-6 tünelinde 2.700 m kazı destekleme imalatları tamamlanmış, T-1 tünelinde 588 m, T-4 tünelinde 2.484 m, T-5 tünelinde 738 m ve T-6 tünelinde 1.984 m nihai beton imalatı yapılmıştır.</a:t>
          </a:r>
        </a:p>
      </dgm:t>
    </dgm:pt>
    <dgm:pt modelId="{E5CE2663-DFC3-4FD0-A5BA-5BA24C15BF1A}" type="parTrans" cxnId="{E61842D3-5362-4E0F-9CB4-7B77DB7CB579}">
      <dgm:prSet/>
      <dgm:spPr/>
      <dgm:t>
        <a:bodyPr/>
        <a:lstStyle/>
        <a:p>
          <a:pPr algn="just"/>
          <a:endParaRPr lang="tr-TR" sz="1400">
            <a:latin typeface="Trebuchet MS" panose="020B0603020202020204" pitchFamily="34" charset="0"/>
          </a:endParaRPr>
        </a:p>
      </dgm:t>
    </dgm:pt>
    <dgm:pt modelId="{1715DB5C-338A-4A05-81FC-4D83947883F4}" type="sibTrans" cxnId="{E61842D3-5362-4E0F-9CB4-7B77DB7CB579}">
      <dgm:prSet/>
      <dgm:spPr/>
      <dgm:t>
        <a:bodyPr/>
        <a:lstStyle/>
        <a:p>
          <a:pPr algn="just"/>
          <a:endParaRPr lang="tr-TR" sz="1400">
            <a:latin typeface="Trebuchet MS" panose="020B0603020202020204" pitchFamily="34" charset="0"/>
          </a:endParaRPr>
        </a:p>
      </dgm:t>
    </dgm:pt>
    <dgm:pt modelId="{20AFCAE7-C651-4587-B2AA-985B0A49301B}" type="pres">
      <dgm:prSet presAssocID="{0325C0C5-C958-4491-ADDF-5141A9CEB43E}" presName="vert0" presStyleCnt="0">
        <dgm:presLayoutVars>
          <dgm:dir/>
          <dgm:animOne val="branch"/>
          <dgm:animLvl val="lvl"/>
        </dgm:presLayoutVars>
      </dgm:prSet>
      <dgm:spPr/>
    </dgm:pt>
    <dgm:pt modelId="{D0227CD5-BE2E-41E2-B1B5-D7DAC7865AF0}" type="pres">
      <dgm:prSet presAssocID="{DC480279-91A7-4D99-B75E-1B7FD4182524}" presName="thickLine" presStyleLbl="alignNode1" presStyleIdx="0" presStyleCnt="1"/>
      <dgm:spPr/>
    </dgm:pt>
    <dgm:pt modelId="{C6C0E0B3-FCE0-49AB-B79E-547D9813E4F4}" type="pres">
      <dgm:prSet presAssocID="{DC480279-91A7-4D99-B75E-1B7FD4182524}" presName="horz1" presStyleCnt="0"/>
      <dgm:spPr/>
    </dgm:pt>
    <dgm:pt modelId="{A87C5FCE-850E-4EA7-B97E-CE5CCF4E7799}" type="pres">
      <dgm:prSet presAssocID="{DC480279-91A7-4D99-B75E-1B7FD4182524}" presName="tx1" presStyleLbl="revTx" presStyleIdx="0" presStyleCnt="4"/>
      <dgm:spPr/>
    </dgm:pt>
    <dgm:pt modelId="{3CBE93C0-8782-4C99-8415-707DF55F5509}" type="pres">
      <dgm:prSet presAssocID="{DC480279-91A7-4D99-B75E-1B7FD4182524}" presName="vert1" presStyleCnt="0"/>
      <dgm:spPr/>
    </dgm:pt>
    <dgm:pt modelId="{CB7D513A-0492-42FD-A73B-8A4BC778B46E}" type="pres">
      <dgm:prSet presAssocID="{5BB60630-43C8-4AC5-86C3-5257A85F5DEC}" presName="vertSpace2a" presStyleCnt="0"/>
      <dgm:spPr/>
    </dgm:pt>
    <dgm:pt modelId="{56D03B9A-35E7-434D-9916-E0AB8B8B0930}" type="pres">
      <dgm:prSet presAssocID="{5BB60630-43C8-4AC5-86C3-5257A85F5DEC}" presName="horz2" presStyleCnt="0"/>
      <dgm:spPr/>
    </dgm:pt>
    <dgm:pt modelId="{D2C8AC02-38C8-4F94-98FC-C569CBD6B518}" type="pres">
      <dgm:prSet presAssocID="{5BB60630-43C8-4AC5-86C3-5257A85F5DEC}" presName="horzSpace2" presStyleCnt="0"/>
      <dgm:spPr/>
    </dgm:pt>
    <dgm:pt modelId="{70F30F11-7A60-4DF0-8D85-F62272354010}" type="pres">
      <dgm:prSet presAssocID="{5BB60630-43C8-4AC5-86C3-5257A85F5DEC}" presName="tx2" presStyleLbl="revTx" presStyleIdx="1" presStyleCnt="4" custScaleX="374584" custScaleY="86770" custLinFactNeighborX="-1380"/>
      <dgm:spPr/>
    </dgm:pt>
    <dgm:pt modelId="{DAB0E8C6-A9BF-443C-A70A-F2212B109992}" type="pres">
      <dgm:prSet presAssocID="{5BB60630-43C8-4AC5-86C3-5257A85F5DEC}" presName="vert2" presStyleCnt="0"/>
      <dgm:spPr/>
    </dgm:pt>
    <dgm:pt modelId="{C4781C58-11FD-4107-A625-C8B2CF64B1ED}" type="pres">
      <dgm:prSet presAssocID="{5BB60630-43C8-4AC5-86C3-5257A85F5DEC}" presName="thinLine2b" presStyleLbl="callout" presStyleIdx="0" presStyleCnt="3"/>
      <dgm:spPr/>
    </dgm:pt>
    <dgm:pt modelId="{E7D38E82-498B-4D7E-A13E-E72ADD243CF2}" type="pres">
      <dgm:prSet presAssocID="{5BB60630-43C8-4AC5-86C3-5257A85F5DEC}" presName="vertSpace2b" presStyleCnt="0"/>
      <dgm:spPr/>
    </dgm:pt>
    <dgm:pt modelId="{84E1CF4A-E896-4C00-8AFE-556C16D3D2AE}" type="pres">
      <dgm:prSet presAssocID="{FFEB4D8F-02FB-42BF-9844-6CE9914B5F2B}" presName="horz2" presStyleCnt="0"/>
      <dgm:spPr/>
    </dgm:pt>
    <dgm:pt modelId="{BC881013-E092-4A60-A35B-7020D1E03BE4}" type="pres">
      <dgm:prSet presAssocID="{FFEB4D8F-02FB-42BF-9844-6CE9914B5F2B}" presName="horzSpace2" presStyleCnt="0"/>
      <dgm:spPr/>
    </dgm:pt>
    <dgm:pt modelId="{2090A0DF-902D-40E0-A673-19686CAB8DEA}" type="pres">
      <dgm:prSet presAssocID="{FFEB4D8F-02FB-42BF-9844-6CE9914B5F2B}" presName="tx2" presStyleLbl="revTx" presStyleIdx="2" presStyleCnt="4" custScaleX="371494" custScaleY="74234" custLinFactNeighborX="655" custLinFactNeighborY="-17709"/>
      <dgm:spPr/>
    </dgm:pt>
    <dgm:pt modelId="{420E2E3B-AEFE-4B97-B31B-33334AEADEF9}" type="pres">
      <dgm:prSet presAssocID="{FFEB4D8F-02FB-42BF-9844-6CE9914B5F2B}" presName="vert2" presStyleCnt="0"/>
      <dgm:spPr/>
    </dgm:pt>
    <dgm:pt modelId="{1CB1DF86-84D4-4CCA-B0FC-B606B64F14E7}" type="pres">
      <dgm:prSet presAssocID="{FFEB4D8F-02FB-42BF-9844-6CE9914B5F2B}" presName="thinLine2b" presStyleLbl="callout" presStyleIdx="1" presStyleCnt="3"/>
      <dgm:spPr/>
    </dgm:pt>
    <dgm:pt modelId="{5A71BBCD-09E2-486A-BC4C-13E3BA62D108}" type="pres">
      <dgm:prSet presAssocID="{FFEB4D8F-02FB-42BF-9844-6CE9914B5F2B}" presName="vertSpace2b" presStyleCnt="0"/>
      <dgm:spPr/>
    </dgm:pt>
    <dgm:pt modelId="{F4560C57-D4B4-4DB6-80C4-1393DB8A2E02}" type="pres">
      <dgm:prSet presAssocID="{A9F3555F-4190-48AA-8A30-17ECD6AE0F4F}" presName="horz2" presStyleCnt="0"/>
      <dgm:spPr/>
    </dgm:pt>
    <dgm:pt modelId="{A48352F8-85D1-4393-9A36-A82CAE80A42F}" type="pres">
      <dgm:prSet presAssocID="{A9F3555F-4190-48AA-8A30-17ECD6AE0F4F}" presName="horzSpace2" presStyleCnt="0"/>
      <dgm:spPr/>
    </dgm:pt>
    <dgm:pt modelId="{21B7D6AA-7E05-470D-B775-35AA5B47241D}" type="pres">
      <dgm:prSet presAssocID="{A9F3555F-4190-48AA-8A30-17ECD6AE0F4F}" presName="tx2" presStyleLbl="revTx" presStyleIdx="3" presStyleCnt="4" custScaleX="365907" custLinFactNeighborX="-5730" custLinFactNeighborY="-20768"/>
      <dgm:spPr/>
    </dgm:pt>
    <dgm:pt modelId="{AC633553-E52D-4423-942E-8168420FFF9C}" type="pres">
      <dgm:prSet presAssocID="{A9F3555F-4190-48AA-8A30-17ECD6AE0F4F}" presName="vert2" presStyleCnt="0"/>
      <dgm:spPr/>
    </dgm:pt>
    <dgm:pt modelId="{3F37CD47-5360-4657-8EE1-B220B9CA863D}" type="pres">
      <dgm:prSet presAssocID="{A9F3555F-4190-48AA-8A30-17ECD6AE0F4F}" presName="thinLine2b" presStyleLbl="callout" presStyleIdx="2" presStyleCnt="3"/>
      <dgm:spPr/>
    </dgm:pt>
    <dgm:pt modelId="{7170B87C-0979-4EFF-B0E3-EA4566706885}" type="pres">
      <dgm:prSet presAssocID="{A9F3555F-4190-48AA-8A30-17ECD6AE0F4F}" presName="vertSpace2b" presStyleCnt="0"/>
      <dgm:spPr/>
    </dgm:pt>
  </dgm:ptLst>
  <dgm:cxnLst>
    <dgm:cxn modelId="{005F711B-5CD4-4898-83AF-175FFF1BDCAB}" srcId="{0325C0C5-C958-4491-ADDF-5141A9CEB43E}" destId="{DC480279-91A7-4D99-B75E-1B7FD4182524}" srcOrd="0" destOrd="0" parTransId="{599EB579-4BF8-421F-94D8-8C26DE07D2C0}" sibTransId="{D3776C93-6AD8-47BA-B481-E2BECC4DFED2}"/>
    <dgm:cxn modelId="{9C7E551F-1E1C-442C-A22C-B4589DFD5EFE}" srcId="{DC480279-91A7-4D99-B75E-1B7FD4182524}" destId="{5BB60630-43C8-4AC5-86C3-5257A85F5DEC}" srcOrd="0" destOrd="0" parTransId="{259FF464-435E-48C4-9B59-111F29463B2F}" sibTransId="{E701834F-4E8E-4F04-A243-16DD94A46288}"/>
    <dgm:cxn modelId="{8552AE28-091C-4B16-A15F-8FFFAA693C28}" srcId="{DC480279-91A7-4D99-B75E-1B7FD4182524}" destId="{FFEB4D8F-02FB-42BF-9844-6CE9914B5F2B}" srcOrd="1" destOrd="0" parTransId="{A7D9FB02-5A08-4B5E-ADDD-8E4C52416475}" sibTransId="{E02D71F3-28B2-4B57-818A-540E77E348C5}"/>
    <dgm:cxn modelId="{7D49383E-7B5C-435A-B803-7003A064BBB2}" type="presOf" srcId="{0325C0C5-C958-4491-ADDF-5141A9CEB43E}" destId="{20AFCAE7-C651-4587-B2AA-985B0A49301B}" srcOrd="0" destOrd="0" presId="urn:microsoft.com/office/officeart/2008/layout/LinedList"/>
    <dgm:cxn modelId="{0C833270-ECAD-43FA-A951-2C00DFBAD62E}" type="presOf" srcId="{A9F3555F-4190-48AA-8A30-17ECD6AE0F4F}" destId="{21B7D6AA-7E05-470D-B775-35AA5B47241D}" srcOrd="0" destOrd="0" presId="urn:microsoft.com/office/officeart/2008/layout/LinedList"/>
    <dgm:cxn modelId="{42A5D683-5981-4947-810F-FED6886AFFEA}" type="presOf" srcId="{DC480279-91A7-4D99-B75E-1B7FD4182524}" destId="{A87C5FCE-850E-4EA7-B97E-CE5CCF4E7799}" srcOrd="0" destOrd="0" presId="urn:microsoft.com/office/officeart/2008/layout/LinedList"/>
    <dgm:cxn modelId="{BC78FCB3-3D07-42A3-8D8F-8DCD18EF2640}" type="presOf" srcId="{FFEB4D8F-02FB-42BF-9844-6CE9914B5F2B}" destId="{2090A0DF-902D-40E0-A673-19686CAB8DEA}" srcOrd="0" destOrd="0" presId="urn:microsoft.com/office/officeart/2008/layout/LinedList"/>
    <dgm:cxn modelId="{E61842D3-5362-4E0F-9CB4-7B77DB7CB579}" srcId="{DC480279-91A7-4D99-B75E-1B7FD4182524}" destId="{A9F3555F-4190-48AA-8A30-17ECD6AE0F4F}" srcOrd="2" destOrd="0" parTransId="{E5CE2663-DFC3-4FD0-A5BA-5BA24C15BF1A}" sibTransId="{1715DB5C-338A-4A05-81FC-4D83947883F4}"/>
    <dgm:cxn modelId="{D1BBEDDA-DA1F-47DD-AD3D-4FB80F2D9BD8}" type="presOf" srcId="{5BB60630-43C8-4AC5-86C3-5257A85F5DEC}" destId="{70F30F11-7A60-4DF0-8D85-F62272354010}" srcOrd="0" destOrd="0" presId="urn:microsoft.com/office/officeart/2008/layout/LinedList"/>
    <dgm:cxn modelId="{18B9271B-0F70-497E-B64C-F66368B87C1A}" type="presParOf" srcId="{20AFCAE7-C651-4587-B2AA-985B0A49301B}" destId="{D0227CD5-BE2E-41E2-B1B5-D7DAC7865AF0}" srcOrd="0" destOrd="0" presId="urn:microsoft.com/office/officeart/2008/layout/LinedList"/>
    <dgm:cxn modelId="{D8B8E9DC-9A6E-4BE2-902D-1B02FD28C5E3}" type="presParOf" srcId="{20AFCAE7-C651-4587-B2AA-985B0A49301B}" destId="{C6C0E0B3-FCE0-49AB-B79E-547D9813E4F4}" srcOrd="1" destOrd="0" presId="urn:microsoft.com/office/officeart/2008/layout/LinedList"/>
    <dgm:cxn modelId="{3B71535A-AD41-410D-A943-87247B11BFFE}" type="presParOf" srcId="{C6C0E0B3-FCE0-49AB-B79E-547D9813E4F4}" destId="{A87C5FCE-850E-4EA7-B97E-CE5CCF4E7799}" srcOrd="0" destOrd="0" presId="urn:microsoft.com/office/officeart/2008/layout/LinedList"/>
    <dgm:cxn modelId="{DC06216E-7A12-4EA6-AA6F-554816FB2077}" type="presParOf" srcId="{C6C0E0B3-FCE0-49AB-B79E-547D9813E4F4}" destId="{3CBE93C0-8782-4C99-8415-707DF55F5509}" srcOrd="1" destOrd="0" presId="urn:microsoft.com/office/officeart/2008/layout/LinedList"/>
    <dgm:cxn modelId="{32436E01-E402-4879-9639-B7FDAB13A359}" type="presParOf" srcId="{3CBE93C0-8782-4C99-8415-707DF55F5509}" destId="{CB7D513A-0492-42FD-A73B-8A4BC778B46E}" srcOrd="0" destOrd="0" presId="urn:microsoft.com/office/officeart/2008/layout/LinedList"/>
    <dgm:cxn modelId="{8E0393C8-6FFA-4377-85D2-B72E817C9847}" type="presParOf" srcId="{3CBE93C0-8782-4C99-8415-707DF55F5509}" destId="{56D03B9A-35E7-434D-9916-E0AB8B8B0930}" srcOrd="1" destOrd="0" presId="urn:microsoft.com/office/officeart/2008/layout/LinedList"/>
    <dgm:cxn modelId="{57DA0AA3-ED2A-48E2-B5EA-3024916BB109}" type="presParOf" srcId="{56D03B9A-35E7-434D-9916-E0AB8B8B0930}" destId="{D2C8AC02-38C8-4F94-98FC-C569CBD6B518}" srcOrd="0" destOrd="0" presId="urn:microsoft.com/office/officeart/2008/layout/LinedList"/>
    <dgm:cxn modelId="{8D01C812-B89E-4C1F-8B24-CBAE80D41EEF}" type="presParOf" srcId="{56D03B9A-35E7-434D-9916-E0AB8B8B0930}" destId="{70F30F11-7A60-4DF0-8D85-F62272354010}" srcOrd="1" destOrd="0" presId="urn:microsoft.com/office/officeart/2008/layout/LinedList"/>
    <dgm:cxn modelId="{D707A3F6-FFAA-44A9-AA22-A9FFD91F3FA9}" type="presParOf" srcId="{56D03B9A-35E7-434D-9916-E0AB8B8B0930}" destId="{DAB0E8C6-A9BF-443C-A70A-F2212B109992}" srcOrd="2" destOrd="0" presId="urn:microsoft.com/office/officeart/2008/layout/LinedList"/>
    <dgm:cxn modelId="{D9AC58F2-66B5-4D54-88AA-29A217F25B51}" type="presParOf" srcId="{3CBE93C0-8782-4C99-8415-707DF55F5509}" destId="{C4781C58-11FD-4107-A625-C8B2CF64B1ED}" srcOrd="2" destOrd="0" presId="urn:microsoft.com/office/officeart/2008/layout/LinedList"/>
    <dgm:cxn modelId="{F90F53C5-9032-43CC-9D7A-0A6B5060DF8C}" type="presParOf" srcId="{3CBE93C0-8782-4C99-8415-707DF55F5509}" destId="{E7D38E82-498B-4D7E-A13E-E72ADD243CF2}" srcOrd="3" destOrd="0" presId="urn:microsoft.com/office/officeart/2008/layout/LinedList"/>
    <dgm:cxn modelId="{E4876EDB-E112-4105-BB57-4E6F2A4AC999}" type="presParOf" srcId="{3CBE93C0-8782-4C99-8415-707DF55F5509}" destId="{84E1CF4A-E896-4C00-8AFE-556C16D3D2AE}" srcOrd="4" destOrd="0" presId="urn:microsoft.com/office/officeart/2008/layout/LinedList"/>
    <dgm:cxn modelId="{68F8B10D-1CAA-474D-89C5-4EB851915201}" type="presParOf" srcId="{84E1CF4A-E896-4C00-8AFE-556C16D3D2AE}" destId="{BC881013-E092-4A60-A35B-7020D1E03BE4}" srcOrd="0" destOrd="0" presId="urn:microsoft.com/office/officeart/2008/layout/LinedList"/>
    <dgm:cxn modelId="{9D510806-9858-4093-BBF3-D47E1C47680A}" type="presParOf" srcId="{84E1CF4A-E896-4C00-8AFE-556C16D3D2AE}" destId="{2090A0DF-902D-40E0-A673-19686CAB8DEA}" srcOrd="1" destOrd="0" presId="urn:microsoft.com/office/officeart/2008/layout/LinedList"/>
    <dgm:cxn modelId="{7FC79A6F-892C-488A-9DA3-B75DFA2E912C}" type="presParOf" srcId="{84E1CF4A-E896-4C00-8AFE-556C16D3D2AE}" destId="{420E2E3B-AEFE-4B97-B31B-33334AEADEF9}" srcOrd="2" destOrd="0" presId="urn:microsoft.com/office/officeart/2008/layout/LinedList"/>
    <dgm:cxn modelId="{A8A3B7C1-19D1-47A2-BBE7-04E7BDBCE7E4}" type="presParOf" srcId="{3CBE93C0-8782-4C99-8415-707DF55F5509}" destId="{1CB1DF86-84D4-4CCA-B0FC-B606B64F14E7}" srcOrd="5" destOrd="0" presId="urn:microsoft.com/office/officeart/2008/layout/LinedList"/>
    <dgm:cxn modelId="{86F3B055-BF1E-4FE2-8442-146497772E68}" type="presParOf" srcId="{3CBE93C0-8782-4C99-8415-707DF55F5509}" destId="{5A71BBCD-09E2-486A-BC4C-13E3BA62D108}" srcOrd="6" destOrd="0" presId="urn:microsoft.com/office/officeart/2008/layout/LinedList"/>
    <dgm:cxn modelId="{4919D723-1AA3-4878-803D-2411A8E2B9B4}" type="presParOf" srcId="{3CBE93C0-8782-4C99-8415-707DF55F5509}" destId="{F4560C57-D4B4-4DB6-80C4-1393DB8A2E02}" srcOrd="7" destOrd="0" presId="urn:microsoft.com/office/officeart/2008/layout/LinedList"/>
    <dgm:cxn modelId="{B19BCFC0-0F73-43D6-A94C-C52956973A21}" type="presParOf" srcId="{F4560C57-D4B4-4DB6-80C4-1393DB8A2E02}" destId="{A48352F8-85D1-4393-9A36-A82CAE80A42F}" srcOrd="0" destOrd="0" presId="urn:microsoft.com/office/officeart/2008/layout/LinedList"/>
    <dgm:cxn modelId="{C778D031-1045-441A-8190-831897072595}" type="presParOf" srcId="{F4560C57-D4B4-4DB6-80C4-1393DB8A2E02}" destId="{21B7D6AA-7E05-470D-B775-35AA5B47241D}" srcOrd="1" destOrd="0" presId="urn:microsoft.com/office/officeart/2008/layout/LinedList"/>
    <dgm:cxn modelId="{7E61A3DB-2CC3-4AF0-B215-D188332CFC77}" type="presParOf" srcId="{F4560C57-D4B4-4DB6-80C4-1393DB8A2E02}" destId="{AC633553-E52D-4423-942E-8168420FFF9C}" srcOrd="2" destOrd="0" presId="urn:microsoft.com/office/officeart/2008/layout/LinedList"/>
    <dgm:cxn modelId="{9BA36DF9-7E6D-4DC2-9714-86B56059ED87}" type="presParOf" srcId="{3CBE93C0-8782-4C99-8415-707DF55F5509}" destId="{3F37CD47-5360-4657-8EE1-B220B9CA863D}" srcOrd="8" destOrd="0" presId="urn:microsoft.com/office/officeart/2008/layout/LinedList"/>
    <dgm:cxn modelId="{73BF9BFA-AB57-47A6-BFFA-6D67817C1A4F}" type="presParOf" srcId="{3CBE93C0-8782-4C99-8415-707DF55F5509}" destId="{7170B87C-0979-4EFF-B0E3-EA4566706885}"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B867BEC5-F968-414C-B1D3-0BA26B0FB224}">
      <dgm:prSet phldrT="[Metin]" custT="1"/>
      <dgm:spPr/>
      <dgm:t>
        <a:bodyPr/>
        <a:lstStyle/>
        <a:p>
          <a:pPr algn="just"/>
          <a:r>
            <a:rPr lang="tr-TR" sz="1400" dirty="0">
              <a:latin typeface="Trebuchet MS" panose="020B0603020202020204" pitchFamily="34" charset="0"/>
            </a:rPr>
            <a:t>Toplam uzunluğu 31,8 km olan projenin önceki iş kapsamında tamamlanan 26,8 km si dışında kalan 5 km’lik kesiminin tamamlanması ve eksik kalan imalatların bitirilmesi amacıyla ikmal ihalesi yapılmıştır.</a:t>
          </a: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lang="tr-TR" sz="1400" dirty="0">
              <a:latin typeface="Trebuchet MS" panose="020B0603020202020204" pitchFamily="34" charset="0"/>
            </a:rPr>
            <a:t> 2024 yılında 5,0 Km </a:t>
          </a:r>
          <a:r>
            <a:rPr lang="tr-TR" sz="1400" dirty="0" err="1">
              <a:latin typeface="Trebuchet MS" panose="020B0603020202020204" pitchFamily="34" charset="0"/>
            </a:rPr>
            <a:t>lik</a:t>
          </a:r>
          <a:r>
            <a:rPr lang="tr-TR" sz="1400" dirty="0">
              <a:latin typeface="Trebuchet MS" panose="020B0603020202020204" pitchFamily="34" charset="0"/>
            </a:rPr>
            <a:t> iki adet köy geçişi varyantlarında öngörülen hidrolik sanat yapılarının boyutlarının büyütülmesi, ilave köprü, zemin iyileştirme ve üstyapı kapsamında ihale yapılmıştır.</a:t>
          </a: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400" dirty="0">
              <a:latin typeface="Trebuchet MS" panose="020B0603020202020204" pitchFamily="34" charset="0"/>
            </a:rPr>
            <a:t>2025 yılında Km:19+300-22+310 arasında kalan (</a:t>
          </a:r>
          <a:r>
            <a:rPr lang="tr-TR" sz="1400" dirty="0" err="1">
              <a:latin typeface="Trebuchet MS" panose="020B0603020202020204" pitchFamily="34" charset="0"/>
            </a:rPr>
            <a:t>Armutlucuma</a:t>
          </a:r>
          <a:r>
            <a:rPr lang="tr-TR" sz="1400" dirty="0">
              <a:latin typeface="Trebuchet MS" panose="020B0603020202020204" pitchFamily="34" charset="0"/>
            </a:rPr>
            <a:t> Varyant) 3 km’lik kesimin TY-BSK seviyesinde tamamlanması ve kalan kesimlerde toprak işi ve sanat yapısı imalatlarında çalışılması</a:t>
          </a:r>
        </a:p>
        <a:p>
          <a:r>
            <a:rPr lang="tr-TR" sz="1400" dirty="0">
              <a:latin typeface="Trebuchet MS" panose="020B0603020202020204" pitchFamily="34" charset="0"/>
            </a:rPr>
            <a:t>hedeflenmektedir.</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custScaleY="103235" custLinFactNeighborX="-39" custLinFactNeighborY="591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custLinFactY="-269466" custLinFactNeighborX="-754" custLinFactNeighborY="-300000"/>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5618" custScaleY="129565" custLinFactNeighborX="-81" custLinFactNeighborY="27533"/>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tr-TR"/>
        </a:p>
      </dgm:t>
    </dgm:pt>
    <dgm:pt modelId="{B867BEC5-F968-414C-B1D3-0BA26B0FB224}">
      <dgm:prSet phldrT="[Metin]" custT="1"/>
      <dgm:spPr/>
      <dgm:t>
        <a:bodyPr/>
        <a:lstStyle/>
        <a:p>
          <a:pPr algn="just"/>
          <a:r>
            <a:rPr lang="tr-TR" sz="1400" dirty="0" err="1">
              <a:latin typeface="Trebuchet MS" panose="020B0603020202020204" pitchFamily="34" charset="0"/>
            </a:rPr>
            <a:t>Filyos</a:t>
          </a:r>
          <a:r>
            <a:rPr lang="tr-TR" sz="1400" dirty="0">
              <a:latin typeface="Trebuchet MS" panose="020B0603020202020204" pitchFamily="34" charset="0"/>
            </a:rPr>
            <a:t> Vadisi Projesi ülkemizin en büyük beş yatırımı arasında yer almaktadır. Proje kapsamında </a:t>
          </a:r>
          <a:r>
            <a:rPr lang="tr-TR" sz="1400" dirty="0" err="1">
              <a:latin typeface="Trebuchet MS" panose="020B0603020202020204" pitchFamily="34" charset="0"/>
            </a:rPr>
            <a:t>Filyos</a:t>
          </a:r>
          <a:r>
            <a:rPr lang="tr-TR" sz="1400" dirty="0">
              <a:latin typeface="Trebuchet MS" panose="020B0603020202020204" pitchFamily="34" charset="0"/>
            </a:rPr>
            <a:t> Limanı, </a:t>
          </a:r>
          <a:r>
            <a:rPr lang="tr-TR" sz="1400" dirty="0" err="1">
              <a:latin typeface="Trebuchet MS" panose="020B0603020202020204" pitchFamily="34" charset="0"/>
            </a:rPr>
            <a:t>Filyos</a:t>
          </a:r>
          <a:r>
            <a:rPr lang="tr-TR" sz="1400" dirty="0">
              <a:latin typeface="Trebuchet MS" panose="020B0603020202020204" pitchFamily="34" charset="0"/>
            </a:rPr>
            <a:t> Endüstri Bölgesi, </a:t>
          </a:r>
          <a:r>
            <a:rPr lang="tr-TR" sz="1400" dirty="0" err="1">
              <a:latin typeface="Trebuchet MS" panose="020B0603020202020204" pitchFamily="34" charset="0"/>
            </a:rPr>
            <a:t>Filyos</a:t>
          </a:r>
          <a:r>
            <a:rPr lang="tr-TR" sz="1400" dirty="0">
              <a:latin typeface="Trebuchet MS" panose="020B0603020202020204" pitchFamily="34" charset="0"/>
            </a:rPr>
            <a:t> Serbest Bölgesi ve Serbest Bölge Gelişme Alanı yer almaktadır. </a:t>
          </a: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lang="tr-TR" sz="1400" dirty="0">
              <a:latin typeface="Trebuchet MS" panose="020B0603020202020204" pitchFamily="34" charset="0"/>
            </a:rPr>
            <a:t>Hizmete alınan </a:t>
          </a:r>
          <a:r>
            <a:rPr lang="tr-TR" sz="1400" dirty="0" err="1">
              <a:latin typeface="Trebuchet MS" panose="020B0603020202020204" pitchFamily="34" charset="0"/>
            </a:rPr>
            <a:t>Filyos</a:t>
          </a:r>
          <a:r>
            <a:rPr lang="tr-TR" sz="1400" dirty="0">
              <a:latin typeface="Trebuchet MS" panose="020B0603020202020204" pitchFamily="34" charset="0"/>
            </a:rPr>
            <a:t> Limanında Türkiye Petrolleri Anonim Ortaklığının doğal gazın karaya çıkarılması çalışmaları aralıksız sürmektedir. Endüstri Bölgesinin 253 ha.’</a:t>
          </a:r>
          <a:r>
            <a:rPr lang="tr-TR" sz="1400" dirty="0" err="1">
              <a:latin typeface="Trebuchet MS" panose="020B0603020202020204" pitchFamily="34" charset="0"/>
            </a:rPr>
            <a:t>lık</a:t>
          </a:r>
          <a:r>
            <a:rPr lang="tr-TR" sz="1400" dirty="0">
              <a:latin typeface="Trebuchet MS" panose="020B0603020202020204" pitchFamily="34" charset="0"/>
            </a:rPr>
            <a:t> kısmı da TPAO’ya tahsis edilmiştir. Doğal gaz işleme tesisi 40 milyon m³/yıl kapasiteli olacaktır.</a:t>
          </a: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3"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3" custScaleX="127389" custLinFactNeighborY="2550"/>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2"/>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3" custScaleX="122715"/>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2"/>
      <dgm:spPr/>
    </dgm:pt>
    <dgm:pt modelId="{E62E747A-8E94-4284-9863-C68CAB92217F}" type="pres">
      <dgm:prSet presAssocID="{D50AB18D-9333-45CE-9EFD-FBDEBE98F1F9}"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7A61A13-1CD9-4466-91C3-11AF9B0172DD}"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tr-TR"/>
        </a:p>
      </dgm:t>
    </dgm:pt>
    <dgm:pt modelId="{B867BEC5-F968-414C-B1D3-0BA26B0FB224}">
      <dgm:prSet phldrT="[Metin]" custT="1"/>
      <dgm:spPr/>
      <dgm:t>
        <a:bodyPr/>
        <a:lstStyle/>
        <a:p>
          <a:pPr algn="just"/>
          <a:r>
            <a:rPr lang="tr-TR" sz="1400" spc="-33" dirty="0">
              <a:latin typeface="Trebuchet MS" panose="020B0603020202020204" pitchFamily="34" charset="0"/>
              <a:cs typeface="Arial" panose="020B0604020202020204" pitchFamily="34" charset="0"/>
            </a:rPr>
            <a:t>Proje ile yapımı tamamlanan </a:t>
          </a:r>
          <a:r>
            <a:rPr lang="tr-TR" sz="1400" spc="-33" dirty="0" err="1">
              <a:latin typeface="Trebuchet MS" panose="020B0603020202020204" pitchFamily="34" charset="0"/>
              <a:cs typeface="Arial" panose="020B0604020202020204" pitchFamily="34" charset="0"/>
            </a:rPr>
            <a:t>Filyos</a:t>
          </a:r>
          <a:r>
            <a:rPr lang="tr-TR" sz="1400" spc="-33" dirty="0">
              <a:latin typeface="Trebuchet MS" panose="020B0603020202020204" pitchFamily="34" charset="0"/>
              <a:cs typeface="Arial" panose="020B0604020202020204" pitchFamily="34" charset="0"/>
            </a:rPr>
            <a:t> Limanı ile entegrasyon sağlanarak, ülkemizin Karadeniz’e açılan kapısı olan </a:t>
          </a:r>
          <a:r>
            <a:rPr lang="tr-TR" sz="1400" spc="-33" dirty="0" err="1">
              <a:latin typeface="Trebuchet MS" panose="020B0603020202020204" pitchFamily="34" charset="0"/>
              <a:cs typeface="Arial" panose="020B0604020202020204" pitchFamily="34" charset="0"/>
            </a:rPr>
            <a:t>Filyos</a:t>
          </a:r>
          <a:r>
            <a:rPr lang="tr-TR" sz="1400" spc="-33" dirty="0">
              <a:latin typeface="Trebuchet MS" panose="020B0603020202020204" pitchFamily="34" charset="0"/>
              <a:cs typeface="Arial" panose="020B0604020202020204" pitchFamily="34" charset="0"/>
            </a:rPr>
            <a:t> Limanı’nda bulunan tüm yük potansiyelinin Ulusal Demiryolu ağına katılımı sağlanacaktır. Proje Bedeli: 4.967.231.000 TL. </a:t>
          </a:r>
          <a:endParaRPr lang="tr-TR" sz="1400" dirty="0">
            <a:latin typeface="Trebuchet MS" panose="020B0603020202020204" pitchFamily="34" charset="0"/>
          </a:endParaRPr>
        </a:p>
      </dgm:t>
    </dgm:pt>
    <dgm:pt modelId="{8DB6BF60-02F2-4910-A9E8-CB1C2B9656A0}" type="parTrans" cxnId="{0294CBFB-ADE8-4C85-8455-B06007A8BACA}">
      <dgm:prSet/>
      <dgm:spPr/>
      <dgm:t>
        <a:bodyPr/>
        <a:lstStyle/>
        <a:p>
          <a:pPr algn="just"/>
          <a:endParaRPr lang="tr-TR" sz="1400">
            <a:latin typeface="Trebuchet MS" panose="020B0603020202020204" pitchFamily="34" charset="0"/>
          </a:endParaRPr>
        </a:p>
      </dgm:t>
    </dgm:pt>
    <dgm:pt modelId="{2CE6F065-9AE5-4FD4-B573-53DF2EB3AEF5}" type="sibTrans" cxnId="{0294CBFB-ADE8-4C85-8455-B06007A8BACA}">
      <dgm:prSet/>
      <dgm:spPr/>
      <dgm:t>
        <a:bodyPr/>
        <a:lstStyle/>
        <a:p>
          <a:pPr algn="just"/>
          <a:endParaRPr lang="tr-TR" sz="1400">
            <a:latin typeface="Trebuchet MS" panose="020B0603020202020204" pitchFamily="34" charset="0"/>
          </a:endParaRPr>
        </a:p>
      </dgm:t>
    </dgm:pt>
    <dgm:pt modelId="{D50AB18D-9333-45CE-9EFD-FBDEBE98F1F9}">
      <dgm:prSet phldrT="[Metin]" custT="1"/>
      <dgm:spPr/>
      <dgm:t>
        <a:bodyPr/>
        <a:lstStyle/>
        <a:p>
          <a:pPr algn="just"/>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7,17 km demiryolu, </a:t>
          </a:r>
          <a:r>
            <a:rPr kumimoji="0" lang="tr-TR" sz="1400" b="0" i="0" u="none" strike="noStrike" cap="none" spc="0" normalizeH="0" baseline="0" noProof="0" dirty="0" err="1">
              <a:ln/>
              <a:effectLst/>
              <a:uLnTx/>
              <a:uFillTx/>
              <a:latin typeface="Trebuchet MS" panose="020B0603020202020204" pitchFamily="34" charset="0"/>
              <a:ea typeface="+mn-ea"/>
              <a:cs typeface="Arial" panose="020B0604020202020204" pitchFamily="34" charset="0"/>
            </a:rPr>
            <a:t>EST’li</a:t>
          </a:r>
          <a:r>
            <a:rPr kumimoji="0" lang="tr-TR" sz="1400" b="0" i="0" u="none" strike="noStrike" cap="none" spc="0" normalizeH="0" baseline="0" noProof="0" dirty="0">
              <a:ln/>
              <a:effectLst/>
              <a:uLnTx/>
              <a:uFillTx/>
              <a:latin typeface="Trebuchet MS" panose="020B0603020202020204" pitchFamily="34" charset="0"/>
              <a:ea typeface="+mn-ea"/>
              <a:cs typeface="Arial" panose="020B0604020202020204" pitchFamily="34" charset="0"/>
            </a:rPr>
            <a:t> 60 km/saat tasarım hızı (demiryolu). Mevcut Gökçeler İstasyonunun Büyütülmesi. 13 m. açıklıklı, 11 m. yükseklikli ve 387 m. uzunluklu demiryolu köprüsü.   </a:t>
          </a:r>
        </a:p>
        <a:p>
          <a:pPr algn="just"/>
          <a:endParaRPr lang="tr-TR" sz="1400" dirty="0">
            <a:latin typeface="Trebuchet MS" panose="020B0603020202020204" pitchFamily="34" charset="0"/>
          </a:endParaRPr>
        </a:p>
      </dgm:t>
    </dgm:pt>
    <dgm:pt modelId="{EFF7761F-DBA6-42BD-B841-D75F85A1618D}" type="parTrans" cxnId="{5EE0A726-060C-432E-BF0A-8C2FD0782E88}">
      <dgm:prSet/>
      <dgm:spPr/>
      <dgm:t>
        <a:bodyPr/>
        <a:lstStyle/>
        <a:p>
          <a:pPr algn="just"/>
          <a:endParaRPr lang="tr-TR" sz="1400">
            <a:latin typeface="Trebuchet MS" panose="020B0603020202020204" pitchFamily="34" charset="0"/>
          </a:endParaRPr>
        </a:p>
      </dgm:t>
    </dgm:pt>
    <dgm:pt modelId="{10CD9CEF-60F0-496F-A7F8-34BD9042BA8D}" type="sibTrans" cxnId="{5EE0A726-060C-432E-BF0A-8C2FD0782E88}">
      <dgm:prSet/>
      <dgm:spPr/>
      <dgm:t>
        <a:bodyPr/>
        <a:lstStyle/>
        <a:p>
          <a:pPr algn="just"/>
          <a:endParaRPr lang="tr-TR" sz="1400">
            <a:latin typeface="Trebuchet MS" panose="020B0603020202020204" pitchFamily="34" charset="0"/>
          </a:endParaRPr>
        </a:p>
      </dgm:t>
    </dgm:pt>
    <dgm:pt modelId="{39296264-D8CF-4E9E-AEA4-9D66D5A5A1E0}">
      <dgm:prSet phldrT="[Metin]" custT="1"/>
      <dgm:spPr/>
      <dgm:t>
        <a:bodyPr/>
        <a:lstStyle/>
        <a:p>
          <a:pPr algn="just"/>
          <a:r>
            <a:rPr lang="tr-TR" sz="1400" dirty="0">
              <a:latin typeface="Trebuchet MS" panose="020B0603020202020204" pitchFamily="34" charset="0"/>
            </a:rPr>
            <a:t>İltisak hattı yapım ihalesine son revizyonları içeren yeni tasarımlarla, uluslararası açık ihale modeliyle 20.11.2024 tarihinde çıkılmış olup teklifler toplanmaktadır.</a:t>
          </a:r>
        </a:p>
      </dgm:t>
    </dgm:pt>
    <dgm:pt modelId="{FEFE55BA-0FC5-47DF-9130-0A0A5E1F07E4}" type="parTrans" cxnId="{11AE70EF-E0C7-4E84-B84E-3FB8B89FE911}">
      <dgm:prSet/>
      <dgm:spPr/>
      <dgm:t>
        <a:bodyPr/>
        <a:lstStyle/>
        <a:p>
          <a:pPr algn="just"/>
          <a:endParaRPr lang="tr-TR" sz="1400">
            <a:latin typeface="Trebuchet MS" panose="020B0603020202020204" pitchFamily="34" charset="0"/>
          </a:endParaRPr>
        </a:p>
      </dgm:t>
    </dgm:pt>
    <dgm:pt modelId="{E7D1D770-73A2-4F83-AADE-C4DBDA40B945}" type="sibTrans" cxnId="{11AE70EF-E0C7-4E84-B84E-3FB8B89FE911}">
      <dgm:prSet/>
      <dgm:spPr/>
      <dgm:t>
        <a:bodyPr/>
        <a:lstStyle/>
        <a:p>
          <a:pPr algn="just"/>
          <a:endParaRPr lang="tr-TR" sz="1400">
            <a:latin typeface="Trebuchet MS" panose="020B0603020202020204" pitchFamily="34" charset="0"/>
          </a:endParaRPr>
        </a:p>
      </dgm:t>
    </dgm:pt>
    <dgm:pt modelId="{C2C1B2DD-4D9D-493E-8965-4549970B36C4}">
      <dgm:prSet phldrT="[Metin]" phldr="1" custT="1"/>
      <dgm:spPr/>
      <dgm:t>
        <a:bodyPr/>
        <a:lstStyle/>
        <a:p>
          <a:pPr algn="just"/>
          <a:endParaRPr lang="tr-TR" sz="1400" dirty="0">
            <a:latin typeface="Trebuchet MS" panose="020B0603020202020204" pitchFamily="34" charset="0"/>
          </a:endParaRPr>
        </a:p>
      </dgm:t>
    </dgm:pt>
    <dgm:pt modelId="{13346D4A-22BA-4889-9717-4E05BBC72D17}" type="sibTrans" cxnId="{48F0566E-2D06-4CB7-9B8C-8078487FDEDA}">
      <dgm:prSet/>
      <dgm:spPr/>
      <dgm:t>
        <a:bodyPr/>
        <a:lstStyle/>
        <a:p>
          <a:pPr algn="just"/>
          <a:endParaRPr lang="tr-TR" sz="1400">
            <a:latin typeface="Trebuchet MS" panose="020B0603020202020204" pitchFamily="34" charset="0"/>
          </a:endParaRPr>
        </a:p>
      </dgm:t>
    </dgm:pt>
    <dgm:pt modelId="{3204F214-F15D-41AD-80AD-61D21B358D94}" type="parTrans" cxnId="{48F0566E-2D06-4CB7-9B8C-8078487FDEDA}">
      <dgm:prSet/>
      <dgm:spPr/>
      <dgm:t>
        <a:bodyPr/>
        <a:lstStyle/>
        <a:p>
          <a:pPr algn="just"/>
          <a:endParaRPr lang="tr-TR" sz="1400">
            <a:latin typeface="Trebuchet MS" panose="020B0603020202020204" pitchFamily="34" charset="0"/>
          </a:endParaRPr>
        </a:p>
      </dgm:t>
    </dgm:pt>
    <dgm:pt modelId="{0633CC7A-8762-4D80-A66F-1866AD4529DE}" type="pres">
      <dgm:prSet presAssocID="{07A61A13-1CD9-4466-91C3-11AF9B0172DD}" presName="vert0" presStyleCnt="0">
        <dgm:presLayoutVars>
          <dgm:dir/>
          <dgm:animOne val="branch"/>
          <dgm:animLvl val="lvl"/>
        </dgm:presLayoutVars>
      </dgm:prSet>
      <dgm:spPr/>
    </dgm:pt>
    <dgm:pt modelId="{EC3EC780-6843-407F-851D-1AEEB905B5E5}" type="pres">
      <dgm:prSet presAssocID="{C2C1B2DD-4D9D-493E-8965-4549970B36C4}" presName="thickLine" presStyleLbl="alignNode1" presStyleIdx="0" presStyleCnt="1"/>
      <dgm:spPr/>
    </dgm:pt>
    <dgm:pt modelId="{C9524EBE-35C3-4BAE-BB97-678460C793D4}" type="pres">
      <dgm:prSet presAssocID="{C2C1B2DD-4D9D-493E-8965-4549970B36C4}" presName="horz1" presStyleCnt="0"/>
      <dgm:spPr/>
    </dgm:pt>
    <dgm:pt modelId="{907B2123-DADE-4A11-BE5B-539ABBCC43DC}" type="pres">
      <dgm:prSet presAssocID="{C2C1B2DD-4D9D-493E-8965-4549970B36C4}" presName="tx1" presStyleLbl="revTx" presStyleIdx="0" presStyleCnt="4" custFlipHor="1" custScaleX="3932"/>
      <dgm:spPr/>
    </dgm:pt>
    <dgm:pt modelId="{7A9590D9-157B-460F-B509-57D5233D6A64}" type="pres">
      <dgm:prSet presAssocID="{C2C1B2DD-4D9D-493E-8965-4549970B36C4}" presName="vert1" presStyleCnt="0"/>
      <dgm:spPr/>
    </dgm:pt>
    <dgm:pt modelId="{D514F79F-881D-468C-89DE-90C8DA42AD01}" type="pres">
      <dgm:prSet presAssocID="{B867BEC5-F968-414C-B1D3-0BA26B0FB224}" presName="vertSpace2a" presStyleCnt="0"/>
      <dgm:spPr/>
    </dgm:pt>
    <dgm:pt modelId="{5C7C62D5-D6B2-4411-86D8-30CBCFBD2438}" type="pres">
      <dgm:prSet presAssocID="{B867BEC5-F968-414C-B1D3-0BA26B0FB224}" presName="horz2" presStyleCnt="0"/>
      <dgm:spPr/>
    </dgm:pt>
    <dgm:pt modelId="{574E130A-F965-49B8-887F-545A3C079610}" type="pres">
      <dgm:prSet presAssocID="{B867BEC5-F968-414C-B1D3-0BA26B0FB224}" presName="horzSpace2" presStyleCnt="0"/>
      <dgm:spPr/>
    </dgm:pt>
    <dgm:pt modelId="{FB8AC938-B6FD-441A-BF6A-B048E5C7F85B}" type="pres">
      <dgm:prSet presAssocID="{B867BEC5-F968-414C-B1D3-0BA26B0FB224}" presName="tx2" presStyleLbl="revTx" presStyleIdx="1" presStyleCnt="4" custScaleX="127389"/>
      <dgm:spPr/>
    </dgm:pt>
    <dgm:pt modelId="{6D2BB265-CBB1-44B5-9323-4877D6DD3E65}" type="pres">
      <dgm:prSet presAssocID="{B867BEC5-F968-414C-B1D3-0BA26B0FB224}" presName="vert2" presStyleCnt="0"/>
      <dgm:spPr/>
    </dgm:pt>
    <dgm:pt modelId="{3544FFB7-51FB-4FE5-AF30-946C7B401103}" type="pres">
      <dgm:prSet presAssocID="{B867BEC5-F968-414C-B1D3-0BA26B0FB224}" presName="thinLine2b" presStyleLbl="callout" presStyleIdx="0" presStyleCnt="3"/>
      <dgm:spPr/>
    </dgm:pt>
    <dgm:pt modelId="{7E214757-0873-4C65-8CDA-EE530B45E9E6}" type="pres">
      <dgm:prSet presAssocID="{B867BEC5-F968-414C-B1D3-0BA26B0FB224}" presName="vertSpace2b" presStyleCnt="0"/>
      <dgm:spPr/>
    </dgm:pt>
    <dgm:pt modelId="{29F27B16-61F8-4084-88A5-CCD4BBBC915B}" type="pres">
      <dgm:prSet presAssocID="{D50AB18D-9333-45CE-9EFD-FBDEBE98F1F9}" presName="horz2" presStyleCnt="0"/>
      <dgm:spPr/>
    </dgm:pt>
    <dgm:pt modelId="{DF36B275-1089-4694-8A16-BFBB107BD5BF}" type="pres">
      <dgm:prSet presAssocID="{D50AB18D-9333-45CE-9EFD-FBDEBE98F1F9}" presName="horzSpace2" presStyleCnt="0"/>
      <dgm:spPr/>
    </dgm:pt>
    <dgm:pt modelId="{B202963B-F431-4274-9A06-51CB647B9D1B}" type="pres">
      <dgm:prSet presAssocID="{D50AB18D-9333-45CE-9EFD-FBDEBE98F1F9}" presName="tx2" presStyleLbl="revTx" presStyleIdx="2" presStyleCnt="4" custScaleX="127364"/>
      <dgm:spPr/>
    </dgm:pt>
    <dgm:pt modelId="{62A1F417-D22D-410B-8339-ECA266A86B06}" type="pres">
      <dgm:prSet presAssocID="{D50AB18D-9333-45CE-9EFD-FBDEBE98F1F9}" presName="vert2" presStyleCnt="0"/>
      <dgm:spPr/>
    </dgm:pt>
    <dgm:pt modelId="{A45E7CFD-4B8F-433D-8648-A085ED5A5E30}" type="pres">
      <dgm:prSet presAssocID="{D50AB18D-9333-45CE-9EFD-FBDEBE98F1F9}" presName="thinLine2b" presStyleLbl="callout" presStyleIdx="1" presStyleCnt="3"/>
      <dgm:spPr/>
    </dgm:pt>
    <dgm:pt modelId="{E62E747A-8E94-4284-9863-C68CAB92217F}" type="pres">
      <dgm:prSet presAssocID="{D50AB18D-9333-45CE-9EFD-FBDEBE98F1F9}" presName="vertSpace2b" presStyleCnt="0"/>
      <dgm:spPr/>
    </dgm:pt>
    <dgm:pt modelId="{30D9E502-14B8-4159-9C14-F375EF019A14}" type="pres">
      <dgm:prSet presAssocID="{39296264-D8CF-4E9E-AEA4-9D66D5A5A1E0}" presName="horz2" presStyleCnt="0"/>
      <dgm:spPr/>
    </dgm:pt>
    <dgm:pt modelId="{1C3A4EE8-5B94-416B-B17B-04A32CCE2A20}" type="pres">
      <dgm:prSet presAssocID="{39296264-D8CF-4E9E-AEA4-9D66D5A5A1E0}" presName="horzSpace2" presStyleCnt="0"/>
      <dgm:spPr/>
    </dgm:pt>
    <dgm:pt modelId="{1D4E6E17-8C58-491A-BF6E-08E1CF640791}" type="pres">
      <dgm:prSet presAssocID="{39296264-D8CF-4E9E-AEA4-9D66D5A5A1E0}" presName="tx2" presStyleLbl="revTx" presStyleIdx="3" presStyleCnt="4" custScaleX="128735" custLinFactNeighborY="-6535"/>
      <dgm:spPr/>
    </dgm:pt>
    <dgm:pt modelId="{190C11E4-4CE9-45E0-9770-123D25F2784F}" type="pres">
      <dgm:prSet presAssocID="{39296264-D8CF-4E9E-AEA4-9D66D5A5A1E0}" presName="vert2" presStyleCnt="0"/>
      <dgm:spPr/>
    </dgm:pt>
    <dgm:pt modelId="{7EB45F7E-BA4E-4DF1-9038-3BFB1DE06C54}" type="pres">
      <dgm:prSet presAssocID="{39296264-D8CF-4E9E-AEA4-9D66D5A5A1E0}" presName="thinLine2b" presStyleLbl="callout" presStyleIdx="2" presStyleCnt="3"/>
      <dgm:spPr/>
    </dgm:pt>
    <dgm:pt modelId="{C12B77BE-B620-4109-8C21-B5B136BD418D}" type="pres">
      <dgm:prSet presAssocID="{39296264-D8CF-4E9E-AEA4-9D66D5A5A1E0}" presName="vertSpace2b" presStyleCnt="0"/>
      <dgm:spPr/>
    </dgm:pt>
  </dgm:ptLst>
  <dgm:cxnLst>
    <dgm:cxn modelId="{D6691B04-E723-4A72-976D-579CAFB12B86}" type="presOf" srcId="{C2C1B2DD-4D9D-493E-8965-4549970B36C4}" destId="{907B2123-DADE-4A11-BE5B-539ABBCC43DC}" srcOrd="0" destOrd="0" presId="urn:microsoft.com/office/officeart/2008/layout/LinedList"/>
    <dgm:cxn modelId="{5EE0A726-060C-432E-BF0A-8C2FD0782E88}" srcId="{C2C1B2DD-4D9D-493E-8965-4549970B36C4}" destId="{D50AB18D-9333-45CE-9EFD-FBDEBE98F1F9}" srcOrd="1" destOrd="0" parTransId="{EFF7761F-DBA6-42BD-B841-D75F85A1618D}" sibTransId="{10CD9CEF-60F0-496F-A7F8-34BD9042BA8D}"/>
    <dgm:cxn modelId="{48F0566E-2D06-4CB7-9B8C-8078487FDEDA}" srcId="{07A61A13-1CD9-4466-91C3-11AF9B0172DD}" destId="{C2C1B2DD-4D9D-493E-8965-4549970B36C4}" srcOrd="0" destOrd="0" parTransId="{3204F214-F15D-41AD-80AD-61D21B358D94}" sibTransId="{13346D4A-22BA-4889-9717-4E05BBC72D17}"/>
    <dgm:cxn modelId="{DF6B23B7-1254-4CE1-B4D9-08266CD490BE}" type="presOf" srcId="{39296264-D8CF-4E9E-AEA4-9D66D5A5A1E0}" destId="{1D4E6E17-8C58-491A-BF6E-08E1CF640791}" srcOrd="0" destOrd="0" presId="urn:microsoft.com/office/officeart/2008/layout/LinedList"/>
    <dgm:cxn modelId="{323E4ABD-89E3-49F4-9EC2-49EA819CEC19}" type="presOf" srcId="{B867BEC5-F968-414C-B1D3-0BA26B0FB224}" destId="{FB8AC938-B6FD-441A-BF6A-B048E5C7F85B}" srcOrd="0" destOrd="0" presId="urn:microsoft.com/office/officeart/2008/layout/LinedList"/>
    <dgm:cxn modelId="{9DC981D4-7B6A-48C7-B7E8-FB83C75B8D00}" type="presOf" srcId="{D50AB18D-9333-45CE-9EFD-FBDEBE98F1F9}" destId="{B202963B-F431-4274-9A06-51CB647B9D1B}" srcOrd="0" destOrd="0" presId="urn:microsoft.com/office/officeart/2008/layout/LinedList"/>
    <dgm:cxn modelId="{C89B3CE6-6588-45FF-9C2D-6DA2DE281FA0}" type="presOf" srcId="{07A61A13-1CD9-4466-91C3-11AF9B0172DD}" destId="{0633CC7A-8762-4D80-A66F-1866AD4529DE}" srcOrd="0" destOrd="0" presId="urn:microsoft.com/office/officeart/2008/layout/LinedList"/>
    <dgm:cxn modelId="{11AE70EF-E0C7-4E84-B84E-3FB8B89FE911}" srcId="{C2C1B2DD-4D9D-493E-8965-4549970B36C4}" destId="{39296264-D8CF-4E9E-AEA4-9D66D5A5A1E0}" srcOrd="2" destOrd="0" parTransId="{FEFE55BA-0FC5-47DF-9130-0A0A5E1F07E4}" sibTransId="{E7D1D770-73A2-4F83-AADE-C4DBDA40B945}"/>
    <dgm:cxn modelId="{0294CBFB-ADE8-4C85-8455-B06007A8BACA}" srcId="{C2C1B2DD-4D9D-493E-8965-4549970B36C4}" destId="{B867BEC5-F968-414C-B1D3-0BA26B0FB224}" srcOrd="0" destOrd="0" parTransId="{8DB6BF60-02F2-4910-A9E8-CB1C2B9656A0}" sibTransId="{2CE6F065-9AE5-4FD4-B573-53DF2EB3AEF5}"/>
    <dgm:cxn modelId="{7AA0AE39-D7B3-41B7-9CAA-EDE20154CD8C}" type="presParOf" srcId="{0633CC7A-8762-4D80-A66F-1866AD4529DE}" destId="{EC3EC780-6843-407F-851D-1AEEB905B5E5}" srcOrd="0" destOrd="0" presId="urn:microsoft.com/office/officeart/2008/layout/LinedList"/>
    <dgm:cxn modelId="{2AEA8ECD-CACF-4D75-9F5E-CD6DE1403850}" type="presParOf" srcId="{0633CC7A-8762-4D80-A66F-1866AD4529DE}" destId="{C9524EBE-35C3-4BAE-BB97-678460C793D4}" srcOrd="1" destOrd="0" presId="urn:microsoft.com/office/officeart/2008/layout/LinedList"/>
    <dgm:cxn modelId="{69FCE1E1-5057-4775-9913-9C7A4B00E22B}" type="presParOf" srcId="{C9524EBE-35C3-4BAE-BB97-678460C793D4}" destId="{907B2123-DADE-4A11-BE5B-539ABBCC43DC}" srcOrd="0" destOrd="0" presId="urn:microsoft.com/office/officeart/2008/layout/LinedList"/>
    <dgm:cxn modelId="{B4ECBBD4-90A4-4921-A1C6-C3D584642B11}" type="presParOf" srcId="{C9524EBE-35C3-4BAE-BB97-678460C793D4}" destId="{7A9590D9-157B-460F-B509-57D5233D6A64}" srcOrd="1" destOrd="0" presId="urn:microsoft.com/office/officeart/2008/layout/LinedList"/>
    <dgm:cxn modelId="{343A3EFF-B2BE-4905-8A75-2CDEDB08A99A}" type="presParOf" srcId="{7A9590D9-157B-460F-B509-57D5233D6A64}" destId="{D514F79F-881D-468C-89DE-90C8DA42AD01}" srcOrd="0" destOrd="0" presId="urn:microsoft.com/office/officeart/2008/layout/LinedList"/>
    <dgm:cxn modelId="{64FA9102-A9A7-48A3-88CE-4F785FB9DABB}" type="presParOf" srcId="{7A9590D9-157B-460F-B509-57D5233D6A64}" destId="{5C7C62D5-D6B2-4411-86D8-30CBCFBD2438}" srcOrd="1" destOrd="0" presId="urn:microsoft.com/office/officeart/2008/layout/LinedList"/>
    <dgm:cxn modelId="{8E8329F1-5221-4E4C-BB2E-0803215CB908}" type="presParOf" srcId="{5C7C62D5-D6B2-4411-86D8-30CBCFBD2438}" destId="{574E130A-F965-49B8-887F-545A3C079610}" srcOrd="0" destOrd="0" presId="urn:microsoft.com/office/officeart/2008/layout/LinedList"/>
    <dgm:cxn modelId="{1A5011CF-038B-410D-A867-47B508897C03}" type="presParOf" srcId="{5C7C62D5-D6B2-4411-86D8-30CBCFBD2438}" destId="{FB8AC938-B6FD-441A-BF6A-B048E5C7F85B}" srcOrd="1" destOrd="0" presId="urn:microsoft.com/office/officeart/2008/layout/LinedList"/>
    <dgm:cxn modelId="{920BA5D3-2DBC-4DC4-96F7-C90FAA1221DC}" type="presParOf" srcId="{5C7C62D5-D6B2-4411-86D8-30CBCFBD2438}" destId="{6D2BB265-CBB1-44B5-9323-4877D6DD3E65}" srcOrd="2" destOrd="0" presId="urn:microsoft.com/office/officeart/2008/layout/LinedList"/>
    <dgm:cxn modelId="{3B12BA71-7527-4FAE-A0E6-3338A9E49B09}" type="presParOf" srcId="{7A9590D9-157B-460F-B509-57D5233D6A64}" destId="{3544FFB7-51FB-4FE5-AF30-946C7B401103}" srcOrd="2" destOrd="0" presId="urn:microsoft.com/office/officeart/2008/layout/LinedList"/>
    <dgm:cxn modelId="{F08C6105-B198-4B6C-83C9-60AC3AB18337}" type="presParOf" srcId="{7A9590D9-157B-460F-B509-57D5233D6A64}" destId="{7E214757-0873-4C65-8CDA-EE530B45E9E6}" srcOrd="3" destOrd="0" presId="urn:microsoft.com/office/officeart/2008/layout/LinedList"/>
    <dgm:cxn modelId="{29640BAC-ACB1-4876-9FE4-6ED1B7E64950}" type="presParOf" srcId="{7A9590D9-157B-460F-B509-57D5233D6A64}" destId="{29F27B16-61F8-4084-88A5-CCD4BBBC915B}" srcOrd="4" destOrd="0" presId="urn:microsoft.com/office/officeart/2008/layout/LinedList"/>
    <dgm:cxn modelId="{F95A0712-2B84-438C-9B7C-0C1979C65906}" type="presParOf" srcId="{29F27B16-61F8-4084-88A5-CCD4BBBC915B}" destId="{DF36B275-1089-4694-8A16-BFBB107BD5BF}" srcOrd="0" destOrd="0" presId="urn:microsoft.com/office/officeart/2008/layout/LinedList"/>
    <dgm:cxn modelId="{035F51E4-8B71-4236-8C8B-4140BFBFFEEC}" type="presParOf" srcId="{29F27B16-61F8-4084-88A5-CCD4BBBC915B}" destId="{B202963B-F431-4274-9A06-51CB647B9D1B}" srcOrd="1" destOrd="0" presId="urn:microsoft.com/office/officeart/2008/layout/LinedList"/>
    <dgm:cxn modelId="{86A32738-4F7B-453F-984B-133D451A0D60}" type="presParOf" srcId="{29F27B16-61F8-4084-88A5-CCD4BBBC915B}" destId="{62A1F417-D22D-410B-8339-ECA266A86B06}" srcOrd="2" destOrd="0" presId="urn:microsoft.com/office/officeart/2008/layout/LinedList"/>
    <dgm:cxn modelId="{E1844B5C-359F-40F7-895E-CF7604478BF3}" type="presParOf" srcId="{7A9590D9-157B-460F-B509-57D5233D6A64}" destId="{A45E7CFD-4B8F-433D-8648-A085ED5A5E30}" srcOrd="5" destOrd="0" presId="urn:microsoft.com/office/officeart/2008/layout/LinedList"/>
    <dgm:cxn modelId="{586AAD8F-F8FC-4E0A-B609-FF69D6DAE0C2}" type="presParOf" srcId="{7A9590D9-157B-460F-B509-57D5233D6A64}" destId="{E62E747A-8E94-4284-9863-C68CAB92217F}" srcOrd="6" destOrd="0" presId="urn:microsoft.com/office/officeart/2008/layout/LinedList"/>
    <dgm:cxn modelId="{B58AD935-22DF-4F82-ABC1-BADAB1B7E677}" type="presParOf" srcId="{7A9590D9-157B-460F-B509-57D5233D6A64}" destId="{30D9E502-14B8-4159-9C14-F375EF019A14}" srcOrd="7" destOrd="0" presId="urn:microsoft.com/office/officeart/2008/layout/LinedList"/>
    <dgm:cxn modelId="{89139993-23C7-44B0-BCDE-1D08D88B7FE3}" type="presParOf" srcId="{30D9E502-14B8-4159-9C14-F375EF019A14}" destId="{1C3A4EE8-5B94-416B-B17B-04A32CCE2A20}" srcOrd="0" destOrd="0" presId="urn:microsoft.com/office/officeart/2008/layout/LinedList"/>
    <dgm:cxn modelId="{C80E65A4-8E44-4C3B-A6D8-67002EF9AAFE}" type="presParOf" srcId="{30D9E502-14B8-4159-9C14-F375EF019A14}" destId="{1D4E6E17-8C58-491A-BF6E-08E1CF640791}" srcOrd="1" destOrd="0" presId="urn:microsoft.com/office/officeart/2008/layout/LinedList"/>
    <dgm:cxn modelId="{EC004285-C7CC-45E2-BF62-3E4ABD66D63A}" type="presParOf" srcId="{30D9E502-14B8-4159-9C14-F375EF019A14}" destId="{190C11E4-4CE9-45E0-9770-123D25F2784F}" srcOrd="2" destOrd="0" presId="urn:microsoft.com/office/officeart/2008/layout/LinedList"/>
    <dgm:cxn modelId="{B5D612F1-58B9-4B9C-9F2A-1F7D39CD2239}" type="presParOf" srcId="{7A9590D9-157B-460F-B509-57D5233D6A64}" destId="{7EB45F7E-BA4E-4DF1-9038-3BFB1DE06C54}" srcOrd="8" destOrd="0" presId="urn:microsoft.com/office/officeart/2008/layout/LinedList"/>
    <dgm:cxn modelId="{25A4E82F-FEF1-4E33-B68D-9859443C7C7E}" type="presParOf" srcId="{7A9590D9-157B-460F-B509-57D5233D6A64}" destId="{C12B77BE-B620-4109-8C21-B5B136BD418D}"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68603-8613-4338-AE01-1780410B0CF1}">
      <dsp:nvSpPr>
        <dsp:cNvPr id="0" name=""/>
        <dsp:cNvSpPr/>
      </dsp:nvSpPr>
      <dsp:spPr>
        <a:xfrm rot="16200000">
          <a:off x="-506247" y="605936"/>
          <a:ext cx="2246437" cy="1034564"/>
        </a:xfrm>
        <a:prstGeom prst="round2SameRect">
          <a:avLst>
            <a:gd name="adj1" fmla="val 16670"/>
            <a:gd name="adj2" fmla="val 0"/>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82550" rIns="74295" bIns="82550" numCol="1" spcCol="1270" anchor="t" anchorCtr="0">
          <a:noAutofit/>
        </a:bodyPr>
        <a:lstStyle/>
        <a:p>
          <a:pPr marL="0" lvl="0" indent="0" algn="l" defTabSz="577850">
            <a:lnSpc>
              <a:spcPct val="90000"/>
            </a:lnSpc>
            <a:spcBef>
              <a:spcPct val="0"/>
            </a:spcBef>
            <a:spcAft>
              <a:spcPct val="35000"/>
            </a:spcAft>
            <a:buNone/>
          </a:pPr>
          <a:r>
            <a:rPr lang="tr-TR" sz="1300" kern="1200" dirty="0">
              <a:solidFill>
                <a:schemeClr val="bg1"/>
              </a:solidFill>
              <a:latin typeface="Trebuchet MS" panose="020B0603020202020204" pitchFamily="34" charset="0"/>
            </a:rPr>
            <a:t>42</a:t>
          </a:r>
          <a:r>
            <a:rPr lang="tr-TR" sz="1300" kern="1200" dirty="0">
              <a:latin typeface="Trebuchet MS" panose="020B0603020202020204" pitchFamily="34" charset="0"/>
            </a:rPr>
            <a:t>, 2024 yılında düzenlenen Yatırım Teşvik Belge sayısı;</a:t>
          </a:r>
        </a:p>
      </dsp:txBody>
      <dsp:txXfrm rot="5400000">
        <a:off x="150201" y="50512"/>
        <a:ext cx="984052" cy="2145413"/>
      </dsp:txXfrm>
    </dsp:sp>
    <dsp:sp modelId="{8371BC3B-B5A7-48C3-815E-3807EA9F9535}">
      <dsp:nvSpPr>
        <dsp:cNvPr id="0" name=""/>
        <dsp:cNvSpPr/>
      </dsp:nvSpPr>
      <dsp:spPr>
        <a:xfrm rot="5400000">
          <a:off x="429777" y="550453"/>
          <a:ext cx="2262481" cy="1161576"/>
        </a:xfrm>
        <a:prstGeom prst="round2SameRect">
          <a:avLst>
            <a:gd name="adj1" fmla="val 16670"/>
            <a:gd name="adj2" fmla="val 0"/>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295" tIns="82550" rIns="49530" bIns="82550" numCol="1" spcCol="1270" anchor="t" anchorCtr="0">
          <a:noAutofit/>
        </a:bodyPr>
        <a:lstStyle/>
        <a:p>
          <a:pPr marL="0" lvl="0" indent="0" algn="l" defTabSz="577850">
            <a:lnSpc>
              <a:spcPct val="90000"/>
            </a:lnSpc>
            <a:spcBef>
              <a:spcPct val="0"/>
            </a:spcBef>
            <a:spcAft>
              <a:spcPct val="35000"/>
            </a:spcAft>
            <a:buNone/>
          </a:pPr>
          <a:r>
            <a:rPr lang="tr-TR" sz="1300" kern="1200" dirty="0">
              <a:latin typeface="Trebuchet MS" panose="020B0603020202020204" pitchFamily="34" charset="0"/>
            </a:rPr>
            <a:t>böylece 2024 yılında </a:t>
          </a:r>
          <a:r>
            <a:rPr lang="tr-TR" sz="1300" kern="1200" dirty="0">
              <a:solidFill>
                <a:schemeClr val="bg1"/>
              </a:solidFill>
              <a:latin typeface="Trebuchet MS" panose="020B0603020202020204" pitchFamily="34" charset="0"/>
            </a:rPr>
            <a:t>402</a:t>
          </a:r>
          <a:r>
            <a:rPr lang="tr-TR" sz="1300" kern="1200" dirty="0">
              <a:latin typeface="Trebuchet MS" panose="020B0603020202020204" pitchFamily="34" charset="0"/>
            </a:rPr>
            <a:t> milyon ₺ tutarında teşvik kullanılarak 89 kişiye istihdam sağlanmıştır.</a:t>
          </a:r>
        </a:p>
      </dsp:txBody>
      <dsp:txXfrm rot="-5400000">
        <a:off x="980229" y="56715"/>
        <a:ext cx="1104862" cy="2149053"/>
      </dsp:txXfrm>
    </dsp:sp>
    <dsp:sp modelId="{53F004C7-6BEE-452E-AEEF-7AB0BC3E0195}">
      <dsp:nvSpPr>
        <dsp:cNvPr id="0" name=""/>
        <dsp:cNvSpPr/>
      </dsp:nvSpPr>
      <dsp:spPr>
        <a:xfrm>
          <a:off x="336662" y="-413030"/>
          <a:ext cx="929247" cy="826060"/>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36DE83-CFA8-4C27-AEF5-8759E1715114}">
      <dsp:nvSpPr>
        <dsp:cNvPr id="0" name=""/>
        <dsp:cNvSpPr/>
      </dsp:nvSpPr>
      <dsp:spPr>
        <a:xfrm rot="10800000">
          <a:off x="492618" y="1597145"/>
          <a:ext cx="929247" cy="929202"/>
        </a:xfrm>
        <a:prstGeom prst="circularArrow">
          <a:avLst>
            <a:gd name="adj1" fmla="val 12500"/>
            <a:gd name="adj2" fmla="val 1142322"/>
            <a:gd name="adj3" fmla="val 20457678"/>
            <a:gd name="adj4" fmla="val 10800000"/>
            <a:gd name="adj5" fmla="val 125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226"/>
          <a:ext cx="6054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226"/>
          <a:ext cx="46033" cy="250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226"/>
        <a:ext cx="46033" cy="2509648"/>
      </dsp:txXfrm>
    </dsp:sp>
    <dsp:sp modelId="{FB8AC938-B6FD-441A-BF6A-B048E5C7F85B}">
      <dsp:nvSpPr>
        <dsp:cNvPr id="0" name=""/>
        <dsp:cNvSpPr/>
      </dsp:nvSpPr>
      <dsp:spPr>
        <a:xfrm>
          <a:off x="133840" y="40439"/>
          <a:ext cx="5853779" cy="784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BAKKA desteği ile İl Özel İdaresi koordinesinde yürütülen proje kapsamında, Merkez İlçe Üzülmez Mevkiinde Üzülmez Eski </a:t>
          </a:r>
          <a:r>
            <a:rPr lang="tr-TR" sz="1400" kern="1200" dirty="0" err="1">
              <a:latin typeface="Trebuchet MS" panose="020B0603020202020204" pitchFamily="34" charset="0"/>
            </a:rPr>
            <a:t>Lavuar</a:t>
          </a:r>
          <a:r>
            <a:rPr lang="tr-TR" sz="1400" kern="1200" dirty="0">
              <a:latin typeface="Trebuchet MS" panose="020B0603020202020204" pitchFamily="34" charset="0"/>
            </a:rPr>
            <a:t> Binası ve Eski Atölye Binasına işlev kazandırılması planlanmıştır.</a:t>
          </a:r>
        </a:p>
      </dsp:txBody>
      <dsp:txXfrm>
        <a:off x="133840" y="40439"/>
        <a:ext cx="5853779" cy="784265"/>
      </dsp:txXfrm>
    </dsp:sp>
    <dsp:sp modelId="{3544FFB7-51FB-4FE5-AF30-946C7B401103}">
      <dsp:nvSpPr>
        <dsp:cNvPr id="0" name=""/>
        <dsp:cNvSpPr/>
      </dsp:nvSpPr>
      <dsp:spPr>
        <a:xfrm>
          <a:off x="46033" y="824705"/>
          <a:ext cx="46830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3840" y="863918"/>
          <a:ext cx="5638999" cy="784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Proje ile kent belleği ve hayatını zenginleştirmek, kentin endüstriyel mirasının deneyim turizmine kazandırılması amaçlarına hizmet edecek şekilde proje konusu alan yeniden </a:t>
          </a:r>
          <a:r>
            <a:rPr lang="tr-TR" sz="1400" kern="1200" dirty="0" err="1">
              <a:latin typeface="Trebuchet MS" panose="020B0603020202020204" pitchFamily="34" charset="0"/>
            </a:rPr>
            <a:t>işlevlendirilmektedir</a:t>
          </a:r>
          <a:r>
            <a:rPr lang="tr-TR" sz="1400" kern="1200" dirty="0">
              <a:latin typeface="Trebuchet MS" panose="020B0603020202020204" pitchFamily="34" charset="0"/>
            </a:rPr>
            <a:t>.</a:t>
          </a:r>
        </a:p>
      </dsp:txBody>
      <dsp:txXfrm>
        <a:off x="133840" y="863918"/>
        <a:ext cx="5638999" cy="784265"/>
      </dsp:txXfrm>
    </dsp:sp>
    <dsp:sp modelId="{A45E7CFD-4B8F-433D-8648-A085ED5A5E30}">
      <dsp:nvSpPr>
        <dsp:cNvPr id="0" name=""/>
        <dsp:cNvSpPr/>
      </dsp:nvSpPr>
      <dsp:spPr>
        <a:xfrm>
          <a:off x="46033" y="1648183"/>
          <a:ext cx="46830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33840" y="1687396"/>
          <a:ext cx="5915630" cy="784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Kaba inşaatı 2023 yılı itibarı ile büyük oranda tamamlanmıştır. </a:t>
          </a:r>
        </a:p>
      </dsp:txBody>
      <dsp:txXfrm>
        <a:off x="133840" y="1687396"/>
        <a:ext cx="5915630" cy="784265"/>
      </dsp:txXfrm>
    </dsp:sp>
    <dsp:sp modelId="{7EB45F7E-BA4E-4DF1-9038-3BFB1DE06C54}">
      <dsp:nvSpPr>
        <dsp:cNvPr id="0" name=""/>
        <dsp:cNvSpPr/>
      </dsp:nvSpPr>
      <dsp:spPr>
        <a:xfrm>
          <a:off x="46033" y="2471662"/>
          <a:ext cx="46830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476"/>
          <a:ext cx="61918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476"/>
          <a:ext cx="47075" cy="302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476"/>
        <a:ext cx="47075" cy="3020998"/>
      </dsp:txXfrm>
    </dsp:sp>
    <dsp:sp modelId="{FB8AC938-B6FD-441A-BF6A-B048E5C7F85B}">
      <dsp:nvSpPr>
        <dsp:cNvPr id="0" name=""/>
        <dsp:cNvSpPr/>
      </dsp:nvSpPr>
      <dsp:spPr>
        <a:xfrm>
          <a:off x="136869" y="49933"/>
          <a:ext cx="5986285" cy="888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Tarım ve Orman Bakanlığı kredi desteği ile Müteşebbis Heyet Başkanlığı sorumluluğunda yapılmakta olan Zonguldak Çaycuma </a:t>
          </a:r>
          <a:r>
            <a:rPr lang="tr-TR" sz="1400" kern="1200" dirty="0" err="1">
              <a:latin typeface="Trebuchet MS" panose="020B0603020202020204" pitchFamily="34" charset="0"/>
            </a:rPr>
            <a:t>TDİOSB’ye</a:t>
          </a:r>
          <a:r>
            <a:rPr lang="tr-TR" sz="1400" kern="1200" dirty="0">
              <a:latin typeface="Trebuchet MS" panose="020B0603020202020204" pitchFamily="34" charset="0"/>
            </a:rPr>
            <a:t> (56 hektar alan) ait Altyapı ve Elektrik Dağıtım Şebekesi Yapım İşi Aralık 2022’de tamamlandı.</a:t>
          </a:r>
        </a:p>
      </dsp:txBody>
      <dsp:txXfrm>
        <a:off x="136869" y="49933"/>
        <a:ext cx="5986285" cy="888244"/>
      </dsp:txXfrm>
    </dsp:sp>
    <dsp:sp modelId="{3544FFB7-51FB-4FE5-AF30-946C7B401103}">
      <dsp:nvSpPr>
        <dsp:cNvPr id="0" name=""/>
        <dsp:cNvSpPr/>
      </dsp:nvSpPr>
      <dsp:spPr>
        <a:xfrm>
          <a:off x="47075" y="938178"/>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6869" y="986635"/>
          <a:ext cx="5985111" cy="969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Sera OSB’de faaliyet gösterecek 15 işletme belirlenmiş olup altyapı çalışmaları tamamlanmıştır. 2024 yılı içerisinde üstyapı inşaatları devam etmektedir. Her biri yaklaşık 25 dekar büyüklüğünde 15 adet Sera işletmesi kurulmuştur. </a:t>
          </a:r>
        </a:p>
      </dsp:txBody>
      <dsp:txXfrm>
        <a:off x="136869" y="986635"/>
        <a:ext cx="5985111" cy="969138"/>
      </dsp:txXfrm>
    </dsp:sp>
    <dsp:sp modelId="{A45E7CFD-4B8F-433D-8648-A085ED5A5E30}">
      <dsp:nvSpPr>
        <dsp:cNvPr id="0" name=""/>
        <dsp:cNvSpPr/>
      </dsp:nvSpPr>
      <dsp:spPr>
        <a:xfrm>
          <a:off x="47075" y="1955774"/>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36869" y="2004230"/>
          <a:ext cx="6049537" cy="969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00075">
            <a:lnSpc>
              <a:spcPct val="90000"/>
            </a:lnSpc>
            <a:spcBef>
              <a:spcPct val="0"/>
            </a:spcBef>
            <a:spcAft>
              <a:spcPct val="35000"/>
            </a:spcAft>
            <a:buNone/>
          </a:pPr>
          <a:r>
            <a:rPr lang="tr-TR" sz="1350" kern="1200" dirty="0">
              <a:latin typeface="Trebuchet MS" panose="020B0603020202020204" pitchFamily="34" charset="0"/>
            </a:rPr>
            <a:t>Bu işletmelerde 1.000 kişiye istihdam sağlanacaktır. Faaliyete geçilmesiyle ilde </a:t>
          </a:r>
          <a:r>
            <a:rPr lang="tr-TR" sz="1350" kern="1200" dirty="0" err="1">
              <a:latin typeface="Trebuchet MS" panose="020B0603020202020204" pitchFamily="34" charset="0"/>
            </a:rPr>
            <a:t>sektörel</a:t>
          </a:r>
          <a:r>
            <a:rPr lang="tr-TR" sz="1350" kern="1200" dirty="0">
              <a:latin typeface="Trebuchet MS" panose="020B0603020202020204" pitchFamily="34" charset="0"/>
            </a:rPr>
            <a:t> çeşitliliğin sağlanmasına, istihdama, üretime ve ihracata önemli katkılar sunulacaktır. Seralarda üretilecek ürünler öncelikli olarak Ukrayna, Rusya gibi Karadeniz ülkelerine ve Avrupa ülkelerine ihraç edilecek.</a:t>
          </a:r>
        </a:p>
      </dsp:txBody>
      <dsp:txXfrm>
        <a:off x="136869" y="2004230"/>
        <a:ext cx="6049537" cy="969138"/>
      </dsp:txXfrm>
    </dsp:sp>
    <dsp:sp modelId="{7EB45F7E-BA4E-4DF1-9038-3BFB1DE06C54}">
      <dsp:nvSpPr>
        <dsp:cNvPr id="0" name=""/>
        <dsp:cNvSpPr/>
      </dsp:nvSpPr>
      <dsp:spPr>
        <a:xfrm>
          <a:off x="47075" y="2973369"/>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334"/>
          <a:ext cx="61918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334"/>
          <a:ext cx="47075" cy="273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334"/>
        <a:ext cx="47075" cy="2730818"/>
      </dsp:txXfrm>
    </dsp:sp>
    <dsp:sp modelId="{FB8AC938-B6FD-441A-BF6A-B048E5C7F85B}">
      <dsp:nvSpPr>
        <dsp:cNvPr id="0" name=""/>
        <dsp:cNvSpPr/>
      </dsp:nvSpPr>
      <dsp:spPr>
        <a:xfrm>
          <a:off x="136869" y="44003"/>
          <a:ext cx="5986285" cy="853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Son teşvik sistemiyle 5. Bölge teşviklerinden yararlanacak Gökçebey OSB kurulumu sürecinde çalışmalar; Zonguldak Valiliği, Zonguldak Ticaret ve Sanayi Odası, Devrek Ticaret ve Sanayi Odası ile Gökçebey Belediyesi koordinasyonunda devam etmektedir. </a:t>
          </a:r>
        </a:p>
      </dsp:txBody>
      <dsp:txXfrm>
        <a:off x="136869" y="44003"/>
        <a:ext cx="5986285" cy="853380"/>
      </dsp:txXfrm>
    </dsp:sp>
    <dsp:sp modelId="{3544FFB7-51FB-4FE5-AF30-946C7B401103}">
      <dsp:nvSpPr>
        <dsp:cNvPr id="0" name=""/>
        <dsp:cNvSpPr/>
      </dsp:nvSpPr>
      <dsp:spPr>
        <a:xfrm>
          <a:off x="47075" y="897384"/>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6869" y="940053"/>
          <a:ext cx="5985111" cy="853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Sanayi ve Teknoloji Bakanlığı'na yer seçimi için müracaat edilmiş ve yer seçimi komisyonu toplantısı 13.10.2022 tarihinde Zonguldak Valiliği toplantı salonunda yapılmıştır. Sonrasında Bakanlıkça yer seçimi onaylanmış ve organize sanayi bölgesi tüzel kişilik kazanmıştır.</a:t>
          </a:r>
        </a:p>
      </dsp:txBody>
      <dsp:txXfrm>
        <a:off x="136869" y="940053"/>
        <a:ext cx="5985111" cy="853380"/>
      </dsp:txXfrm>
    </dsp:sp>
    <dsp:sp modelId="{A45E7CFD-4B8F-433D-8648-A085ED5A5E30}">
      <dsp:nvSpPr>
        <dsp:cNvPr id="0" name=""/>
        <dsp:cNvSpPr/>
      </dsp:nvSpPr>
      <dsp:spPr>
        <a:xfrm>
          <a:off x="47075" y="1793434"/>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36869" y="1836103"/>
          <a:ext cx="6049537" cy="853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00075">
            <a:lnSpc>
              <a:spcPct val="90000"/>
            </a:lnSpc>
            <a:spcBef>
              <a:spcPct val="0"/>
            </a:spcBef>
            <a:spcAft>
              <a:spcPct val="35000"/>
            </a:spcAft>
            <a:buNone/>
          </a:pPr>
          <a:r>
            <a:rPr lang="tr-TR" sz="1350" kern="1200" dirty="0">
              <a:latin typeface="Trebuchet MS" panose="020B0603020202020204" pitchFamily="34" charset="0"/>
            </a:rPr>
            <a:t>Halen altyapı planlama ve parselasyon çalışmaları devam etmektedir. Parsel tahsis talebi için ön başvurular toplanmıştır. Altyapı inşaatlarının başlaması için Bakanlığa kredi başvurusu yapılmıştır. </a:t>
          </a:r>
        </a:p>
      </dsp:txBody>
      <dsp:txXfrm>
        <a:off x="136869" y="1836103"/>
        <a:ext cx="6049537" cy="853380"/>
      </dsp:txXfrm>
    </dsp:sp>
    <dsp:sp modelId="{7EB45F7E-BA4E-4DF1-9038-3BFB1DE06C54}">
      <dsp:nvSpPr>
        <dsp:cNvPr id="0" name=""/>
        <dsp:cNvSpPr/>
      </dsp:nvSpPr>
      <dsp:spPr>
        <a:xfrm>
          <a:off x="47075" y="2689484"/>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270"/>
          <a:ext cx="600934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270"/>
          <a:ext cx="44673" cy="2600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270"/>
        <a:ext cx="44673" cy="2600437"/>
      </dsp:txXfrm>
    </dsp:sp>
    <dsp:sp modelId="{FB8AC938-B6FD-441A-BF6A-B048E5C7F85B}">
      <dsp:nvSpPr>
        <dsp:cNvPr id="0" name=""/>
        <dsp:cNvSpPr/>
      </dsp:nvSpPr>
      <dsp:spPr>
        <a:xfrm>
          <a:off x="129883" y="44538"/>
          <a:ext cx="5680727" cy="61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1) </a:t>
          </a:r>
          <a:r>
            <a:rPr lang="fi-FI" sz="1400" kern="1200" spc="-33" dirty="0">
              <a:latin typeface="Trebuchet MS" panose="020B0603020202020204" pitchFamily="34" charset="0"/>
              <a:cs typeface="Arial" panose="020B0604020202020204" pitchFamily="34" charset="0"/>
            </a:rPr>
            <a:t>Beycuma 120 Konut ve 12 Dükkan, Karaman 63 Konut; ilerleme %</a:t>
          </a:r>
          <a:r>
            <a:rPr lang="tr-TR" sz="1400" kern="1200" spc="-33" dirty="0">
              <a:latin typeface="Trebuchet MS" panose="020B0603020202020204" pitchFamily="34" charset="0"/>
              <a:cs typeface="Arial" panose="020B0604020202020204" pitchFamily="34" charset="0"/>
            </a:rPr>
            <a:t>64</a:t>
          </a:r>
        </a:p>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2) </a:t>
          </a:r>
          <a:r>
            <a:rPr lang="tr-TR" sz="1400" kern="1200" spc="-33" dirty="0" err="1">
              <a:latin typeface="Trebuchet MS" panose="020B0603020202020204" pitchFamily="34" charset="0"/>
              <a:cs typeface="Arial" panose="020B0604020202020204" pitchFamily="34" charset="0"/>
            </a:rPr>
            <a:t>Kdz</a:t>
          </a:r>
          <a:r>
            <a:rPr lang="tr-TR" sz="1400" kern="1200" spc="-33" dirty="0">
              <a:latin typeface="Trebuchet MS" panose="020B0603020202020204" pitchFamily="34" charset="0"/>
              <a:cs typeface="Arial" panose="020B0604020202020204" pitchFamily="34" charset="0"/>
            </a:rPr>
            <a:t>. Ereğli </a:t>
          </a:r>
          <a:r>
            <a:rPr lang="tr-TR" sz="1400" kern="1200" spc="-33" dirty="0" err="1">
              <a:latin typeface="Trebuchet MS" panose="020B0603020202020204" pitchFamily="34" charset="0"/>
              <a:cs typeface="Arial" panose="020B0604020202020204" pitchFamily="34" charset="0"/>
            </a:rPr>
            <a:t>Güldere</a:t>
          </a:r>
          <a:r>
            <a:rPr lang="tr-TR" sz="1400" kern="1200" spc="-33" dirty="0">
              <a:latin typeface="Trebuchet MS" panose="020B0603020202020204" pitchFamily="34" charset="0"/>
              <a:cs typeface="Arial" panose="020B0604020202020204" pitchFamily="34" charset="0"/>
            </a:rPr>
            <a:t> 108 Adet Konut İşi; ilerleme %57</a:t>
          </a: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29883" y="44538"/>
        <a:ext cx="5680727" cy="611382"/>
      </dsp:txXfrm>
    </dsp:sp>
    <dsp:sp modelId="{3544FFB7-51FB-4FE5-AF30-946C7B401103}">
      <dsp:nvSpPr>
        <dsp:cNvPr id="0" name=""/>
        <dsp:cNvSpPr/>
      </dsp:nvSpPr>
      <dsp:spPr>
        <a:xfrm>
          <a:off x="44673" y="643222"/>
          <a:ext cx="45445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29883" y="673791"/>
          <a:ext cx="5679612" cy="61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3) Devrek </a:t>
          </a:r>
          <a:r>
            <a:rPr kumimoji="0" lang="tr-TR" sz="1400" b="0" i="0" u="none" strike="noStrike" kern="1200" cap="none" spc="0" normalizeH="0" baseline="0" noProof="0" dirty="0" err="1">
              <a:ln/>
              <a:effectLst/>
              <a:uLnTx/>
              <a:uFillTx/>
              <a:latin typeface="Trebuchet MS" panose="020B0603020202020204" pitchFamily="34" charset="0"/>
              <a:ea typeface="+mn-ea"/>
              <a:cs typeface="Arial" panose="020B0604020202020204" pitchFamily="34" charset="0"/>
            </a:rPr>
            <a:t>Çaydeğirmeni</a:t>
          </a: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 Beldesi 317 Konut, 1 Adet 15 Kişilik Cami, 3 Dükkanlı Ticaret Alanı; ilerleme %98</a:t>
          </a:r>
          <a:endParaRPr lang="tr-TR" sz="1400" kern="1200" dirty="0">
            <a:latin typeface="Trebuchet MS" panose="020B0603020202020204" pitchFamily="34" charset="0"/>
          </a:endParaRPr>
        </a:p>
      </dsp:txBody>
      <dsp:txXfrm>
        <a:off x="129883" y="673791"/>
        <a:ext cx="5679612" cy="611382"/>
      </dsp:txXfrm>
    </dsp:sp>
    <dsp:sp modelId="{A45E7CFD-4B8F-433D-8648-A085ED5A5E30}">
      <dsp:nvSpPr>
        <dsp:cNvPr id="0" name=""/>
        <dsp:cNvSpPr/>
      </dsp:nvSpPr>
      <dsp:spPr>
        <a:xfrm>
          <a:off x="44673" y="1285173"/>
          <a:ext cx="45445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29883" y="1353837"/>
          <a:ext cx="5740750" cy="61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4)Zonguldak Üzülmez TTK Lojmanları ve Çevresi 2. Etap Kentsel Dönüşüm ve Gelişim Projesi, 345 Konut, 2 Büfe; ilerleme %61</a:t>
          </a:r>
        </a:p>
      </dsp:txBody>
      <dsp:txXfrm>
        <a:off x="129883" y="1353837"/>
        <a:ext cx="5740750" cy="611382"/>
      </dsp:txXfrm>
    </dsp:sp>
    <dsp:sp modelId="{7EB45F7E-BA4E-4DF1-9038-3BFB1DE06C54}">
      <dsp:nvSpPr>
        <dsp:cNvPr id="0" name=""/>
        <dsp:cNvSpPr/>
      </dsp:nvSpPr>
      <dsp:spPr>
        <a:xfrm>
          <a:off x="44673" y="1927124"/>
          <a:ext cx="45445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D3B39C-19C2-4F7E-8779-837995AB6456}">
      <dsp:nvSpPr>
        <dsp:cNvPr id="0" name=""/>
        <dsp:cNvSpPr/>
      </dsp:nvSpPr>
      <dsp:spPr>
        <a:xfrm>
          <a:off x="129883" y="1957693"/>
          <a:ext cx="5875779" cy="61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5) </a:t>
          </a:r>
          <a:r>
            <a:rPr lang="tr-TR" sz="1400" kern="1200" dirty="0" err="1">
              <a:latin typeface="Trebuchet MS" panose="020B0603020202020204" pitchFamily="34" charset="0"/>
            </a:rPr>
            <a:t>Kdz</a:t>
          </a:r>
          <a:r>
            <a:rPr lang="tr-TR" sz="1400" kern="1200" dirty="0">
              <a:latin typeface="Trebuchet MS" panose="020B0603020202020204" pitchFamily="34" charset="0"/>
            </a:rPr>
            <a:t>. Ereğli Hükümet Konağı İnşaatı; ilerleme %23</a:t>
          </a:r>
        </a:p>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6) Merkez </a:t>
          </a:r>
          <a:r>
            <a:rPr lang="tr-TR" sz="1400" kern="1200" dirty="0" err="1">
              <a:latin typeface="Trebuchet MS" panose="020B0603020202020204" pitchFamily="34" charset="0"/>
            </a:rPr>
            <a:t>Lavuar</a:t>
          </a:r>
          <a:r>
            <a:rPr lang="tr-TR" sz="1400" kern="1200" dirty="0">
              <a:latin typeface="Trebuchet MS" panose="020B0603020202020204" pitchFamily="34" charset="0"/>
            </a:rPr>
            <a:t> Alanında Altyapı ve Çevre Düzenleme işi; ilerleme %48</a:t>
          </a:r>
          <a:br>
            <a:rPr lang="tr-TR" sz="1400" kern="1200" dirty="0">
              <a:latin typeface="Trebuchet MS" panose="020B0603020202020204" pitchFamily="34" charset="0"/>
            </a:rPr>
          </a:br>
          <a:br>
            <a:rPr lang="tr-TR" sz="1400" kern="1200" dirty="0">
              <a:latin typeface="Trebuchet MS" panose="020B0603020202020204" pitchFamily="34" charset="0"/>
            </a:rPr>
          </a:br>
          <a:endParaRPr lang="tr-TR" sz="1400" kern="1200" dirty="0"/>
        </a:p>
      </dsp:txBody>
      <dsp:txXfrm>
        <a:off x="129883" y="1957693"/>
        <a:ext cx="5875779" cy="611382"/>
      </dsp:txXfrm>
    </dsp:sp>
    <dsp:sp modelId="{0E06984D-24CC-4A30-979D-B23700E7C752}">
      <dsp:nvSpPr>
        <dsp:cNvPr id="0" name=""/>
        <dsp:cNvSpPr/>
      </dsp:nvSpPr>
      <dsp:spPr>
        <a:xfrm>
          <a:off x="44673" y="2569075"/>
          <a:ext cx="45445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270"/>
          <a:ext cx="586774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270"/>
          <a:ext cx="44611" cy="2600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270"/>
        <a:ext cx="44611" cy="2600437"/>
      </dsp:txXfrm>
    </dsp:sp>
    <dsp:sp modelId="{FB8AC938-B6FD-441A-BF6A-B048E5C7F85B}">
      <dsp:nvSpPr>
        <dsp:cNvPr id="0" name=""/>
        <dsp:cNvSpPr/>
      </dsp:nvSpPr>
      <dsp:spPr>
        <a:xfrm>
          <a:off x="129705" y="58781"/>
          <a:ext cx="5672935" cy="812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err="1">
              <a:latin typeface="Trebuchet MS" panose="020B0603020202020204" pitchFamily="34" charset="0"/>
              <a:cs typeface="Arial" panose="020B0604020202020204" pitchFamily="34" charset="0"/>
            </a:rPr>
            <a:t>Filyos</a:t>
          </a:r>
          <a:r>
            <a:rPr lang="tr-TR" sz="1400" kern="1200" spc="-33" dirty="0">
              <a:latin typeface="Trebuchet MS" panose="020B0603020202020204" pitchFamily="34" charset="0"/>
              <a:cs typeface="Arial" panose="020B0604020202020204" pitchFamily="34" charset="0"/>
            </a:rPr>
            <a:t> Çayı Taşkın Koruma İnşaatları 5. ve 6. kısım olarak devam etmektedir. 5. Kısımda %89  Kısımda %91 ilerleme sağlanmıştır. </a:t>
          </a: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29705" y="58781"/>
        <a:ext cx="5672935" cy="812636"/>
      </dsp:txXfrm>
    </dsp:sp>
    <dsp:sp modelId="{3544FFB7-51FB-4FE5-AF30-946C7B401103}">
      <dsp:nvSpPr>
        <dsp:cNvPr id="0" name=""/>
        <dsp:cNvSpPr/>
      </dsp:nvSpPr>
      <dsp:spPr>
        <a:xfrm>
          <a:off x="44611" y="854539"/>
          <a:ext cx="4538331"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29705" y="895171"/>
          <a:ext cx="5671822" cy="812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5. Kısım İnşaatı kapsamında; </a:t>
          </a:r>
          <a:r>
            <a:rPr lang="tr-TR" sz="1400" kern="1200" dirty="0" err="1">
              <a:latin typeface="Trebuchet MS" panose="020B0603020202020204" pitchFamily="34" charset="0"/>
            </a:rPr>
            <a:t>Filyos</a:t>
          </a:r>
          <a:r>
            <a:rPr lang="tr-TR" sz="1400" kern="1200" dirty="0">
              <a:latin typeface="Trebuchet MS" panose="020B0603020202020204" pitchFamily="34" charset="0"/>
            </a:rPr>
            <a:t> 4 dere yatağı tanzimi, </a:t>
          </a:r>
          <a:r>
            <a:rPr lang="tr-TR" sz="1400" kern="1200" dirty="0" err="1">
              <a:latin typeface="Trebuchet MS" panose="020B0603020202020204" pitchFamily="34" charset="0"/>
            </a:rPr>
            <a:t>Filyos</a:t>
          </a:r>
          <a:r>
            <a:rPr lang="tr-TR" sz="1400" kern="1200" dirty="0">
              <a:latin typeface="Trebuchet MS" panose="020B0603020202020204" pitchFamily="34" charset="0"/>
            </a:rPr>
            <a:t> Çayında, 16.641 m sedde, 17.898 m taş </a:t>
          </a:r>
          <a:r>
            <a:rPr lang="tr-TR" sz="1400" kern="1200" dirty="0" err="1">
              <a:latin typeface="Trebuchet MS" panose="020B0603020202020204" pitchFamily="34" charset="0"/>
            </a:rPr>
            <a:t>tah</a:t>
          </a:r>
          <a:r>
            <a:rPr lang="tr-TR" sz="1400" kern="1200" dirty="0">
              <a:latin typeface="Trebuchet MS" panose="020B0603020202020204" pitchFamily="34" charset="0"/>
            </a:rPr>
            <a:t>. temel ve 18.495 m taş </a:t>
          </a:r>
          <a:r>
            <a:rPr lang="tr-TR" sz="1400" kern="1200" dirty="0" err="1">
              <a:latin typeface="Trebuchet MS" panose="020B0603020202020204" pitchFamily="34" charset="0"/>
            </a:rPr>
            <a:t>tah</a:t>
          </a:r>
          <a:r>
            <a:rPr lang="tr-TR" sz="1400" kern="1200" dirty="0">
              <a:latin typeface="Trebuchet MS" panose="020B0603020202020204" pitchFamily="34" charset="0"/>
            </a:rPr>
            <a:t>. pere, 886.386 m3 </a:t>
          </a:r>
          <a:r>
            <a:rPr lang="tr-TR" sz="1400" kern="1200" dirty="0" err="1">
              <a:latin typeface="Trebuchet MS" panose="020B0603020202020204" pitchFamily="34" charset="0"/>
            </a:rPr>
            <a:t>istifsiz</a:t>
          </a:r>
          <a:r>
            <a:rPr lang="tr-TR" sz="1400" kern="1200" dirty="0">
              <a:latin typeface="Trebuchet MS" panose="020B0603020202020204" pitchFamily="34" charset="0"/>
            </a:rPr>
            <a:t> taş dolgu ve 2 adet taban kuşağı imalatları yapılmıştır</a:t>
          </a:r>
        </a:p>
      </dsp:txBody>
      <dsp:txXfrm>
        <a:off x="129705" y="895171"/>
        <a:ext cx="5671822" cy="812636"/>
      </dsp:txXfrm>
    </dsp:sp>
    <dsp:sp modelId="{A45E7CFD-4B8F-433D-8648-A085ED5A5E30}">
      <dsp:nvSpPr>
        <dsp:cNvPr id="0" name=""/>
        <dsp:cNvSpPr/>
      </dsp:nvSpPr>
      <dsp:spPr>
        <a:xfrm>
          <a:off x="44611" y="1707807"/>
          <a:ext cx="4538331"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89626" y="1726912"/>
          <a:ext cx="5732875" cy="812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6. Kısım İnşaatı kapsamında; sağ sahilde 12.906 m Sol sahilde 8937 m sedde imalatı, Sağ sahilde 9.436,25 m Sol sahilde 5.510 m Temel, 11.186 m Pere, </a:t>
          </a:r>
          <a:r>
            <a:rPr lang="tr-TR" sz="1400" kern="1200" dirty="0" err="1">
              <a:latin typeface="Trebuchet MS" panose="020B0603020202020204" pitchFamily="34" charset="0"/>
            </a:rPr>
            <a:t>Ellibaş</a:t>
          </a:r>
          <a:r>
            <a:rPr lang="tr-TR" sz="1400" kern="1200" dirty="0">
              <a:latin typeface="Trebuchet MS" panose="020B0603020202020204" pitchFamily="34" charset="0"/>
            </a:rPr>
            <a:t> Deresinde 1 adet menfez, </a:t>
          </a:r>
          <a:r>
            <a:rPr lang="tr-TR" sz="1400" kern="1200" dirty="0" err="1">
              <a:latin typeface="Trebuchet MS" panose="020B0603020202020204" pitchFamily="34" charset="0"/>
            </a:rPr>
            <a:t>Kokaksu</a:t>
          </a:r>
          <a:r>
            <a:rPr lang="tr-TR" sz="1400" kern="1200" dirty="0">
              <a:latin typeface="Trebuchet MS" panose="020B0603020202020204" pitchFamily="34" charset="0"/>
            </a:rPr>
            <a:t> Deresinde 180 metre beton ağırlık duvarı ve 58 metre betonarme duvar imalatı yapılmıştır.</a:t>
          </a:r>
          <a:endParaRPr lang="tr-TR" sz="1350" kern="1200" dirty="0">
            <a:latin typeface="Trebuchet MS" panose="020B0603020202020204" pitchFamily="34" charset="0"/>
          </a:endParaRPr>
        </a:p>
      </dsp:txBody>
      <dsp:txXfrm>
        <a:off x="89626" y="1726912"/>
        <a:ext cx="5732875" cy="812636"/>
      </dsp:txXfrm>
    </dsp:sp>
    <dsp:sp modelId="{7EB45F7E-BA4E-4DF1-9038-3BFB1DE06C54}">
      <dsp:nvSpPr>
        <dsp:cNvPr id="0" name=""/>
        <dsp:cNvSpPr/>
      </dsp:nvSpPr>
      <dsp:spPr>
        <a:xfrm>
          <a:off x="44611" y="2561076"/>
          <a:ext cx="4538331"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399"/>
          <a:ext cx="598169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399"/>
          <a:ext cx="45707" cy="2864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399"/>
        <a:ext cx="45707" cy="2864191"/>
      </dsp:txXfrm>
    </dsp:sp>
    <dsp:sp modelId="{FB8AC938-B6FD-441A-BF6A-B048E5C7F85B}">
      <dsp:nvSpPr>
        <dsp:cNvPr id="0" name=""/>
        <dsp:cNvSpPr/>
      </dsp:nvSpPr>
      <dsp:spPr>
        <a:xfrm>
          <a:off x="132892" y="53262"/>
          <a:ext cx="5812315" cy="73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Merkez İlçe Acılık, Kaymak ve </a:t>
          </a:r>
          <a:r>
            <a:rPr lang="tr-TR" sz="1400" kern="1200" spc="-33" dirty="0" err="1">
              <a:latin typeface="Trebuchet MS" panose="020B0603020202020204" pitchFamily="34" charset="0"/>
              <a:cs typeface="Arial" panose="020B0604020202020204" pitchFamily="34" charset="0"/>
            </a:rPr>
            <a:t>Ercek</a:t>
          </a:r>
          <a:r>
            <a:rPr lang="tr-TR" sz="1400" kern="1200" spc="-33" dirty="0">
              <a:latin typeface="Trebuchet MS" panose="020B0603020202020204" pitchFamily="34" charset="0"/>
              <a:cs typeface="Arial" panose="020B0604020202020204" pitchFamily="34" charset="0"/>
            </a:rPr>
            <a:t> Dereleri Islahı 1. Kısım  ve 2. kısım İnşaatında sağlanan ilerleme %100 düzeyindedir. 3. Kısım inşaatında ise %69’dur.</a:t>
          </a:r>
        </a:p>
      </dsp:txBody>
      <dsp:txXfrm>
        <a:off x="132892" y="53262"/>
        <a:ext cx="5812315" cy="732830"/>
      </dsp:txXfrm>
    </dsp:sp>
    <dsp:sp modelId="{3544FFB7-51FB-4FE5-AF30-946C7B401103}">
      <dsp:nvSpPr>
        <dsp:cNvPr id="0" name=""/>
        <dsp:cNvSpPr/>
      </dsp:nvSpPr>
      <dsp:spPr>
        <a:xfrm>
          <a:off x="45707" y="770871"/>
          <a:ext cx="4649835"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2892" y="807513"/>
          <a:ext cx="5845486" cy="2016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ts val="0"/>
            </a:spcAft>
            <a:buNone/>
          </a:pPr>
          <a:r>
            <a:rPr lang="tr-TR" sz="1400" b="0" kern="1200" dirty="0" err="1">
              <a:solidFill>
                <a:schemeClr val="tx1"/>
              </a:solidFill>
              <a:effectLst/>
              <a:latin typeface="Trebuchet MS" panose="020B0603020202020204" pitchFamily="34" charset="0"/>
              <a:ea typeface="+mn-ea"/>
              <a:cs typeface="+mn-cs"/>
            </a:rPr>
            <a:t>Ercek</a:t>
          </a:r>
          <a:r>
            <a:rPr lang="tr-TR" sz="1400" b="0" kern="1200" dirty="0">
              <a:solidFill>
                <a:schemeClr val="tx1"/>
              </a:solidFill>
              <a:effectLst/>
              <a:latin typeface="Trebuchet MS" panose="020B0603020202020204" pitchFamily="34" charset="0"/>
              <a:ea typeface="+mn-ea"/>
              <a:cs typeface="+mn-cs"/>
            </a:rPr>
            <a:t> Deresinde 1 adet çelik yaya köprüsü, Kaymak Deresinde 22 m beton ağırlık duvar, 38 m beton kaplama ve taban betonu imalatı, Kaymak Deresinde 640 m taban betonu, Acılık Deresinde kazık imalatları, sağ sahilde 213 m beton kaplama, 150 m başlık betonu ve 212 adet çelik konsol, sol sahilde 200 m beton kaplama, 34 m başlık betonu imalatı tamamlanmıştır. Acılık Deresinde kaplama, başlık betonu ve konsol imalatları devam etmektedir.</a:t>
          </a:r>
          <a:endParaRPr lang="tr-TR" sz="1400" b="0" kern="1200" dirty="0">
            <a:solidFill>
              <a:schemeClr val="tx1"/>
            </a:solidFill>
            <a:latin typeface="Trebuchet MS" panose="020B0603020202020204" pitchFamily="34" charset="0"/>
          </a:endParaRPr>
        </a:p>
      </dsp:txBody>
      <dsp:txXfrm>
        <a:off x="132892" y="807513"/>
        <a:ext cx="5845486" cy="2016382"/>
      </dsp:txXfrm>
    </dsp:sp>
    <dsp:sp modelId="{A45E7CFD-4B8F-433D-8648-A085ED5A5E30}">
      <dsp:nvSpPr>
        <dsp:cNvPr id="0" name=""/>
        <dsp:cNvSpPr/>
      </dsp:nvSpPr>
      <dsp:spPr>
        <a:xfrm>
          <a:off x="45707" y="2823895"/>
          <a:ext cx="4649835"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618"/>
          <a:ext cx="61926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618"/>
          <a:ext cx="47081" cy="3311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618"/>
        <a:ext cx="47081" cy="3311457"/>
      </dsp:txXfrm>
    </dsp:sp>
    <dsp:sp modelId="{FB8AC938-B6FD-441A-BF6A-B048E5C7F85B}">
      <dsp:nvSpPr>
        <dsp:cNvPr id="0" name=""/>
        <dsp:cNvSpPr/>
      </dsp:nvSpPr>
      <dsp:spPr>
        <a:xfrm>
          <a:off x="136886" y="53360"/>
          <a:ext cx="5987021" cy="1034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Zonguldak ve </a:t>
          </a:r>
          <a:r>
            <a:rPr lang="tr-TR" sz="1400" kern="1200" spc="-33" dirty="0" err="1">
              <a:latin typeface="Trebuchet MS" panose="020B0603020202020204" pitchFamily="34" charset="0"/>
              <a:cs typeface="Arial" panose="020B0604020202020204" pitchFamily="34" charset="0"/>
            </a:rPr>
            <a:t>Kdz</a:t>
          </a:r>
          <a:r>
            <a:rPr lang="tr-TR" sz="1400" kern="1200" spc="-33" dirty="0">
              <a:latin typeface="Trebuchet MS" panose="020B0603020202020204" pitchFamily="34" charset="0"/>
              <a:cs typeface="Arial" panose="020B0604020202020204" pitchFamily="34" charset="0"/>
            </a:rPr>
            <a:t>. Ereğli Çevre Yollarının tamamlanması ilimizin öncelikli ihtiyaçları arasındadır. </a:t>
          </a: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Zonguldak Çevre Yolu p</a:t>
          </a:r>
          <a:r>
            <a:rPr kumimoji="0" lang="pl-PL"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roje uzunluğu 12,8 km BY-BSK</a:t>
          </a: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 </a:t>
          </a:r>
          <a:r>
            <a:rPr lang="tr-TR" sz="1400" kern="1200" dirty="0" err="1">
              <a:latin typeface="Trebuchet MS" panose="020B0603020202020204" pitchFamily="34" charset="0"/>
            </a:rPr>
            <a:t>Kdz</a:t>
          </a:r>
          <a:r>
            <a:rPr lang="tr-TR" sz="1400" kern="1200" dirty="0">
              <a:latin typeface="Trebuchet MS" panose="020B0603020202020204" pitchFamily="34" charset="0"/>
            </a:rPr>
            <a:t>. Ereğli Çevre Yolu </a:t>
          </a:r>
          <a:r>
            <a:rPr lang="pl-PL" sz="1400" kern="1200" dirty="0">
              <a:latin typeface="Trebuchet MS" panose="020B0603020202020204" pitchFamily="34" charset="0"/>
            </a:rPr>
            <a:t>uzunluğu 17 km BY-BSK</a:t>
          </a:r>
          <a:r>
            <a:rPr lang="tr-TR" sz="1400" kern="1200" dirty="0">
              <a:latin typeface="Trebuchet MS" panose="020B0603020202020204" pitchFamily="34" charset="0"/>
            </a:rPr>
            <a:t>.</a:t>
          </a:r>
        </a:p>
      </dsp:txBody>
      <dsp:txXfrm>
        <a:off x="136886" y="53360"/>
        <a:ext cx="5987021" cy="1034830"/>
      </dsp:txXfrm>
    </dsp:sp>
    <dsp:sp modelId="{3544FFB7-51FB-4FE5-AF30-946C7B401103}">
      <dsp:nvSpPr>
        <dsp:cNvPr id="0" name=""/>
        <dsp:cNvSpPr/>
      </dsp:nvSpPr>
      <dsp:spPr>
        <a:xfrm>
          <a:off x="47081" y="1088190"/>
          <a:ext cx="478959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6886" y="1139932"/>
          <a:ext cx="5985846" cy="1034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Zonguldak Çevre Yolunda 5 adet farklı seviyeli kavşak, toplam uzunluğu 19.085 m olan 6 adet çift tüp tünel öngörülmektedir. K1 kavşağı köprüleri ve dere kapaması projeleri onaylanmıştır. Proje çalışmaları tamamlanmış, Karayolları Genel Müdürlüğünde uygulama projesi onay aşamasındadır. </a:t>
          </a:r>
          <a:endParaRPr lang="tr-TR" sz="1400" kern="1200" dirty="0">
            <a:latin typeface="Trebuchet MS" panose="020B0603020202020204" pitchFamily="34" charset="0"/>
          </a:endParaRPr>
        </a:p>
      </dsp:txBody>
      <dsp:txXfrm>
        <a:off x="136886" y="1139932"/>
        <a:ext cx="5985846" cy="1034830"/>
      </dsp:txXfrm>
    </dsp:sp>
    <dsp:sp modelId="{A45E7CFD-4B8F-433D-8648-A085ED5A5E30}">
      <dsp:nvSpPr>
        <dsp:cNvPr id="0" name=""/>
        <dsp:cNvSpPr/>
      </dsp:nvSpPr>
      <dsp:spPr>
        <a:xfrm>
          <a:off x="47081" y="2174762"/>
          <a:ext cx="478959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36886" y="2226504"/>
          <a:ext cx="6050280" cy="1034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00075">
            <a:lnSpc>
              <a:spcPct val="90000"/>
            </a:lnSpc>
            <a:spcBef>
              <a:spcPct val="0"/>
            </a:spcBef>
            <a:spcAft>
              <a:spcPct val="35000"/>
            </a:spcAft>
            <a:buNone/>
          </a:pPr>
          <a:r>
            <a:rPr lang="tr-TR" sz="1350" kern="1200" dirty="0" err="1">
              <a:latin typeface="Trebuchet MS" panose="020B0603020202020204" pitchFamily="34" charset="0"/>
            </a:rPr>
            <a:t>Kdz</a:t>
          </a:r>
          <a:r>
            <a:rPr lang="tr-TR" sz="1350" kern="1200" dirty="0">
              <a:latin typeface="Trebuchet MS" panose="020B0603020202020204" pitchFamily="34" charset="0"/>
            </a:rPr>
            <a:t>. Ereğli Çevre Yolunda toplam uzunluğu 16.690 m olan 5 adet çift tüp tünel, 2 adet köprü, 6 adet farklı seviyeli kavşak öngörülmektedir. Yatay-düşey hat ve kavşak taslak planları Genel Müdürlük tarafından onaylanmıştır. Köprü, tünel ve araştırma hizmetleri uygulama projeleri devam etmektedir.   </a:t>
          </a:r>
        </a:p>
      </dsp:txBody>
      <dsp:txXfrm>
        <a:off x="136886" y="2226504"/>
        <a:ext cx="6050280" cy="1034830"/>
      </dsp:txXfrm>
    </dsp:sp>
    <dsp:sp modelId="{7EB45F7E-BA4E-4DF1-9038-3BFB1DE06C54}">
      <dsp:nvSpPr>
        <dsp:cNvPr id="0" name=""/>
        <dsp:cNvSpPr/>
      </dsp:nvSpPr>
      <dsp:spPr>
        <a:xfrm>
          <a:off x="47081" y="3261334"/>
          <a:ext cx="478959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178"/>
          <a:ext cx="61926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178"/>
          <a:ext cx="47604" cy="2410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178"/>
        <a:ext cx="47604" cy="2410639"/>
      </dsp:txXfrm>
    </dsp:sp>
    <dsp:sp modelId="{FB8AC938-B6FD-441A-BF6A-B048E5C7F85B}">
      <dsp:nvSpPr>
        <dsp:cNvPr id="0" name=""/>
        <dsp:cNvSpPr/>
      </dsp:nvSpPr>
      <dsp:spPr>
        <a:xfrm>
          <a:off x="138407" y="57206"/>
          <a:ext cx="6053544" cy="112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İlimizde </a:t>
          </a:r>
          <a:r>
            <a:rPr lang="tr-TR" sz="1400" kern="1200" spc="-33" dirty="0" err="1">
              <a:latin typeface="Trebuchet MS" panose="020B0603020202020204" pitchFamily="34" charset="0"/>
              <a:cs typeface="Arial" panose="020B0604020202020204" pitchFamily="34" charset="0"/>
            </a:rPr>
            <a:t>sosyo</a:t>
          </a:r>
          <a:r>
            <a:rPr lang="tr-TR" sz="1400" kern="1200" spc="-33" dirty="0">
              <a:latin typeface="Trebuchet MS" panose="020B0603020202020204" pitchFamily="34" charset="0"/>
              <a:cs typeface="Arial" panose="020B0604020202020204" pitchFamily="34" charset="0"/>
            </a:rPr>
            <a:t>-ekonomik gelişim için </a:t>
          </a:r>
          <a:r>
            <a:rPr lang="tr-TR" sz="1400" kern="1200" spc="-33" dirty="0" err="1">
              <a:latin typeface="Trebuchet MS" panose="020B0603020202020204" pitchFamily="34" charset="0"/>
              <a:cs typeface="Arial" panose="020B0604020202020204" pitchFamily="34" charset="0"/>
            </a:rPr>
            <a:t>sektörel</a:t>
          </a:r>
          <a:r>
            <a:rPr lang="tr-TR" sz="1400" kern="1200" spc="-33" dirty="0">
              <a:latin typeface="Trebuchet MS" panose="020B0603020202020204" pitchFamily="34" charset="0"/>
              <a:cs typeface="Arial" panose="020B0604020202020204" pitchFamily="34" charset="0"/>
            </a:rPr>
            <a:t> çeşitlenmeye yönelik çalışmalar sürdürülmektedir. Su ürünleri yetiştiriciliği kapsamında kafes balıkçılığı projesi de bu adımlardan biridir. İl genelinde kafes balıkçılığı için uygun alanlar tespit edilmiş olup gerekli fizibilite çalışmaları yapılmıştır. </a:t>
          </a: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38407" y="57206"/>
        <a:ext cx="6053544" cy="1120570"/>
      </dsp:txXfrm>
    </dsp:sp>
    <dsp:sp modelId="{3544FFB7-51FB-4FE5-AF30-946C7B401103}">
      <dsp:nvSpPr>
        <dsp:cNvPr id="0" name=""/>
        <dsp:cNvSpPr/>
      </dsp:nvSpPr>
      <dsp:spPr>
        <a:xfrm>
          <a:off x="47604" y="1177777"/>
          <a:ext cx="4842817"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8407" y="1233806"/>
          <a:ext cx="6052356" cy="112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Yatırımcısı hazır olan bu çalışmanın ilerlemesi sürecinde Ulaştırma ve Altyapı Bakanlığımız tarafından limanlarla ilgili kısımlarda ihtiyaç duyulan uygun görüşlerin verilmesi önem arz etmektedir. </a:t>
          </a:r>
        </a:p>
        <a:p>
          <a:pPr marL="0" lvl="0" indent="0" algn="just" defTabSz="622300">
            <a:lnSpc>
              <a:spcPct val="90000"/>
            </a:lnSpc>
            <a:spcBef>
              <a:spcPct val="0"/>
            </a:spcBef>
            <a:spcAft>
              <a:spcPct val="35000"/>
            </a:spcAft>
            <a:buNone/>
          </a:pPr>
          <a:endPar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endParaRPr>
        </a:p>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 </a:t>
          </a:r>
          <a:endParaRPr lang="tr-TR" sz="1400" kern="1200" dirty="0">
            <a:latin typeface="Trebuchet MS" panose="020B0603020202020204" pitchFamily="34" charset="0"/>
          </a:endParaRPr>
        </a:p>
      </dsp:txBody>
      <dsp:txXfrm>
        <a:off x="138407" y="1233806"/>
        <a:ext cx="6052356" cy="1120570"/>
      </dsp:txXfrm>
    </dsp:sp>
    <dsp:sp modelId="{A45E7CFD-4B8F-433D-8648-A085ED5A5E30}">
      <dsp:nvSpPr>
        <dsp:cNvPr id="0" name=""/>
        <dsp:cNvSpPr/>
      </dsp:nvSpPr>
      <dsp:spPr>
        <a:xfrm>
          <a:off x="47604" y="2354376"/>
          <a:ext cx="4842817"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618"/>
          <a:ext cx="61926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618"/>
          <a:ext cx="47081" cy="3311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618"/>
        <a:ext cx="47081" cy="3311457"/>
      </dsp:txXfrm>
    </dsp:sp>
    <dsp:sp modelId="{FB8AC938-B6FD-441A-BF6A-B048E5C7F85B}">
      <dsp:nvSpPr>
        <dsp:cNvPr id="0" name=""/>
        <dsp:cNvSpPr/>
      </dsp:nvSpPr>
      <dsp:spPr>
        <a:xfrm>
          <a:off x="136886" y="46003"/>
          <a:ext cx="5987021" cy="88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TEİAŞ Yatırım Planında bulunan ve yapımı devam eden Devrek Transformatör Merkezinin devreye alınması bölge için kritik önem arz etmektedir. Çaycuma, Devrek, Gökçebey ve Yenice ilçeleri için bu transformatör merkezi alternatif kaynak niteliğindedir. </a:t>
          </a: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36886" y="46003"/>
        <a:ext cx="5987021" cy="887690"/>
      </dsp:txXfrm>
    </dsp:sp>
    <dsp:sp modelId="{3544FFB7-51FB-4FE5-AF30-946C7B401103}">
      <dsp:nvSpPr>
        <dsp:cNvPr id="0" name=""/>
        <dsp:cNvSpPr/>
      </dsp:nvSpPr>
      <dsp:spPr>
        <a:xfrm>
          <a:off x="47081" y="933693"/>
          <a:ext cx="478959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6886" y="941514"/>
          <a:ext cx="5985846" cy="1353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err="1">
              <a:ln/>
              <a:effectLst/>
              <a:uLnTx/>
              <a:uFillTx/>
              <a:latin typeface="Trebuchet MS" panose="020B0603020202020204" pitchFamily="34" charset="0"/>
              <a:ea typeface="+mn-ea"/>
              <a:cs typeface="Arial" panose="020B0604020202020204" pitchFamily="34" charset="0"/>
            </a:rPr>
            <a:t>Filyos</a:t>
          </a: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 bölgesinin giderek artan stratejik önemi de göz önünde bulundurularak TEİAŞ tarafından yatırım etüt planına alınan </a:t>
          </a:r>
          <a:r>
            <a:rPr kumimoji="0" lang="tr-TR" sz="1400" b="0" i="0" u="none" strike="noStrike" kern="1200" cap="none" spc="0" normalizeH="0" baseline="0" noProof="0" dirty="0" err="1">
              <a:ln/>
              <a:effectLst/>
              <a:uLnTx/>
              <a:uFillTx/>
              <a:latin typeface="Trebuchet MS" panose="020B0603020202020204" pitchFamily="34" charset="0"/>
              <a:ea typeface="+mn-ea"/>
              <a:cs typeface="Arial" panose="020B0604020202020204" pitchFamily="34" charset="0"/>
            </a:rPr>
            <a:t>Sazköy</a:t>
          </a: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 Transformatör Merkezinin yatırım planına dahil edilmesi kritiktir. </a:t>
          </a:r>
          <a:r>
            <a:rPr kumimoji="0" lang="tr-TR" sz="1400" b="0" i="0" u="none" strike="noStrike" kern="1200" cap="none" spc="0" normalizeH="0" baseline="0" noProof="0" dirty="0" err="1">
              <a:ln/>
              <a:effectLst/>
              <a:uLnTx/>
              <a:uFillTx/>
              <a:latin typeface="Trebuchet MS" panose="020B0603020202020204" pitchFamily="34" charset="0"/>
              <a:ea typeface="+mn-ea"/>
              <a:cs typeface="Arial" panose="020B0604020202020204" pitchFamily="34" charset="0"/>
            </a:rPr>
            <a:t>Filyos</a:t>
          </a: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 bölgesinde doğalgaz işleme tesisleri ile birlikte, bölgede artan enerji ihtiyacının karşılanabilmesi, bölgenin serbest bölge özelliği olması nedeniyle ileride bu bölgede yüksek güçlü talepler gelebileceği öngörülerek bu kaynağın mutlaka tesis edilmesi gerekmektedir.</a:t>
          </a:r>
        </a:p>
        <a:p>
          <a:pPr marL="0" lvl="0" indent="0" algn="just" defTabSz="622300">
            <a:lnSpc>
              <a:spcPct val="90000"/>
            </a:lnSpc>
            <a:spcBef>
              <a:spcPct val="0"/>
            </a:spcBef>
            <a:spcAft>
              <a:spcPct val="35000"/>
            </a:spcAft>
            <a:buNone/>
          </a:pPr>
          <a:endPar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endParaRP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36886" y="941514"/>
        <a:ext cx="5985846" cy="1353692"/>
      </dsp:txXfrm>
    </dsp:sp>
    <dsp:sp modelId="{A45E7CFD-4B8F-433D-8648-A085ED5A5E30}">
      <dsp:nvSpPr>
        <dsp:cNvPr id="0" name=""/>
        <dsp:cNvSpPr/>
      </dsp:nvSpPr>
      <dsp:spPr>
        <a:xfrm>
          <a:off x="47081" y="2331770"/>
          <a:ext cx="478959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36886" y="2376155"/>
          <a:ext cx="6050280" cy="88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err="1">
              <a:latin typeface="Trebuchet MS" panose="020B0603020202020204" pitchFamily="34" charset="0"/>
            </a:rPr>
            <a:t>Kdz</a:t>
          </a:r>
          <a:r>
            <a:rPr lang="tr-TR" sz="1400" kern="1200" dirty="0">
              <a:latin typeface="Trebuchet MS" panose="020B0603020202020204" pitchFamily="34" charset="0"/>
            </a:rPr>
            <a:t>. Ereğli ilçesi kuzey bölgesinin enerji arzını sağlayan Ereğli-1 Transformatör Merkezi açık şalt eski tip durumda olup, TEİAŞ tarafından yenilenmesi ihalesi yapılmıştır. </a:t>
          </a:r>
          <a:r>
            <a:rPr lang="tr-TR" sz="1400" kern="1200" dirty="0" err="1">
              <a:latin typeface="Trebuchet MS" panose="020B0603020202020204" pitchFamily="34" charset="0"/>
            </a:rPr>
            <a:t>Kdz.Ereğli</a:t>
          </a:r>
          <a:r>
            <a:rPr lang="tr-TR" sz="1400" kern="1200" dirty="0">
              <a:latin typeface="Trebuchet MS" panose="020B0603020202020204" pitchFamily="34" charset="0"/>
            </a:rPr>
            <a:t> Şehir Merkezi için kritik öneme haiz bu merkezin yenilemesi önem arz etmektedir.</a:t>
          </a:r>
        </a:p>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   </a:t>
          </a:r>
        </a:p>
      </dsp:txBody>
      <dsp:txXfrm>
        <a:off x="136886" y="2376155"/>
        <a:ext cx="6050280" cy="887690"/>
      </dsp:txXfrm>
    </dsp:sp>
    <dsp:sp modelId="{7EB45F7E-BA4E-4DF1-9038-3BFB1DE06C54}">
      <dsp:nvSpPr>
        <dsp:cNvPr id="0" name=""/>
        <dsp:cNvSpPr/>
      </dsp:nvSpPr>
      <dsp:spPr>
        <a:xfrm>
          <a:off x="47081" y="3263846"/>
          <a:ext cx="4789599"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377"/>
          <a:ext cx="61926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377"/>
          <a:ext cx="47604" cy="281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377"/>
        <a:ext cx="47604" cy="2819168"/>
      </dsp:txXfrm>
    </dsp:sp>
    <dsp:sp modelId="{FB8AC938-B6FD-441A-BF6A-B048E5C7F85B}">
      <dsp:nvSpPr>
        <dsp:cNvPr id="0" name=""/>
        <dsp:cNvSpPr/>
      </dsp:nvSpPr>
      <dsp:spPr>
        <a:xfrm>
          <a:off x="138407" y="57678"/>
          <a:ext cx="6053544" cy="93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Adapazarı ile Bartın arasında yapılması planlanan demiryolu hem yük hem de yolcu taşıma amacı ile gidiş-geliş olarak projelendirilmiştir. Adapazarı-Karasu-</a:t>
          </a:r>
          <a:r>
            <a:rPr lang="tr-TR" sz="1400" kern="1200" spc="-33" dirty="0" err="1">
              <a:latin typeface="Trebuchet MS" panose="020B0603020202020204" pitchFamily="34" charset="0"/>
              <a:cs typeface="Arial" panose="020B0604020202020204" pitchFamily="34" charset="0"/>
            </a:rPr>
            <a:t>Kdz</a:t>
          </a:r>
          <a:r>
            <a:rPr lang="tr-TR" sz="1400" kern="1200" spc="-33" dirty="0">
              <a:latin typeface="Trebuchet MS" panose="020B0603020202020204" pitchFamily="34" charset="0"/>
              <a:cs typeface="Arial" panose="020B0604020202020204" pitchFamily="34" charset="0"/>
            </a:rPr>
            <a:t>. Ereğli-</a:t>
          </a:r>
          <a:r>
            <a:rPr lang="tr-TR" sz="1400" kern="1200" spc="-33" dirty="0" err="1">
              <a:latin typeface="Trebuchet MS" panose="020B0603020202020204" pitchFamily="34" charset="0"/>
              <a:cs typeface="Arial" panose="020B0604020202020204" pitchFamily="34" charset="0"/>
            </a:rPr>
            <a:t>Filyos</a:t>
          </a:r>
          <a:r>
            <a:rPr lang="tr-TR" sz="1400" kern="1200" spc="-33" dirty="0">
              <a:latin typeface="Trebuchet MS" panose="020B0603020202020204" pitchFamily="34" charset="0"/>
              <a:cs typeface="Arial" panose="020B0604020202020204" pitchFamily="34" charset="0"/>
            </a:rPr>
            <a:t>-Bartın Demiryolu bölgenin küresel yatırımcılar gözünde cazibe merkezi olabilecek bir potansiyel barındırıyor.</a:t>
          </a:r>
          <a:endParaRPr lang="tr-TR" sz="1400" kern="1200" dirty="0">
            <a:latin typeface="Trebuchet MS" panose="020B0603020202020204" pitchFamily="34" charset="0"/>
          </a:endParaRPr>
        </a:p>
      </dsp:txBody>
      <dsp:txXfrm>
        <a:off x="138407" y="57678"/>
        <a:ext cx="6053544" cy="930100"/>
      </dsp:txXfrm>
    </dsp:sp>
    <dsp:sp modelId="{3544FFB7-51FB-4FE5-AF30-946C7B401103}">
      <dsp:nvSpPr>
        <dsp:cNvPr id="0" name=""/>
        <dsp:cNvSpPr/>
      </dsp:nvSpPr>
      <dsp:spPr>
        <a:xfrm>
          <a:off x="47604" y="987778"/>
          <a:ext cx="4842817"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8407" y="997698"/>
          <a:ext cx="6052356" cy="171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Proje sayesinde Batı Karadeniz’de üretilen veya limanlara gelen ürünler daha az maliyetle ülkenin her tarafına dağıtılabilecek. Rüya proje; Adapazarı-Karasu Limanı-Ereğli-Bartın bağlantı demiryolu hattı olan ve Karadeniz’i, İç Anadolu bölgelerini birbirine bağlayacak. Yük taşımacılığı yapılması beklenen hat batıdan Ankara- İstanbul demiryolu hattına, doğudan ise Zonguldak-Çankırı-Kayseri demiryolu hattına entegre edilecek. İlimiz ve bölgemiz için yüksek katma değer yaratacak projenin gerçekleştirilmesi önemli fırsatları beraberinde getirecektir. </a:t>
          </a:r>
        </a:p>
        <a:p>
          <a:pPr marL="0" lvl="0" indent="0" algn="l" defTabSz="622300">
            <a:lnSpc>
              <a:spcPct val="90000"/>
            </a:lnSpc>
            <a:spcBef>
              <a:spcPct val="0"/>
            </a:spcBef>
            <a:spcAft>
              <a:spcPct val="35000"/>
            </a:spcAft>
            <a:buNone/>
          </a:pPr>
          <a:endPar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endParaRPr>
        </a:p>
        <a:p>
          <a:pPr marL="0" lvl="0" indent="0" algn="l"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38407" y="997698"/>
        <a:ext cx="6052356" cy="1717128"/>
      </dsp:txXfrm>
    </dsp:sp>
    <dsp:sp modelId="{A45E7CFD-4B8F-433D-8648-A085ED5A5E30}">
      <dsp:nvSpPr>
        <dsp:cNvPr id="0" name=""/>
        <dsp:cNvSpPr/>
      </dsp:nvSpPr>
      <dsp:spPr>
        <a:xfrm>
          <a:off x="47604" y="2761207"/>
          <a:ext cx="4842817"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72259-5EC5-4996-9CFA-022857F913F5}">
      <dsp:nvSpPr>
        <dsp:cNvPr id="0" name=""/>
        <dsp:cNvSpPr/>
      </dsp:nvSpPr>
      <dsp:spPr>
        <a:xfrm>
          <a:off x="-3729896" y="-572990"/>
          <a:ext cx="4445924" cy="4445924"/>
        </a:xfrm>
        <a:prstGeom prst="blockArc">
          <a:avLst>
            <a:gd name="adj1" fmla="val 18900000"/>
            <a:gd name="adj2" fmla="val 2700000"/>
            <a:gd name="adj3" fmla="val 486"/>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ACAD9-50AA-4512-AA15-FBCBB910B6D5}">
      <dsp:nvSpPr>
        <dsp:cNvPr id="0" name=""/>
        <dsp:cNvSpPr/>
      </dsp:nvSpPr>
      <dsp:spPr>
        <a:xfrm>
          <a:off x="375313" y="205735"/>
          <a:ext cx="5829649" cy="603591"/>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2958" tIns="35560" rIns="35560" bIns="35560" numCol="1" spcCol="1270" anchor="ctr" anchorCtr="0">
          <a:noAutofit/>
        </a:bodyPr>
        <a:lstStyle/>
        <a:p>
          <a:pPr marL="0" lvl="0" indent="0" algn="just" defTabSz="600075">
            <a:lnSpc>
              <a:spcPct val="90000"/>
            </a:lnSpc>
            <a:spcBef>
              <a:spcPct val="0"/>
            </a:spcBef>
            <a:spcAft>
              <a:spcPct val="35000"/>
            </a:spcAft>
            <a:buNone/>
          </a:pPr>
          <a:r>
            <a:rPr lang="tr-TR" sz="1350" kern="1200" dirty="0">
              <a:latin typeface="Trebuchet MS" panose="020B0603020202020204" pitchFamily="34" charset="0"/>
            </a:rPr>
            <a:t>25 Ocak 2022: İlimizi turizmde Marka Şehir haline getirme stratejisi kapsamında </a:t>
          </a:r>
          <a:r>
            <a:rPr lang="tr-TR" sz="1350" kern="1200" dirty="0" err="1">
              <a:latin typeface="Trebuchet MS" panose="020B0603020202020204" pitchFamily="34" charset="0"/>
            </a:rPr>
            <a:t>ERIH’e</a:t>
          </a:r>
          <a:r>
            <a:rPr lang="tr-TR" sz="1350" kern="1200" dirty="0">
              <a:latin typeface="Trebuchet MS" panose="020B0603020202020204" pitchFamily="34" charset="0"/>
            </a:rPr>
            <a:t> yapılan başvuru kabul edildi ve Zonguldak Maden Müzesi ülkemizden ikinci üye statüsü elde etti. </a:t>
          </a:r>
        </a:p>
      </dsp:txBody>
      <dsp:txXfrm>
        <a:off x="375313" y="205735"/>
        <a:ext cx="5829649" cy="603591"/>
      </dsp:txXfrm>
    </dsp:sp>
    <dsp:sp modelId="{9D3CA7C4-1D48-4C98-AC24-E26B3543AB8B}">
      <dsp:nvSpPr>
        <dsp:cNvPr id="0" name=""/>
        <dsp:cNvSpPr/>
      </dsp:nvSpPr>
      <dsp:spPr>
        <a:xfrm>
          <a:off x="58024" y="190241"/>
          <a:ext cx="634579" cy="634579"/>
        </a:xfrm>
        <a:prstGeom prst="ellipse">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1FDF72-1BB2-4FE9-A8F0-0AD1C4A2274B}">
      <dsp:nvSpPr>
        <dsp:cNvPr id="0" name=""/>
        <dsp:cNvSpPr/>
      </dsp:nvSpPr>
      <dsp:spPr>
        <a:xfrm>
          <a:off x="666368" y="1020621"/>
          <a:ext cx="5538594" cy="497073"/>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2958" tIns="35560" rIns="35560" bIns="35560" numCol="1" spcCol="1270" anchor="ctr" anchorCtr="0">
          <a:noAutofit/>
        </a:bodyPr>
        <a:lstStyle/>
        <a:p>
          <a:pPr marL="0" lvl="0" indent="0" algn="just" defTabSz="600075">
            <a:lnSpc>
              <a:spcPct val="90000"/>
            </a:lnSpc>
            <a:spcBef>
              <a:spcPct val="0"/>
            </a:spcBef>
            <a:spcAft>
              <a:spcPct val="35000"/>
            </a:spcAft>
            <a:buNone/>
          </a:pPr>
          <a:r>
            <a:rPr lang="tr-TR" sz="1350" kern="1200" dirty="0">
              <a:latin typeface="Trebuchet MS" panose="020B0603020202020204" pitchFamily="34" charset="0"/>
            </a:rPr>
            <a:t>15 Nisan 2022: Zonguldak Maden Müzesinde Kömür Deneyim Ocağına asansörlü ulaşımı sağlayan sistem hizmete alındı. </a:t>
          </a:r>
        </a:p>
      </dsp:txBody>
      <dsp:txXfrm>
        <a:off x="666368" y="1020621"/>
        <a:ext cx="5538594" cy="497073"/>
      </dsp:txXfrm>
    </dsp:sp>
    <dsp:sp modelId="{F57254DC-5E07-4516-B9CE-18E7F2CA0E5B}">
      <dsp:nvSpPr>
        <dsp:cNvPr id="0" name=""/>
        <dsp:cNvSpPr/>
      </dsp:nvSpPr>
      <dsp:spPr>
        <a:xfrm>
          <a:off x="349079" y="951868"/>
          <a:ext cx="634579" cy="634579"/>
        </a:xfrm>
        <a:prstGeom prst="ellipse">
          <a:avLst/>
        </a:prstGeom>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26DD09-9FC4-4672-A7AE-0A78DA0EBD8B}">
      <dsp:nvSpPr>
        <dsp:cNvPr id="0" name=""/>
        <dsp:cNvSpPr/>
      </dsp:nvSpPr>
      <dsp:spPr>
        <a:xfrm>
          <a:off x="666368" y="1782248"/>
          <a:ext cx="5538594" cy="497073"/>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2958" tIns="35560" rIns="35560" bIns="35560" numCol="1" spcCol="1270" anchor="ctr" anchorCtr="0">
          <a:noAutofit/>
        </a:bodyPr>
        <a:lstStyle/>
        <a:p>
          <a:pPr marL="0" lvl="0" indent="0" algn="just" defTabSz="600075">
            <a:lnSpc>
              <a:spcPct val="90000"/>
            </a:lnSpc>
            <a:spcBef>
              <a:spcPct val="0"/>
            </a:spcBef>
            <a:spcAft>
              <a:spcPct val="35000"/>
            </a:spcAft>
            <a:buNone/>
          </a:pPr>
          <a:r>
            <a:rPr lang="tr-TR" sz="1350" kern="1200" dirty="0">
              <a:latin typeface="Trebuchet MS" panose="020B0603020202020204" pitchFamily="34" charset="0"/>
            </a:rPr>
            <a:t>7 Ağustos 2023: </a:t>
          </a:r>
          <a:r>
            <a:rPr lang="tr-TR" sz="1350" kern="1200" dirty="0" err="1">
              <a:latin typeface="Trebuchet MS" panose="020B0603020202020204" pitchFamily="34" charset="0"/>
            </a:rPr>
            <a:t>Zılbıt</a:t>
          </a:r>
          <a:r>
            <a:rPr lang="tr-TR" sz="1350" kern="1200" dirty="0">
              <a:latin typeface="Trebuchet MS" panose="020B0603020202020204" pitchFamily="34" charset="0"/>
            </a:rPr>
            <a:t> ve Malay’ın Türk Patent ve Marka Kurumu tarafından tescili ile  Coğrafi İşaretli Ürün sayısı 8’e yükselmiştir.  </a:t>
          </a:r>
        </a:p>
      </dsp:txBody>
      <dsp:txXfrm>
        <a:off x="666368" y="1782248"/>
        <a:ext cx="5538594" cy="497073"/>
      </dsp:txXfrm>
    </dsp:sp>
    <dsp:sp modelId="{A376EB0F-E8AB-4CA7-B521-7CA945781E31}">
      <dsp:nvSpPr>
        <dsp:cNvPr id="0" name=""/>
        <dsp:cNvSpPr/>
      </dsp:nvSpPr>
      <dsp:spPr>
        <a:xfrm>
          <a:off x="349079" y="1713495"/>
          <a:ext cx="634579" cy="634579"/>
        </a:xfrm>
        <a:prstGeom prst="ellipse">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58E9C6-F75F-45C7-B6D0-495F8B3038FD}">
      <dsp:nvSpPr>
        <dsp:cNvPr id="0" name=""/>
        <dsp:cNvSpPr/>
      </dsp:nvSpPr>
      <dsp:spPr>
        <a:xfrm>
          <a:off x="479256" y="2401851"/>
          <a:ext cx="5729728" cy="781121"/>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2958" tIns="35560" rIns="35560" bIns="35560" numCol="1" spcCol="1270" anchor="ctr" anchorCtr="0">
          <a:noAutofit/>
        </a:bodyPr>
        <a:lstStyle/>
        <a:p>
          <a:pPr marL="0" lvl="0" indent="0" algn="just" defTabSz="600075">
            <a:lnSpc>
              <a:spcPct val="90000"/>
            </a:lnSpc>
            <a:spcBef>
              <a:spcPct val="0"/>
            </a:spcBef>
            <a:spcAft>
              <a:spcPct val="35000"/>
            </a:spcAft>
            <a:buNone/>
          </a:pPr>
          <a:endParaRPr lang="tr-TR" sz="1350" kern="1200" dirty="0">
            <a:latin typeface="Trebuchet MS" panose="020B0603020202020204" pitchFamily="34" charset="0"/>
          </a:endParaRPr>
        </a:p>
        <a:p>
          <a:pPr marL="0" lvl="0" indent="0" algn="just" defTabSz="600075">
            <a:lnSpc>
              <a:spcPct val="90000"/>
            </a:lnSpc>
            <a:spcBef>
              <a:spcPct val="0"/>
            </a:spcBef>
            <a:spcAft>
              <a:spcPct val="35000"/>
            </a:spcAft>
            <a:buNone/>
          </a:pPr>
          <a:r>
            <a:rPr lang="tr-TR" sz="1350" kern="1200" dirty="0">
              <a:latin typeface="Trebuchet MS" panose="020B0603020202020204" pitchFamily="34" charset="0"/>
            </a:rPr>
            <a:t>23 Ocak 2023: Zonguldak Kömür </a:t>
          </a:r>
          <a:r>
            <a:rPr lang="tr-TR" sz="1350" kern="1200" dirty="0" err="1">
              <a:latin typeface="Trebuchet MS" panose="020B0603020202020204" pitchFamily="34" charset="0"/>
            </a:rPr>
            <a:t>Jeoparkı</a:t>
          </a:r>
          <a:r>
            <a:rPr lang="tr-TR" sz="1350" kern="1200" dirty="0">
              <a:latin typeface="Trebuchet MS" panose="020B0603020202020204" pitchFamily="34" charset="0"/>
            </a:rPr>
            <a:t> UNESCO Türkiye Milli Komisyonu tarafından Ulusal </a:t>
          </a:r>
          <a:r>
            <a:rPr lang="tr-TR" sz="1350" kern="1200" dirty="0" err="1">
              <a:latin typeface="Trebuchet MS" panose="020B0603020202020204" pitchFamily="34" charset="0"/>
            </a:rPr>
            <a:t>Jeopark</a:t>
          </a:r>
          <a:r>
            <a:rPr lang="tr-TR" sz="1350" kern="1200" dirty="0">
              <a:latin typeface="Trebuchet MS" panose="020B0603020202020204" pitchFamily="34" charset="0"/>
            </a:rPr>
            <a:t> olarak ilan edildi. Karadeniz kıyısındaki tek küresel aday olan Kömür </a:t>
          </a:r>
          <a:r>
            <a:rPr lang="tr-TR" sz="1350" kern="1200" dirty="0" err="1">
              <a:latin typeface="Trebuchet MS" panose="020B0603020202020204" pitchFamily="34" charset="0"/>
            </a:rPr>
            <a:t>Jeoparkı</a:t>
          </a:r>
          <a:r>
            <a:rPr lang="tr-TR" sz="1350" kern="1200" dirty="0">
              <a:latin typeface="Trebuchet MS" panose="020B0603020202020204" pitchFamily="34" charset="0"/>
            </a:rPr>
            <a:t> bu kararla ülkemizdeki üç ulusal </a:t>
          </a:r>
          <a:r>
            <a:rPr lang="tr-TR" sz="1350" kern="1200" dirty="0" err="1">
              <a:latin typeface="Trebuchet MS" panose="020B0603020202020204" pitchFamily="34" charset="0"/>
            </a:rPr>
            <a:t>jeoparktan</a:t>
          </a:r>
          <a:r>
            <a:rPr lang="tr-TR" sz="1350" kern="1200" dirty="0">
              <a:latin typeface="Trebuchet MS" panose="020B0603020202020204" pitchFamily="34" charset="0"/>
            </a:rPr>
            <a:t> biri olarak da tescil edildi.</a:t>
          </a:r>
        </a:p>
        <a:p>
          <a:pPr marL="0" lvl="0" indent="0" algn="just" defTabSz="600075">
            <a:lnSpc>
              <a:spcPct val="90000"/>
            </a:lnSpc>
            <a:spcBef>
              <a:spcPct val="0"/>
            </a:spcBef>
            <a:spcAft>
              <a:spcPct val="35000"/>
            </a:spcAft>
            <a:buNone/>
          </a:pPr>
          <a:endParaRPr lang="tr-TR" sz="1350" kern="1200" dirty="0">
            <a:latin typeface="Trebuchet MS" panose="020B0603020202020204" pitchFamily="34" charset="0"/>
          </a:endParaRPr>
        </a:p>
      </dsp:txBody>
      <dsp:txXfrm>
        <a:off x="479256" y="2401851"/>
        <a:ext cx="5729728" cy="781121"/>
      </dsp:txXfrm>
    </dsp:sp>
    <dsp:sp modelId="{40B1313D-4179-428B-9F25-99B484E37E63}">
      <dsp:nvSpPr>
        <dsp:cNvPr id="0" name=""/>
        <dsp:cNvSpPr/>
      </dsp:nvSpPr>
      <dsp:spPr>
        <a:xfrm>
          <a:off x="58024" y="2475122"/>
          <a:ext cx="634579" cy="634579"/>
        </a:xfrm>
        <a:prstGeom prst="ellipse">
          <a:avLst/>
        </a:prstGeom>
        <a:blipFill dpi="0" rotWithShape="0">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283"/>
          <a:ext cx="60387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283"/>
          <a:ext cx="46422" cy="2625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283"/>
        <a:ext cx="46422" cy="2625167"/>
      </dsp:txXfrm>
    </dsp:sp>
    <dsp:sp modelId="{FB8AC938-B6FD-441A-BF6A-B048E5C7F85B}">
      <dsp:nvSpPr>
        <dsp:cNvPr id="0" name=""/>
        <dsp:cNvSpPr/>
      </dsp:nvSpPr>
      <dsp:spPr>
        <a:xfrm>
          <a:off x="134968" y="52171"/>
          <a:ext cx="5903138" cy="1292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Önemli bir sanayi potansiyeline sahip ilimizde yeni endüstri bölgelerinin oluşturulması, ilave OSB kurulumları gibi gelişmeler hızla devam etmektedir. Mevcut Çevre Düzeni Planlarında belirlenen projeksiyon nüfuslar ve anılan planlarda belirlenen kentsel yerleşik alan lekesiyle alakalı, halihazırdaki durumun planlara eksik aktarılmış olmasından kaynaklı sorunlar yaşanmaktadır. </a:t>
          </a:r>
        </a:p>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  </a:t>
          </a:r>
          <a:endParaRPr lang="tr-TR" sz="1400" kern="1200" dirty="0">
            <a:latin typeface="Trebuchet MS" panose="020B0603020202020204" pitchFamily="34" charset="0"/>
          </a:endParaRPr>
        </a:p>
      </dsp:txBody>
      <dsp:txXfrm>
        <a:off x="134968" y="52171"/>
        <a:ext cx="5903138" cy="1292806"/>
      </dsp:txXfrm>
    </dsp:sp>
    <dsp:sp modelId="{3544FFB7-51FB-4FE5-AF30-946C7B401103}">
      <dsp:nvSpPr>
        <dsp:cNvPr id="0" name=""/>
        <dsp:cNvSpPr/>
      </dsp:nvSpPr>
      <dsp:spPr>
        <a:xfrm>
          <a:off x="46422" y="1344977"/>
          <a:ext cx="4722493"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4968" y="1353944"/>
          <a:ext cx="5901980" cy="117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İlimizde yapılması öngörülen planlama çalışmalarının aksamaması, yatırımların doğru yönlendirilmesi ve yerinde plan kararları üretilmesi açısından, yapım ve onaylama yetkisi Çevre, Şehircilik ve İklim Değişikliği Bakanlığına ait olan üst ölçekli çevre düzeni planları günümüz ihtiyaçlarına cevap verebilecek şekilde revize edilmelidir.</a:t>
          </a: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34968" y="1353944"/>
        <a:ext cx="5901980" cy="1178521"/>
      </dsp:txXfrm>
    </dsp:sp>
    <dsp:sp modelId="{A45E7CFD-4B8F-433D-8648-A085ED5A5E30}">
      <dsp:nvSpPr>
        <dsp:cNvPr id="0" name=""/>
        <dsp:cNvSpPr/>
      </dsp:nvSpPr>
      <dsp:spPr>
        <a:xfrm>
          <a:off x="46422" y="2574387"/>
          <a:ext cx="4722493"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283"/>
          <a:ext cx="60387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283"/>
          <a:ext cx="46422" cy="2625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283"/>
        <a:ext cx="46422" cy="2625167"/>
      </dsp:txXfrm>
    </dsp:sp>
    <dsp:sp modelId="{FB8AC938-B6FD-441A-BF6A-B048E5C7F85B}">
      <dsp:nvSpPr>
        <dsp:cNvPr id="0" name=""/>
        <dsp:cNvSpPr/>
      </dsp:nvSpPr>
      <dsp:spPr>
        <a:xfrm>
          <a:off x="134968" y="42621"/>
          <a:ext cx="5903138" cy="1050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Batı Karadeniz Bölgesinin tek havaalanı durumunda olan Zonguldak Çaycuma Havaalanının yolcu sayısı her geçen gün artmaktadır. Havaalanının artan yolcu ve yük taşımacılığı nedeniyle tesis ve insan kaynağı bağlamında daha önce tespiti yapılan ihtiyaçlarının giderilmesi gerekmektedir.</a:t>
          </a:r>
          <a:endParaRPr lang="tr-TR" sz="1400" kern="1200" dirty="0">
            <a:latin typeface="Trebuchet MS" panose="020B0603020202020204" pitchFamily="34" charset="0"/>
          </a:endParaRPr>
        </a:p>
      </dsp:txBody>
      <dsp:txXfrm>
        <a:off x="134968" y="42621"/>
        <a:ext cx="5903138" cy="1050201"/>
      </dsp:txXfrm>
    </dsp:sp>
    <dsp:sp modelId="{3544FFB7-51FB-4FE5-AF30-946C7B401103}">
      <dsp:nvSpPr>
        <dsp:cNvPr id="0" name=""/>
        <dsp:cNvSpPr/>
      </dsp:nvSpPr>
      <dsp:spPr>
        <a:xfrm>
          <a:off x="46422" y="1092823"/>
          <a:ext cx="4722493"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68379" y="1078495"/>
          <a:ext cx="5901980" cy="145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Havaalanı Terminal Binasının fiziki yetersizliğinden dolayı giden yolcu salonlarında yığılmalar meydana gelmekte ve yolcu memnuniyetsizliği ortaya çıkmaktadır. Havaalanı terminal binası genişlemesi (ilave aks) kapsamında Zonguldak Havaalanının Daimi Gümrük Kapısı ilan edilebilmesi için Gümrük ve İşletme Binası yapımına da ihtiyaç duyulmaktadır. Bu planlamalar doğrultusunda Devlet Hava Meydanları İşletmesi ve Sivil Havacılık Genel Müdürlüğü ile yazışmalar yapılmış ve sürecin tamamlanması beklenmektedir. </a:t>
          </a:r>
          <a:endParaRPr lang="tr-TR" sz="1400" kern="1200" dirty="0">
            <a:latin typeface="Trebuchet MS" panose="020B0603020202020204" pitchFamily="34" charset="0"/>
          </a:endParaRPr>
        </a:p>
      </dsp:txBody>
      <dsp:txXfrm>
        <a:off x="68379" y="1078495"/>
        <a:ext cx="5901980" cy="1450517"/>
      </dsp:txXfrm>
    </dsp:sp>
    <dsp:sp modelId="{A45E7CFD-4B8F-433D-8648-A085ED5A5E30}">
      <dsp:nvSpPr>
        <dsp:cNvPr id="0" name=""/>
        <dsp:cNvSpPr/>
      </dsp:nvSpPr>
      <dsp:spPr>
        <a:xfrm>
          <a:off x="46422" y="2584679"/>
          <a:ext cx="4722493"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EECA8-A9F2-4548-BD8B-9D645A9552C8}">
      <dsp:nvSpPr>
        <dsp:cNvPr id="0" name=""/>
        <dsp:cNvSpPr/>
      </dsp:nvSpPr>
      <dsp:spPr>
        <a:xfrm>
          <a:off x="-3049541" y="-481688"/>
          <a:ext cx="3637711" cy="3637711"/>
        </a:xfrm>
        <a:prstGeom prst="blockArc">
          <a:avLst>
            <a:gd name="adj1" fmla="val 18900000"/>
            <a:gd name="adj2" fmla="val 2700000"/>
            <a:gd name="adj3" fmla="val 59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684AC5-3B5F-47E7-A565-7156BF2D4523}">
      <dsp:nvSpPr>
        <dsp:cNvPr id="0" name=""/>
        <dsp:cNvSpPr/>
      </dsp:nvSpPr>
      <dsp:spPr>
        <a:xfrm>
          <a:off x="378184" y="71477"/>
          <a:ext cx="5847283" cy="91222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8402" tIns="35560" rIns="35560" bIns="35560" numCol="1" spcCol="1270" anchor="ctr" anchorCtr="0">
          <a:noAutofit/>
        </a:bodyPr>
        <a:lstStyle/>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Fatih Sondaj Gemisi ile tespit kuyu sondajları, Kanuni Sondaj Gemisi ile alt tamamlama operasyonları, Yavuz Sondaj Gemisi ile üst tamamlama operasyonları, </a:t>
          </a:r>
          <a:r>
            <a:rPr lang="tr-TR" sz="1400" kern="1200" dirty="0" err="1">
              <a:latin typeface="Trebuchet MS" panose="020B0603020202020204" pitchFamily="34" charset="0"/>
            </a:rPr>
            <a:t>Filyos’un</a:t>
          </a:r>
          <a:r>
            <a:rPr lang="tr-TR" sz="1400" kern="1200" dirty="0">
              <a:latin typeface="Trebuchet MS" panose="020B0603020202020204" pitchFamily="34" charset="0"/>
            </a:rPr>
            <a:t> 170 km kuzeyinde, 2.200 m deniz derinliğinde Deniz Tabanı Üretim Tesisi kurulmaktadır.</a:t>
          </a:r>
        </a:p>
      </dsp:txBody>
      <dsp:txXfrm>
        <a:off x="378184" y="71477"/>
        <a:ext cx="5847283" cy="912222"/>
      </dsp:txXfrm>
    </dsp:sp>
    <dsp:sp modelId="{C22606D5-0C0C-4A46-9BE9-3A669F2389C0}">
      <dsp:nvSpPr>
        <dsp:cNvPr id="0" name=""/>
        <dsp:cNvSpPr/>
      </dsp:nvSpPr>
      <dsp:spPr>
        <a:xfrm>
          <a:off x="40859" y="190264"/>
          <a:ext cx="674648" cy="674648"/>
        </a:xfrm>
        <a:prstGeom prst="ellipse">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34229-5C59-43F9-A861-FD44B72D2111}">
      <dsp:nvSpPr>
        <dsp:cNvPr id="0" name=""/>
        <dsp:cNvSpPr/>
      </dsp:nvSpPr>
      <dsp:spPr>
        <a:xfrm>
          <a:off x="574372" y="995117"/>
          <a:ext cx="5651095" cy="68409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8402" tIns="35560" rIns="35560" bIns="35560" numCol="1" spcCol="1270" anchor="ctr" anchorCtr="0">
          <a:noAutofit/>
        </a:bodyPr>
        <a:lstStyle/>
        <a:p>
          <a:pPr marL="0" lvl="0" indent="0" algn="l" defTabSz="622300">
            <a:lnSpc>
              <a:spcPct val="90000"/>
            </a:lnSpc>
            <a:spcBef>
              <a:spcPct val="0"/>
            </a:spcBef>
            <a:spcAft>
              <a:spcPct val="35000"/>
            </a:spcAft>
            <a:buNone/>
          </a:pPr>
          <a:endParaRPr lang="tr-TR" sz="1400" kern="1200" dirty="0">
            <a:latin typeface="Trebuchet MS" panose="020B0603020202020204" pitchFamily="34" charset="0"/>
          </a:endParaRPr>
        </a:p>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Kara Gaz İşleme Tesisi inşaatı, kara ve denizdeki iki üniteyi birbirine bağlayacak boru hatlarının yapımı olarak yoğun bir şekilde sürdürülmektedir.</a:t>
          </a:r>
        </a:p>
        <a:p>
          <a:pPr marL="0" lvl="0" indent="0" algn="l"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574372" y="995117"/>
        <a:ext cx="5651095" cy="684099"/>
      </dsp:txXfrm>
    </dsp:sp>
    <dsp:sp modelId="{062D0D65-B820-486F-AE4A-374FC2FFE233}">
      <dsp:nvSpPr>
        <dsp:cNvPr id="0" name=""/>
        <dsp:cNvSpPr/>
      </dsp:nvSpPr>
      <dsp:spPr>
        <a:xfrm>
          <a:off x="237047" y="999842"/>
          <a:ext cx="674648" cy="674648"/>
        </a:xfrm>
        <a:prstGeom prst="ellipse">
          <a:avLst/>
        </a:prstGeom>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17B77-5B02-41ED-9E9C-BDCBE2BCFAB3}">
      <dsp:nvSpPr>
        <dsp:cNvPr id="0" name=""/>
        <dsp:cNvSpPr/>
      </dsp:nvSpPr>
      <dsp:spPr>
        <a:xfrm>
          <a:off x="378184" y="1631756"/>
          <a:ext cx="5847283" cy="102997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8402" tIns="35560" rIns="35560" bIns="35560" numCol="1" spcCol="1270" anchor="ctr" anchorCtr="0">
          <a:noAutofit/>
        </a:bodyPr>
        <a:lstStyle/>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Günlük gaz üretiminin Faz-1 tamamlandığında 10 milyon metreküp, Faz-2'de 40 milyon metreküpe, Faz-3'te ise 60 milyon metreküpe ulaşması hedefleniyor. Faz-1 ile Türkiye'nin ihtiyacının yüzde 15'inin, Faz-2 ile de yüzde 40'ının karşılanması amaçlanıyor.</a:t>
          </a:r>
        </a:p>
      </dsp:txBody>
      <dsp:txXfrm>
        <a:off x="378184" y="1631756"/>
        <a:ext cx="5847283" cy="1029978"/>
      </dsp:txXfrm>
    </dsp:sp>
    <dsp:sp modelId="{CD19FE3E-BB2A-46AE-9F84-8EF54CA9056A}">
      <dsp:nvSpPr>
        <dsp:cNvPr id="0" name=""/>
        <dsp:cNvSpPr/>
      </dsp:nvSpPr>
      <dsp:spPr>
        <a:xfrm>
          <a:off x="40859" y="1809421"/>
          <a:ext cx="674648" cy="674648"/>
        </a:xfrm>
        <a:prstGeom prst="ellipse">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EECA8-A9F2-4548-BD8B-9D645A9552C8}">
      <dsp:nvSpPr>
        <dsp:cNvPr id="0" name=""/>
        <dsp:cNvSpPr/>
      </dsp:nvSpPr>
      <dsp:spPr>
        <a:xfrm>
          <a:off x="-3172197" y="-488205"/>
          <a:ext cx="3783418" cy="3783418"/>
        </a:xfrm>
        <a:prstGeom prst="blockArc">
          <a:avLst>
            <a:gd name="adj1" fmla="val 18900000"/>
            <a:gd name="adj2" fmla="val 2700000"/>
            <a:gd name="adj3" fmla="val 571"/>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684AC5-3B5F-47E7-A565-7156BF2D4523}">
      <dsp:nvSpPr>
        <dsp:cNvPr id="0" name=""/>
        <dsp:cNvSpPr/>
      </dsp:nvSpPr>
      <dsp:spPr>
        <a:xfrm>
          <a:off x="393015" y="205610"/>
          <a:ext cx="5830739" cy="7115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613" tIns="35560" rIns="35560" bIns="35560" numCol="1" spcCol="1270" anchor="ctr" anchorCtr="0">
          <a:noAutofit/>
        </a:bodyPr>
        <a:lstStyle/>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Devrek </a:t>
          </a:r>
          <a:r>
            <a:rPr lang="tr-TR" sz="1400" kern="1200" dirty="0" err="1">
              <a:latin typeface="Trebuchet MS" panose="020B0603020202020204" pitchFamily="34" charset="0"/>
            </a:rPr>
            <a:t>İsmetpaşa</a:t>
          </a:r>
          <a:r>
            <a:rPr lang="tr-TR" sz="1400" kern="1200" dirty="0">
              <a:latin typeface="Trebuchet MS" panose="020B0603020202020204" pitchFamily="34" charset="0"/>
            </a:rPr>
            <a:t> Mahallesinde 96, </a:t>
          </a:r>
          <a:r>
            <a:rPr lang="tr-TR" sz="1400" kern="1200" dirty="0" err="1">
              <a:latin typeface="Trebuchet MS" panose="020B0603020202020204" pitchFamily="34" charset="0"/>
            </a:rPr>
            <a:t>Kdz</a:t>
          </a:r>
          <a:r>
            <a:rPr lang="tr-TR" sz="1400" kern="1200" dirty="0">
              <a:latin typeface="Trebuchet MS" panose="020B0603020202020204" pitchFamily="34" charset="0"/>
            </a:rPr>
            <a:t>. Ereğli Belen Mahallesinde 32 adet afet konutunun inşa faaliyetleri bitmiş olup geçici kabul aşamasındadır. </a:t>
          </a:r>
        </a:p>
      </dsp:txBody>
      <dsp:txXfrm>
        <a:off x="393015" y="205610"/>
        <a:ext cx="5830739" cy="711582"/>
      </dsp:txXfrm>
    </dsp:sp>
    <dsp:sp modelId="{C22606D5-0C0C-4A46-9BE9-3A669F2389C0}">
      <dsp:nvSpPr>
        <dsp:cNvPr id="0" name=""/>
        <dsp:cNvSpPr/>
      </dsp:nvSpPr>
      <dsp:spPr>
        <a:xfrm>
          <a:off x="42139" y="210525"/>
          <a:ext cx="701752" cy="701752"/>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34229-5C59-43F9-A861-FD44B72D2111}">
      <dsp:nvSpPr>
        <dsp:cNvPr id="0" name=""/>
        <dsp:cNvSpPr/>
      </dsp:nvSpPr>
      <dsp:spPr>
        <a:xfrm>
          <a:off x="597085" y="1047712"/>
          <a:ext cx="5626670" cy="7115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613" tIns="35560" rIns="35560" bIns="35560" numCol="1" spcCol="1270" anchor="ctr" anchorCtr="0">
          <a:noAutofit/>
        </a:bodyPr>
        <a:lstStyle/>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2024 Tatbikat Yılı programı çerçevesinde ilimizde gerçekleştirilen deprem anı, tahliye, toplanma alanı ve yangın tatbikatlarına toplam 32.361 kişiye uygulama yaptırılmıştır.</a:t>
          </a:r>
        </a:p>
      </dsp:txBody>
      <dsp:txXfrm>
        <a:off x="597085" y="1047712"/>
        <a:ext cx="5626670" cy="711582"/>
      </dsp:txXfrm>
    </dsp:sp>
    <dsp:sp modelId="{062D0D65-B820-486F-AE4A-374FC2FFE233}">
      <dsp:nvSpPr>
        <dsp:cNvPr id="0" name=""/>
        <dsp:cNvSpPr/>
      </dsp:nvSpPr>
      <dsp:spPr>
        <a:xfrm>
          <a:off x="246209" y="1052628"/>
          <a:ext cx="701752" cy="701752"/>
        </a:xfrm>
        <a:prstGeom prst="ellipse">
          <a:avLst/>
        </a:prstGeom>
        <a:blipFill rotWithShape="0">
          <a:blip xmlns:r="http://schemas.openxmlformats.org/officeDocument/2006/relationships" r:embed="rId2"/>
          <a:srcRect/>
          <a:stretch>
            <a:fillRect l="-100000" r="-100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17B77-5B02-41ED-9E9C-BDCBE2BCFAB3}">
      <dsp:nvSpPr>
        <dsp:cNvPr id="0" name=""/>
        <dsp:cNvSpPr/>
      </dsp:nvSpPr>
      <dsp:spPr>
        <a:xfrm>
          <a:off x="393015" y="1789613"/>
          <a:ext cx="5830739" cy="91198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613" tIns="35560" rIns="35560" bIns="35560" numCol="1" spcCol="1270" anchor="ctr" anchorCtr="0">
          <a:noAutofit/>
        </a:bodyPr>
        <a:lstStyle/>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Yıl boyunca kurtarma ekiplerine gelen ihbarlar sonucu trafik kazası, boğulma, kayıp, sel, göçük, KBRN, deprem, yangın, mahsur kalma, intihar teşebbüsü vb. 61 olaya intikal edilerek müdahalede bulunulmuştur. </a:t>
          </a:r>
        </a:p>
      </dsp:txBody>
      <dsp:txXfrm>
        <a:off x="393015" y="1789613"/>
        <a:ext cx="5830739" cy="911985"/>
      </dsp:txXfrm>
    </dsp:sp>
    <dsp:sp modelId="{CD19FE3E-BB2A-46AE-9F84-8EF54CA9056A}">
      <dsp:nvSpPr>
        <dsp:cNvPr id="0" name=""/>
        <dsp:cNvSpPr/>
      </dsp:nvSpPr>
      <dsp:spPr>
        <a:xfrm>
          <a:off x="42139" y="1894730"/>
          <a:ext cx="701752" cy="701752"/>
        </a:xfrm>
        <a:prstGeom prst="ellipse">
          <a:avLst/>
        </a:prstGeom>
        <a:blipFill rotWithShape="0">
          <a:blip xmlns:r="http://schemas.openxmlformats.org/officeDocument/2006/relationships" r:embed="rId3"/>
          <a:srcRect/>
          <a:stretch>
            <a:fillRect t="-12000" b="-12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296"/>
          <a:ext cx="61918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0"/>
          <a:ext cx="47075" cy="265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0"/>
        <a:ext cx="47075" cy="2653133"/>
      </dsp:txXfrm>
    </dsp:sp>
    <dsp:sp modelId="{FB8AC938-B6FD-441A-BF6A-B048E5C7F85B}">
      <dsp:nvSpPr>
        <dsp:cNvPr id="0" name=""/>
        <dsp:cNvSpPr/>
      </dsp:nvSpPr>
      <dsp:spPr>
        <a:xfrm>
          <a:off x="136869" y="42751"/>
          <a:ext cx="5986285" cy="829104"/>
        </a:xfrm>
        <a:prstGeom prst="rect">
          <a:avLst/>
        </a:prstGeom>
        <a:gradFill flip="none" rotWithShape="0">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kern="1200" dirty="0">
              <a:solidFill>
                <a:schemeClr val="bg1"/>
              </a:solidFill>
              <a:latin typeface="Trebuchet MS" panose="020B0603020202020204" pitchFamily="34" charset="0"/>
            </a:rPr>
            <a:t>Karadeniz’de ülkemizin Münhasır Ekonomik Bölgesinde yer alan Sakarya Sahasında 2020-2023 yıllarında yapılan keşiflerle toplam doğal gaz rezervi 710 milyar m³ ulaşmıştır. </a:t>
          </a:r>
        </a:p>
      </dsp:txBody>
      <dsp:txXfrm>
        <a:off x="136869" y="42751"/>
        <a:ext cx="5986285" cy="829104"/>
      </dsp:txXfrm>
    </dsp:sp>
    <dsp:sp modelId="{3544FFB7-51FB-4FE5-AF30-946C7B401103}">
      <dsp:nvSpPr>
        <dsp:cNvPr id="0" name=""/>
        <dsp:cNvSpPr/>
      </dsp:nvSpPr>
      <dsp:spPr>
        <a:xfrm>
          <a:off x="47075" y="871856"/>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6869" y="913311"/>
          <a:ext cx="5985111" cy="82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tr-TR" sz="1400" kern="1200" dirty="0">
              <a:latin typeface="Trebuchet MS" panose="020B0603020202020204" pitchFamily="34" charset="0"/>
            </a:rPr>
            <a:t>Sakarya Gaz Sahası Geliştirme Projesi açık denizde kazılacak kuyular ve </a:t>
          </a:r>
          <a:r>
            <a:rPr lang="tr-TR" sz="1400" kern="1200" dirty="0" err="1">
              <a:latin typeface="Trebuchet MS" panose="020B0603020202020204" pitchFamily="34" charset="0"/>
            </a:rPr>
            <a:t>Filyos</a:t>
          </a:r>
          <a:r>
            <a:rPr lang="tr-TR" sz="1400" kern="1200" dirty="0">
              <a:latin typeface="Trebuchet MS" panose="020B0603020202020204" pitchFamily="34" charset="0"/>
            </a:rPr>
            <a:t> Endüstri Bölgesinde yer alacak gaz alım ve işleme tesisi ile her ikisini birbirine bağlayacak boru hattından oluşmaktadır.</a:t>
          </a:r>
        </a:p>
      </dsp:txBody>
      <dsp:txXfrm>
        <a:off x="136869" y="913311"/>
        <a:ext cx="5985111" cy="829104"/>
      </dsp:txXfrm>
    </dsp:sp>
    <dsp:sp modelId="{A45E7CFD-4B8F-433D-8648-A085ED5A5E30}">
      <dsp:nvSpPr>
        <dsp:cNvPr id="0" name=""/>
        <dsp:cNvSpPr/>
      </dsp:nvSpPr>
      <dsp:spPr>
        <a:xfrm>
          <a:off x="47075" y="1742415"/>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36869" y="1783870"/>
          <a:ext cx="6049537" cy="82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tr-TR" sz="1350" kern="1200" dirty="0">
              <a:latin typeface="Trebuchet MS" panose="020B0603020202020204" pitchFamily="34" charset="0"/>
            </a:rPr>
            <a:t>-Derin deniz alanında 3 adet derin deniz sondaj gemisi ile yürütülen yoğun faaliyetler (Fatih Sondaj Gemimiz ile tespit kuyu sondajları, Kanuni Sondaj Gemimiz ile alt tamamlama operasyonları, Yavuz Sondaj Gemimiz ile üst tamamlama operasyonları),</a:t>
          </a:r>
          <a:br>
            <a:rPr lang="tr-TR" sz="1350" kern="1200" dirty="0">
              <a:latin typeface="Trebuchet MS" panose="020B0603020202020204" pitchFamily="34" charset="0"/>
            </a:rPr>
          </a:br>
          <a:br>
            <a:rPr lang="tr-TR" sz="1350" kern="1200" dirty="0">
              <a:latin typeface="Trebuchet MS" panose="020B0603020202020204" pitchFamily="34" charset="0"/>
            </a:rPr>
          </a:br>
          <a:r>
            <a:rPr lang="tr-TR" sz="1350" kern="1200" dirty="0">
              <a:latin typeface="Trebuchet MS" panose="020B0603020202020204" pitchFamily="34" charset="0"/>
            </a:rPr>
            <a:t>-</a:t>
          </a:r>
          <a:r>
            <a:rPr lang="tr-TR" sz="1350" kern="1200" dirty="0" err="1">
              <a:latin typeface="Trebuchet MS" panose="020B0603020202020204" pitchFamily="34" charset="0"/>
            </a:rPr>
            <a:t>Filyos’un</a:t>
          </a:r>
          <a:r>
            <a:rPr lang="tr-TR" sz="1350" kern="1200" dirty="0">
              <a:latin typeface="Trebuchet MS" panose="020B0603020202020204" pitchFamily="34" charset="0"/>
            </a:rPr>
            <a:t> 170 kilometre kuzeyinde, 2.200 metre deniz derinliğinde Deniz Tabanı Üretim Tesisi kurulması,</a:t>
          </a:r>
          <a:br>
            <a:rPr lang="tr-TR" sz="1350" kern="1200" dirty="0">
              <a:latin typeface="Trebuchet MS" panose="020B0603020202020204" pitchFamily="34" charset="0"/>
            </a:rPr>
          </a:br>
          <a:r>
            <a:rPr lang="tr-TR" sz="1350" kern="1200" dirty="0">
              <a:latin typeface="Trebuchet MS" panose="020B0603020202020204" pitchFamily="34" charset="0"/>
            </a:rPr>
            <a:t>-Kara Gaz İşleme Tesisi inşaatı,</a:t>
          </a:r>
          <a:br>
            <a:rPr lang="tr-TR" sz="1350" kern="1200" dirty="0">
              <a:latin typeface="Trebuchet MS" panose="020B0603020202020204" pitchFamily="34" charset="0"/>
            </a:rPr>
          </a:br>
          <a:r>
            <a:rPr lang="tr-TR" sz="1350" kern="1200" dirty="0">
              <a:latin typeface="Trebuchet MS" panose="020B0603020202020204" pitchFamily="34" charset="0"/>
            </a:rPr>
            <a:t>-Kara ve denizdeki iki üniteyi birbirine bağlayacak boru hatlarının yapımı olarak yoğun bir şekilde sürdürülmektedir.</a:t>
          </a:r>
        </a:p>
      </dsp:txBody>
      <dsp:txXfrm>
        <a:off x="136869" y="1783870"/>
        <a:ext cx="6049537" cy="829104"/>
      </dsp:txXfrm>
    </dsp:sp>
    <dsp:sp modelId="{7EB45F7E-BA4E-4DF1-9038-3BFB1DE06C54}">
      <dsp:nvSpPr>
        <dsp:cNvPr id="0" name=""/>
        <dsp:cNvSpPr/>
      </dsp:nvSpPr>
      <dsp:spPr>
        <a:xfrm>
          <a:off x="47075" y="2612975"/>
          <a:ext cx="47890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27CD5-BE2E-41E2-B1B5-D7DAC7865AF0}">
      <dsp:nvSpPr>
        <dsp:cNvPr id="0" name=""/>
        <dsp:cNvSpPr/>
      </dsp:nvSpPr>
      <dsp:spPr>
        <a:xfrm>
          <a:off x="0" y="1618"/>
          <a:ext cx="625566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7C5FCE-850E-4EA7-B97E-CE5CCF4E7799}">
      <dsp:nvSpPr>
        <dsp:cNvPr id="0" name=""/>
        <dsp:cNvSpPr/>
      </dsp:nvSpPr>
      <dsp:spPr>
        <a:xfrm>
          <a:off x="0" y="1618"/>
          <a:ext cx="396476" cy="331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618"/>
        <a:ext cx="396476" cy="3312141"/>
      </dsp:txXfrm>
    </dsp:sp>
    <dsp:sp modelId="{70F30F11-7A60-4DF0-8D85-F62272354010}">
      <dsp:nvSpPr>
        <dsp:cNvPr id="0" name=""/>
        <dsp:cNvSpPr/>
      </dsp:nvSpPr>
      <dsp:spPr>
        <a:xfrm>
          <a:off x="404737" y="60486"/>
          <a:ext cx="5829170" cy="10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Zonguldak-Amasra-Kurucaşile-Cide Yolu toplamı 145,1 km, İlimiz sınırlarındaki kısım  ise 43,3 km. Güzergahın tamamlanması </a:t>
          </a:r>
          <a:r>
            <a:rPr lang="tr-TR" sz="1400" kern="1200" dirty="0" err="1">
              <a:latin typeface="Trebuchet MS" panose="020B0603020202020204" pitchFamily="34" charset="0"/>
            </a:rPr>
            <a:t>Filyos</a:t>
          </a:r>
          <a:r>
            <a:rPr lang="tr-TR" sz="1400" kern="1200" dirty="0">
              <a:latin typeface="Trebuchet MS" panose="020B0603020202020204" pitchFamily="34" charset="0"/>
            </a:rPr>
            <a:t> Vadisi kazanımlarından yararlanma, havalimanına kolay erişim gibi fırsatları beraberinde getirmektedir. </a:t>
          </a:r>
        </a:p>
      </dsp:txBody>
      <dsp:txXfrm>
        <a:off x="404737" y="60486"/>
        <a:ext cx="5829170" cy="1021597"/>
      </dsp:txXfrm>
    </dsp:sp>
    <dsp:sp modelId="{C4781C58-11FD-4107-A625-C8B2CF64B1ED}">
      <dsp:nvSpPr>
        <dsp:cNvPr id="0" name=""/>
        <dsp:cNvSpPr/>
      </dsp:nvSpPr>
      <dsp:spPr>
        <a:xfrm>
          <a:off x="396476" y="1082084"/>
          <a:ext cx="1585907"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90A0DF-902D-40E0-A673-19686CAB8DEA}">
      <dsp:nvSpPr>
        <dsp:cNvPr id="0" name=""/>
        <dsp:cNvSpPr/>
      </dsp:nvSpPr>
      <dsp:spPr>
        <a:xfrm>
          <a:off x="436405" y="932453"/>
          <a:ext cx="5781084" cy="874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br>
            <a:rPr lang="tr-TR" sz="1400" kern="1200" dirty="0">
              <a:latin typeface="Trebuchet MS" panose="020B0603020202020204" pitchFamily="34" charset="0"/>
            </a:rPr>
          </a:br>
          <a:r>
            <a:rPr lang="tr-TR" sz="1400" kern="1200" dirty="0">
              <a:latin typeface="Trebuchet MS" panose="020B0603020202020204" pitchFamily="34" charset="0"/>
            </a:rPr>
            <a:t>Kilimli-Çatalağzı 5,3 Çatalağzı-</a:t>
          </a:r>
          <a:r>
            <a:rPr lang="tr-TR" sz="1400" kern="1200" dirty="0" err="1">
              <a:latin typeface="Trebuchet MS" panose="020B0603020202020204" pitchFamily="34" charset="0"/>
            </a:rPr>
            <a:t>Filyos</a:t>
          </a:r>
          <a:r>
            <a:rPr lang="tr-TR" sz="1400" kern="1200" dirty="0">
              <a:latin typeface="Trebuchet MS" panose="020B0603020202020204" pitchFamily="34" charset="0"/>
            </a:rPr>
            <a:t> 13,8 km ve </a:t>
          </a:r>
          <a:r>
            <a:rPr lang="tr-TR" sz="1400" kern="1200" dirty="0" err="1">
              <a:latin typeface="Trebuchet MS" panose="020B0603020202020204" pitchFamily="34" charset="0"/>
            </a:rPr>
            <a:t>Filyos</a:t>
          </a:r>
          <a:r>
            <a:rPr lang="tr-TR" sz="1400" kern="1200" dirty="0">
              <a:latin typeface="Trebuchet MS" panose="020B0603020202020204" pitchFamily="34" charset="0"/>
            </a:rPr>
            <a:t>-(Bartın-Çaycuma) ayrımı 8,7 km olmak üzere toplamda 27,8 km’lik kısım bitümlü sıcak karışımlı bölünmüş yol olarak ihale edilmiş ve çalışmalar sürmektedir.  </a:t>
          </a:r>
        </a:p>
      </dsp:txBody>
      <dsp:txXfrm>
        <a:off x="436405" y="932453"/>
        <a:ext cx="5781084" cy="874003"/>
      </dsp:txXfrm>
    </dsp:sp>
    <dsp:sp modelId="{1CB1DF86-84D4-4CCA-B0FC-B606B64F14E7}">
      <dsp:nvSpPr>
        <dsp:cNvPr id="0" name=""/>
        <dsp:cNvSpPr/>
      </dsp:nvSpPr>
      <dsp:spPr>
        <a:xfrm>
          <a:off x="396476" y="2014956"/>
          <a:ext cx="1585907"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B7D6AA-7E05-470D-B775-35AA5B47241D}">
      <dsp:nvSpPr>
        <dsp:cNvPr id="0" name=""/>
        <dsp:cNvSpPr/>
      </dsp:nvSpPr>
      <dsp:spPr>
        <a:xfrm>
          <a:off x="337044" y="1829309"/>
          <a:ext cx="5694141" cy="117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Kilimli-Çatalağzı kısmında T-7 tünelinde 974 m kazı destekleme tamamlanmıştır.</a:t>
          </a:r>
          <a:r>
            <a:rPr lang="de-DE" sz="1400" kern="1200" dirty="0">
              <a:latin typeface="Trebuchet MS" panose="020B0603020202020204" pitchFamily="34" charset="0"/>
            </a:rPr>
            <a:t> </a:t>
          </a:r>
          <a:r>
            <a:rPr lang="tr-TR" sz="1400" kern="1200" dirty="0">
              <a:latin typeface="Trebuchet MS" panose="020B0603020202020204" pitchFamily="34" charset="0"/>
            </a:rPr>
            <a:t>Çatalağzı-</a:t>
          </a:r>
          <a:r>
            <a:rPr lang="tr-TR" sz="1400" kern="1200" dirty="0" err="1">
              <a:latin typeface="Trebuchet MS" panose="020B0603020202020204" pitchFamily="34" charset="0"/>
            </a:rPr>
            <a:t>Filyos</a:t>
          </a:r>
          <a:r>
            <a:rPr lang="tr-TR" sz="1400" kern="1200" dirty="0">
              <a:latin typeface="Trebuchet MS" panose="020B0603020202020204" pitchFamily="34" charset="0"/>
            </a:rPr>
            <a:t> kısmında</a:t>
          </a:r>
          <a:r>
            <a:rPr lang="de-DE" sz="1400" kern="1200" dirty="0">
              <a:latin typeface="Trebuchet MS" panose="020B0603020202020204" pitchFamily="34" charset="0"/>
            </a:rPr>
            <a:t> T-1 </a:t>
          </a:r>
          <a:r>
            <a:rPr lang="de-DE" sz="1400" kern="1200" dirty="0" err="1">
              <a:latin typeface="Trebuchet MS" panose="020B0603020202020204" pitchFamily="34" charset="0"/>
            </a:rPr>
            <a:t>tünelinde</a:t>
          </a:r>
          <a:r>
            <a:rPr lang="de-DE" sz="1400" kern="1200" dirty="0">
              <a:latin typeface="Trebuchet MS" panose="020B0603020202020204" pitchFamily="34" charset="0"/>
            </a:rPr>
            <a:t> 1.550 m, T-3 </a:t>
          </a:r>
          <a:r>
            <a:rPr lang="de-DE" sz="1400" kern="1200" dirty="0" err="1">
              <a:latin typeface="Trebuchet MS" panose="020B0603020202020204" pitchFamily="34" charset="0"/>
            </a:rPr>
            <a:t>tünelinde</a:t>
          </a:r>
          <a:r>
            <a:rPr lang="de-DE" sz="1400" kern="1200" dirty="0">
              <a:latin typeface="Trebuchet MS" panose="020B0603020202020204" pitchFamily="34" charset="0"/>
            </a:rPr>
            <a:t> 834 m, T-4 </a:t>
          </a:r>
          <a:r>
            <a:rPr lang="de-DE" sz="1400" kern="1200" dirty="0" err="1">
              <a:latin typeface="Trebuchet MS" panose="020B0603020202020204" pitchFamily="34" charset="0"/>
            </a:rPr>
            <a:t>tünelinde</a:t>
          </a:r>
          <a:r>
            <a:rPr lang="de-DE" sz="1400" kern="1200" dirty="0">
              <a:latin typeface="Trebuchet MS" panose="020B0603020202020204" pitchFamily="34" charset="0"/>
            </a:rPr>
            <a:t> 3.341 m, T-5 </a:t>
          </a:r>
          <a:r>
            <a:rPr lang="de-DE" sz="1400" kern="1200" dirty="0" err="1">
              <a:latin typeface="Trebuchet MS" panose="020B0603020202020204" pitchFamily="34" charset="0"/>
            </a:rPr>
            <a:t>tünelinde</a:t>
          </a:r>
          <a:r>
            <a:rPr lang="de-DE" sz="1400" kern="1200" dirty="0">
              <a:latin typeface="Trebuchet MS" panose="020B0603020202020204" pitchFamily="34" charset="0"/>
            </a:rPr>
            <a:t> 1.747 m </a:t>
          </a:r>
          <a:r>
            <a:rPr lang="de-DE" sz="1400" kern="1200" dirty="0" err="1">
              <a:latin typeface="Trebuchet MS" panose="020B0603020202020204" pitchFamily="34" charset="0"/>
            </a:rPr>
            <a:t>ve</a:t>
          </a:r>
          <a:r>
            <a:rPr lang="tr-TR" sz="1400" kern="1200" dirty="0">
              <a:latin typeface="Trebuchet MS" panose="020B0603020202020204" pitchFamily="34" charset="0"/>
            </a:rPr>
            <a:t> T-6 tünelinde 2.700 m kazı destekleme imalatları tamamlanmış, T-1 tünelinde 588 m, T-4 tünelinde 2.484 m, T-5 tünelinde 738 m ve T-6 tünelinde 1.984 m nihai beton imalatı yapılmıştır.</a:t>
          </a:r>
        </a:p>
      </dsp:txBody>
      <dsp:txXfrm>
        <a:off x="337044" y="1829309"/>
        <a:ext cx="5694141" cy="1177362"/>
      </dsp:txXfrm>
    </dsp:sp>
    <dsp:sp modelId="{3F37CD47-5360-4657-8EE1-B220B9CA863D}">
      <dsp:nvSpPr>
        <dsp:cNvPr id="0" name=""/>
        <dsp:cNvSpPr/>
      </dsp:nvSpPr>
      <dsp:spPr>
        <a:xfrm>
          <a:off x="396476" y="3251187"/>
          <a:ext cx="1585907"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438"/>
          <a:ext cx="571836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438"/>
          <a:ext cx="43959" cy="2944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438"/>
        <a:ext cx="43959" cy="2944183"/>
      </dsp:txXfrm>
    </dsp:sp>
    <dsp:sp modelId="{FB8AC938-B6FD-441A-BF6A-B048E5C7F85B}">
      <dsp:nvSpPr>
        <dsp:cNvPr id="0" name=""/>
        <dsp:cNvSpPr/>
      </dsp:nvSpPr>
      <dsp:spPr>
        <a:xfrm>
          <a:off x="127808" y="43129"/>
          <a:ext cx="5589948" cy="833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Toplam uzunluğu 31,8 km olan projenin önceki iş kapsamında tamamlanan 26,8 km si dışında kalan 5 km’lik kesiminin tamamlanması ve eksik kalan imalatların bitirilmesi amacıyla ikmal ihalesi yapılmıştır.</a:t>
          </a:r>
        </a:p>
      </dsp:txBody>
      <dsp:txXfrm>
        <a:off x="127808" y="43129"/>
        <a:ext cx="5589948" cy="833801"/>
      </dsp:txXfrm>
    </dsp:sp>
    <dsp:sp modelId="{3544FFB7-51FB-4FE5-AF30-946C7B401103}">
      <dsp:nvSpPr>
        <dsp:cNvPr id="0" name=""/>
        <dsp:cNvSpPr/>
      </dsp:nvSpPr>
      <dsp:spPr>
        <a:xfrm>
          <a:off x="43959" y="876930"/>
          <a:ext cx="4471942"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26096" y="967932"/>
          <a:ext cx="5588851" cy="860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 2024 yılında 5,0 Km </a:t>
          </a:r>
          <a:r>
            <a:rPr lang="tr-TR" sz="1400" kern="1200" dirty="0" err="1">
              <a:latin typeface="Trebuchet MS" panose="020B0603020202020204" pitchFamily="34" charset="0"/>
            </a:rPr>
            <a:t>lik</a:t>
          </a:r>
          <a:r>
            <a:rPr lang="tr-TR" sz="1400" kern="1200" dirty="0">
              <a:latin typeface="Trebuchet MS" panose="020B0603020202020204" pitchFamily="34" charset="0"/>
            </a:rPr>
            <a:t> iki adet köy geçişi varyantlarında öngörülen hidrolik sanat yapılarının boyutlarının büyütülmesi, ilave köprü, zemin iyileştirme ve üstyapı kapsamında ihale yapılmıştır.</a:t>
          </a:r>
        </a:p>
      </dsp:txBody>
      <dsp:txXfrm>
        <a:off x="126096" y="967932"/>
        <a:ext cx="5588851" cy="860775"/>
      </dsp:txXfrm>
    </dsp:sp>
    <dsp:sp modelId="{A45E7CFD-4B8F-433D-8648-A085ED5A5E30}">
      <dsp:nvSpPr>
        <dsp:cNvPr id="0" name=""/>
        <dsp:cNvSpPr/>
      </dsp:nvSpPr>
      <dsp:spPr>
        <a:xfrm>
          <a:off x="10240" y="1557318"/>
          <a:ext cx="4471942"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24253" y="1866745"/>
          <a:ext cx="5512235" cy="108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2025 yılında Km:19+300-22+310 arasında kalan (</a:t>
          </a:r>
          <a:r>
            <a:rPr lang="tr-TR" sz="1400" kern="1200" dirty="0" err="1">
              <a:latin typeface="Trebuchet MS" panose="020B0603020202020204" pitchFamily="34" charset="0"/>
            </a:rPr>
            <a:t>Armutlucuma</a:t>
          </a:r>
          <a:r>
            <a:rPr lang="tr-TR" sz="1400" kern="1200" dirty="0">
              <a:latin typeface="Trebuchet MS" panose="020B0603020202020204" pitchFamily="34" charset="0"/>
            </a:rPr>
            <a:t> Varyant) 3 km’lik kesimin TY-BSK seviyesinde tamamlanması ve kalan kesimlerde toprak işi ve sanat yapısı imalatlarında çalışılması</a:t>
          </a:r>
        </a:p>
        <a:p>
          <a:pPr marL="0" lvl="0" indent="0" defTabSz="622300">
            <a:lnSpc>
              <a:spcPct val="90000"/>
            </a:lnSpc>
            <a:spcBef>
              <a:spcPct val="0"/>
            </a:spcBef>
            <a:spcAft>
              <a:spcPct val="35000"/>
            </a:spcAft>
            <a:buNone/>
          </a:pPr>
          <a:r>
            <a:rPr lang="tr-TR" sz="1400" kern="1200" dirty="0">
              <a:latin typeface="Trebuchet MS" panose="020B0603020202020204" pitchFamily="34" charset="0"/>
            </a:rPr>
            <a:t>hedeflenmektedir.</a:t>
          </a:r>
        </a:p>
      </dsp:txBody>
      <dsp:txXfrm>
        <a:off x="124253" y="1866745"/>
        <a:ext cx="5512235" cy="1080315"/>
      </dsp:txXfrm>
    </dsp:sp>
    <dsp:sp modelId="{7EB45F7E-BA4E-4DF1-9038-3BFB1DE06C54}">
      <dsp:nvSpPr>
        <dsp:cNvPr id="0" name=""/>
        <dsp:cNvSpPr/>
      </dsp:nvSpPr>
      <dsp:spPr>
        <a:xfrm>
          <a:off x="43959" y="2901401"/>
          <a:ext cx="4471942"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047"/>
          <a:ext cx="578349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047"/>
          <a:ext cx="44459" cy="2142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047"/>
        <a:ext cx="44459" cy="2142476"/>
      </dsp:txXfrm>
    </dsp:sp>
    <dsp:sp modelId="{FB8AC938-B6FD-441A-BF6A-B048E5C7F85B}">
      <dsp:nvSpPr>
        <dsp:cNvPr id="0" name=""/>
        <dsp:cNvSpPr/>
      </dsp:nvSpPr>
      <dsp:spPr>
        <a:xfrm>
          <a:off x="129263" y="76238"/>
          <a:ext cx="5653613" cy="995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err="1">
              <a:latin typeface="Trebuchet MS" panose="020B0603020202020204" pitchFamily="34" charset="0"/>
            </a:rPr>
            <a:t>Filyos</a:t>
          </a:r>
          <a:r>
            <a:rPr lang="tr-TR" sz="1400" kern="1200" dirty="0">
              <a:latin typeface="Trebuchet MS" panose="020B0603020202020204" pitchFamily="34" charset="0"/>
            </a:rPr>
            <a:t> Vadisi Projesi ülkemizin en büyük beş yatırımı arasında yer almaktadır. Proje kapsamında </a:t>
          </a:r>
          <a:r>
            <a:rPr lang="tr-TR" sz="1400" kern="1200" dirty="0" err="1">
              <a:latin typeface="Trebuchet MS" panose="020B0603020202020204" pitchFamily="34" charset="0"/>
            </a:rPr>
            <a:t>Filyos</a:t>
          </a:r>
          <a:r>
            <a:rPr lang="tr-TR" sz="1400" kern="1200" dirty="0">
              <a:latin typeface="Trebuchet MS" panose="020B0603020202020204" pitchFamily="34" charset="0"/>
            </a:rPr>
            <a:t> Limanı, </a:t>
          </a:r>
          <a:r>
            <a:rPr lang="tr-TR" sz="1400" kern="1200" dirty="0" err="1">
              <a:latin typeface="Trebuchet MS" panose="020B0603020202020204" pitchFamily="34" charset="0"/>
            </a:rPr>
            <a:t>Filyos</a:t>
          </a:r>
          <a:r>
            <a:rPr lang="tr-TR" sz="1400" kern="1200" dirty="0">
              <a:latin typeface="Trebuchet MS" panose="020B0603020202020204" pitchFamily="34" charset="0"/>
            </a:rPr>
            <a:t> Endüstri Bölgesi, </a:t>
          </a:r>
          <a:r>
            <a:rPr lang="tr-TR" sz="1400" kern="1200" dirty="0" err="1">
              <a:latin typeface="Trebuchet MS" panose="020B0603020202020204" pitchFamily="34" charset="0"/>
            </a:rPr>
            <a:t>Filyos</a:t>
          </a:r>
          <a:r>
            <a:rPr lang="tr-TR" sz="1400" kern="1200" dirty="0">
              <a:latin typeface="Trebuchet MS" panose="020B0603020202020204" pitchFamily="34" charset="0"/>
            </a:rPr>
            <a:t> Serbest Bölgesi ve Serbest Bölge Gelişme Alanı yer almaktadır. </a:t>
          </a:r>
        </a:p>
      </dsp:txBody>
      <dsp:txXfrm>
        <a:off x="129263" y="76238"/>
        <a:ext cx="5653613" cy="995916"/>
      </dsp:txXfrm>
    </dsp:sp>
    <dsp:sp modelId="{3544FFB7-51FB-4FE5-AF30-946C7B401103}">
      <dsp:nvSpPr>
        <dsp:cNvPr id="0" name=""/>
        <dsp:cNvSpPr/>
      </dsp:nvSpPr>
      <dsp:spPr>
        <a:xfrm>
          <a:off x="44459" y="1046759"/>
          <a:ext cx="4522874"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29263" y="1096555"/>
          <a:ext cx="5446178" cy="995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Hizmete alınan </a:t>
          </a:r>
          <a:r>
            <a:rPr lang="tr-TR" sz="1400" kern="1200" dirty="0" err="1">
              <a:latin typeface="Trebuchet MS" panose="020B0603020202020204" pitchFamily="34" charset="0"/>
            </a:rPr>
            <a:t>Filyos</a:t>
          </a:r>
          <a:r>
            <a:rPr lang="tr-TR" sz="1400" kern="1200" dirty="0">
              <a:latin typeface="Trebuchet MS" panose="020B0603020202020204" pitchFamily="34" charset="0"/>
            </a:rPr>
            <a:t> Limanında Türkiye Petrolleri Anonim Ortaklığının doğal gazın karaya çıkarılması çalışmaları aralıksız sürmektedir. Endüstri Bölgesinin 253 ha.’</a:t>
          </a:r>
          <a:r>
            <a:rPr lang="tr-TR" sz="1400" kern="1200" dirty="0" err="1">
              <a:latin typeface="Trebuchet MS" panose="020B0603020202020204" pitchFamily="34" charset="0"/>
            </a:rPr>
            <a:t>lık</a:t>
          </a:r>
          <a:r>
            <a:rPr lang="tr-TR" sz="1400" kern="1200" dirty="0">
              <a:latin typeface="Trebuchet MS" panose="020B0603020202020204" pitchFamily="34" charset="0"/>
            </a:rPr>
            <a:t> kısmı da TPAO’ya tahsis edilmiştir. Doğal gaz işleme tesisi 40 milyon m³/yıl kapasiteli olacaktır.</a:t>
          </a:r>
        </a:p>
      </dsp:txBody>
      <dsp:txXfrm>
        <a:off x="129263" y="1096555"/>
        <a:ext cx="5446178" cy="995916"/>
      </dsp:txXfrm>
    </dsp:sp>
    <dsp:sp modelId="{A45E7CFD-4B8F-433D-8648-A085ED5A5E30}">
      <dsp:nvSpPr>
        <dsp:cNvPr id="0" name=""/>
        <dsp:cNvSpPr/>
      </dsp:nvSpPr>
      <dsp:spPr>
        <a:xfrm>
          <a:off x="44459" y="2092472"/>
          <a:ext cx="4522874"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C780-6843-407F-851D-1AEEB905B5E5}">
      <dsp:nvSpPr>
        <dsp:cNvPr id="0" name=""/>
        <dsp:cNvSpPr/>
      </dsp:nvSpPr>
      <dsp:spPr>
        <a:xfrm>
          <a:off x="0" y="1334"/>
          <a:ext cx="600934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2123-DADE-4A11-BE5B-539ABBCC43DC}">
      <dsp:nvSpPr>
        <dsp:cNvPr id="0" name=""/>
        <dsp:cNvSpPr/>
      </dsp:nvSpPr>
      <dsp:spPr>
        <a:xfrm flipH="1">
          <a:off x="0" y="1334"/>
          <a:ext cx="45688" cy="273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0" y="1334"/>
        <a:ext cx="45688" cy="2730818"/>
      </dsp:txXfrm>
    </dsp:sp>
    <dsp:sp modelId="{FB8AC938-B6FD-441A-BF6A-B048E5C7F85B}">
      <dsp:nvSpPr>
        <dsp:cNvPr id="0" name=""/>
        <dsp:cNvSpPr/>
      </dsp:nvSpPr>
      <dsp:spPr>
        <a:xfrm>
          <a:off x="132835" y="44003"/>
          <a:ext cx="5809835" cy="853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spc="-33" dirty="0">
              <a:latin typeface="Trebuchet MS" panose="020B0603020202020204" pitchFamily="34" charset="0"/>
              <a:cs typeface="Arial" panose="020B0604020202020204" pitchFamily="34" charset="0"/>
            </a:rPr>
            <a:t>Proje ile yapımı tamamlanan </a:t>
          </a:r>
          <a:r>
            <a:rPr lang="tr-TR" sz="1400" kern="1200" spc="-33" dirty="0" err="1">
              <a:latin typeface="Trebuchet MS" panose="020B0603020202020204" pitchFamily="34" charset="0"/>
              <a:cs typeface="Arial" panose="020B0604020202020204" pitchFamily="34" charset="0"/>
            </a:rPr>
            <a:t>Filyos</a:t>
          </a:r>
          <a:r>
            <a:rPr lang="tr-TR" sz="1400" kern="1200" spc="-33" dirty="0">
              <a:latin typeface="Trebuchet MS" panose="020B0603020202020204" pitchFamily="34" charset="0"/>
              <a:cs typeface="Arial" panose="020B0604020202020204" pitchFamily="34" charset="0"/>
            </a:rPr>
            <a:t> Limanı ile entegrasyon sağlanarak, ülkemizin Karadeniz’e açılan kapısı olan </a:t>
          </a:r>
          <a:r>
            <a:rPr lang="tr-TR" sz="1400" kern="1200" spc="-33" dirty="0" err="1">
              <a:latin typeface="Trebuchet MS" panose="020B0603020202020204" pitchFamily="34" charset="0"/>
              <a:cs typeface="Arial" panose="020B0604020202020204" pitchFamily="34" charset="0"/>
            </a:rPr>
            <a:t>Filyos</a:t>
          </a:r>
          <a:r>
            <a:rPr lang="tr-TR" sz="1400" kern="1200" spc="-33" dirty="0">
              <a:latin typeface="Trebuchet MS" panose="020B0603020202020204" pitchFamily="34" charset="0"/>
              <a:cs typeface="Arial" panose="020B0604020202020204" pitchFamily="34" charset="0"/>
            </a:rPr>
            <a:t> Limanı’nda bulunan tüm yük potansiyelinin Ulusal Demiryolu ağına katılımı sağlanacaktır. Proje Bedeli: 4.967.231.000 TL. </a:t>
          </a:r>
          <a:endParaRPr lang="tr-TR" sz="1400" kern="1200" dirty="0">
            <a:latin typeface="Trebuchet MS" panose="020B0603020202020204" pitchFamily="34" charset="0"/>
          </a:endParaRPr>
        </a:p>
      </dsp:txBody>
      <dsp:txXfrm>
        <a:off x="132835" y="44003"/>
        <a:ext cx="5809835" cy="853380"/>
      </dsp:txXfrm>
    </dsp:sp>
    <dsp:sp modelId="{3544FFB7-51FB-4FE5-AF30-946C7B401103}">
      <dsp:nvSpPr>
        <dsp:cNvPr id="0" name=""/>
        <dsp:cNvSpPr/>
      </dsp:nvSpPr>
      <dsp:spPr>
        <a:xfrm>
          <a:off x="45688" y="897384"/>
          <a:ext cx="4647851"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2963B-F431-4274-9A06-51CB647B9D1B}">
      <dsp:nvSpPr>
        <dsp:cNvPr id="0" name=""/>
        <dsp:cNvSpPr/>
      </dsp:nvSpPr>
      <dsp:spPr>
        <a:xfrm>
          <a:off x="132835" y="940053"/>
          <a:ext cx="5808695" cy="853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7,17 km demiryolu, </a:t>
          </a:r>
          <a:r>
            <a:rPr kumimoji="0" lang="tr-TR" sz="1400" b="0" i="0" u="none" strike="noStrike" kern="1200" cap="none" spc="0" normalizeH="0" baseline="0" noProof="0" dirty="0" err="1">
              <a:ln/>
              <a:effectLst/>
              <a:uLnTx/>
              <a:uFillTx/>
              <a:latin typeface="Trebuchet MS" panose="020B0603020202020204" pitchFamily="34" charset="0"/>
              <a:ea typeface="+mn-ea"/>
              <a:cs typeface="Arial" panose="020B0604020202020204" pitchFamily="34" charset="0"/>
            </a:rPr>
            <a:t>EST’li</a:t>
          </a:r>
          <a:r>
            <a:rPr kumimoji="0" lang="tr-TR" sz="1400" b="0" i="0" u="none" strike="noStrike" kern="1200" cap="none" spc="0" normalizeH="0" baseline="0" noProof="0" dirty="0">
              <a:ln/>
              <a:effectLst/>
              <a:uLnTx/>
              <a:uFillTx/>
              <a:latin typeface="Trebuchet MS" panose="020B0603020202020204" pitchFamily="34" charset="0"/>
              <a:ea typeface="+mn-ea"/>
              <a:cs typeface="Arial" panose="020B0604020202020204" pitchFamily="34" charset="0"/>
            </a:rPr>
            <a:t> 60 km/saat tasarım hızı (demiryolu). Mevcut Gökçeler İstasyonunun Büyütülmesi. 13 m. açıklıklı, 11 m. yükseklikli ve 387 m. uzunluklu demiryolu köprüsü.   </a:t>
          </a:r>
        </a:p>
        <a:p>
          <a:pPr marL="0" lvl="0" indent="0" algn="just" defTabSz="622300">
            <a:lnSpc>
              <a:spcPct val="90000"/>
            </a:lnSpc>
            <a:spcBef>
              <a:spcPct val="0"/>
            </a:spcBef>
            <a:spcAft>
              <a:spcPct val="35000"/>
            </a:spcAft>
            <a:buNone/>
          </a:pPr>
          <a:endParaRPr lang="tr-TR" sz="1400" kern="1200" dirty="0">
            <a:latin typeface="Trebuchet MS" panose="020B0603020202020204" pitchFamily="34" charset="0"/>
          </a:endParaRPr>
        </a:p>
      </dsp:txBody>
      <dsp:txXfrm>
        <a:off x="132835" y="940053"/>
        <a:ext cx="5808695" cy="853380"/>
      </dsp:txXfrm>
    </dsp:sp>
    <dsp:sp modelId="{A45E7CFD-4B8F-433D-8648-A085ED5A5E30}">
      <dsp:nvSpPr>
        <dsp:cNvPr id="0" name=""/>
        <dsp:cNvSpPr/>
      </dsp:nvSpPr>
      <dsp:spPr>
        <a:xfrm>
          <a:off x="45688" y="1793434"/>
          <a:ext cx="4647851"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E6E17-8C58-491A-BF6E-08E1CF640791}">
      <dsp:nvSpPr>
        <dsp:cNvPr id="0" name=""/>
        <dsp:cNvSpPr/>
      </dsp:nvSpPr>
      <dsp:spPr>
        <a:xfrm>
          <a:off x="132835" y="1780335"/>
          <a:ext cx="5871222" cy="853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tr-TR" sz="1400" kern="1200" dirty="0">
              <a:latin typeface="Trebuchet MS" panose="020B0603020202020204" pitchFamily="34" charset="0"/>
            </a:rPr>
            <a:t>İltisak hattı yapım ihalesine son revizyonları içeren yeni tasarımlarla, uluslararası açık ihale modeliyle 20.11.2024 tarihinde çıkılmış olup teklifler toplanmaktadır.</a:t>
          </a:r>
        </a:p>
      </dsp:txBody>
      <dsp:txXfrm>
        <a:off x="132835" y="1780335"/>
        <a:ext cx="5871222" cy="853380"/>
      </dsp:txXfrm>
    </dsp:sp>
    <dsp:sp modelId="{7EB45F7E-BA4E-4DF1-9038-3BFB1DE06C54}">
      <dsp:nvSpPr>
        <dsp:cNvPr id="0" name=""/>
        <dsp:cNvSpPr/>
      </dsp:nvSpPr>
      <dsp:spPr>
        <a:xfrm>
          <a:off x="45688" y="2689484"/>
          <a:ext cx="4647851"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60" cy="498055"/>
          </a:xfrm>
          <a:prstGeom prst="rect">
            <a:avLst/>
          </a:prstGeom>
        </p:spPr>
        <p:txBody>
          <a:bodyPr vert="horz" lIns="91705" tIns="45853" rIns="91705" bIns="45853" rtlCol="0"/>
          <a:lstStyle>
            <a:lvl1pPr algn="l">
              <a:defRPr sz="1200"/>
            </a:lvl1pPr>
          </a:lstStyle>
          <a:p>
            <a:endParaRPr lang="tr-TR"/>
          </a:p>
        </p:txBody>
      </p:sp>
      <p:sp>
        <p:nvSpPr>
          <p:cNvPr id="3" name="Veri Yer Tutucusu 2"/>
          <p:cNvSpPr>
            <a:spLocks noGrp="1"/>
          </p:cNvSpPr>
          <p:nvPr>
            <p:ph type="dt" idx="1"/>
          </p:nvPr>
        </p:nvSpPr>
        <p:spPr>
          <a:xfrm>
            <a:off x="3850443" y="0"/>
            <a:ext cx="2945660" cy="498055"/>
          </a:xfrm>
          <a:prstGeom prst="rect">
            <a:avLst/>
          </a:prstGeom>
        </p:spPr>
        <p:txBody>
          <a:bodyPr vert="horz" lIns="91705" tIns="45853" rIns="91705" bIns="45853" rtlCol="0"/>
          <a:lstStyle>
            <a:lvl1pPr algn="r">
              <a:defRPr sz="1200"/>
            </a:lvl1pPr>
          </a:lstStyle>
          <a:p>
            <a:fld id="{073205E2-0570-421D-AE90-03E5FF60D503}" type="datetimeFigureOut">
              <a:rPr lang="tr-TR" smtClean="0"/>
              <a:t>10.04.2025</a:t>
            </a:fld>
            <a:endParaRPr lang="tr-TR"/>
          </a:p>
        </p:txBody>
      </p:sp>
      <p:sp>
        <p:nvSpPr>
          <p:cNvPr id="4" name="Slayt Resmi Yer Tutucusu 3"/>
          <p:cNvSpPr>
            <a:spLocks noGrp="1" noRot="1" noChangeAspect="1"/>
          </p:cNvSpPr>
          <p:nvPr>
            <p:ph type="sldImg" idx="2"/>
          </p:nvPr>
        </p:nvSpPr>
        <p:spPr>
          <a:xfrm>
            <a:off x="2220913" y="1241425"/>
            <a:ext cx="2355850" cy="3349625"/>
          </a:xfrm>
          <a:prstGeom prst="rect">
            <a:avLst/>
          </a:prstGeom>
          <a:noFill/>
          <a:ln w="12700">
            <a:solidFill>
              <a:prstClr val="black"/>
            </a:solidFill>
          </a:ln>
        </p:spPr>
        <p:txBody>
          <a:bodyPr vert="horz" lIns="91705" tIns="45853" rIns="91705" bIns="45853" rtlCol="0" anchor="ctr"/>
          <a:lstStyle/>
          <a:p>
            <a:endParaRPr lang="tr-TR"/>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705" tIns="45853" rIns="91705" bIns="45853"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9428584"/>
            <a:ext cx="2945660" cy="498054"/>
          </a:xfrm>
          <a:prstGeom prst="rect">
            <a:avLst/>
          </a:prstGeom>
        </p:spPr>
        <p:txBody>
          <a:bodyPr vert="horz" lIns="91705" tIns="45853" rIns="91705" bIns="45853"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60" cy="498054"/>
          </a:xfrm>
          <a:prstGeom prst="rect">
            <a:avLst/>
          </a:prstGeom>
        </p:spPr>
        <p:txBody>
          <a:bodyPr vert="horz" lIns="91705" tIns="45853" rIns="91705" bIns="45853" rtlCol="0" anchor="b"/>
          <a:lstStyle>
            <a:lvl1pPr algn="r">
              <a:defRPr sz="1200"/>
            </a:lvl1pPr>
          </a:lstStyle>
          <a:p>
            <a:fld id="{E1BE627D-B758-4AA0-9DC5-2AD586A17BA9}" type="slidenum">
              <a:rPr lang="tr-TR" smtClean="0"/>
              <a:t>‹#›</a:t>
            </a:fld>
            <a:endParaRPr lang="tr-TR"/>
          </a:p>
        </p:txBody>
      </p:sp>
    </p:spTree>
    <p:extLst>
      <p:ext uri="{BB962C8B-B14F-4D97-AF65-F5344CB8AC3E}">
        <p14:creationId xmlns:p14="http://schemas.microsoft.com/office/powerpoint/2010/main" val="2760471000"/>
      </p:ext>
    </p:extLst>
  </p:cSld>
  <p:clrMap bg1="lt1" tx1="dk1" bg2="lt2" tx2="dk2" accent1="accent1" accent2="accent2" accent3="accent3" accent4="accent4" accent5="accent5" accent6="accent6" hlink="hlink" folHlink="folHlink"/>
  <p:notesStyle>
    <a:lvl1pPr marL="0" algn="l" defTabSz="903244" rtl="0" eaLnBrk="1" latinLnBrk="0" hangingPunct="1">
      <a:defRPr sz="1185" kern="1200">
        <a:solidFill>
          <a:schemeClr val="tx1"/>
        </a:solidFill>
        <a:latin typeface="+mn-lt"/>
        <a:ea typeface="+mn-ea"/>
        <a:cs typeface="+mn-cs"/>
      </a:defRPr>
    </a:lvl1pPr>
    <a:lvl2pPr marL="451622" algn="l" defTabSz="903244" rtl="0" eaLnBrk="1" latinLnBrk="0" hangingPunct="1">
      <a:defRPr sz="1185" kern="1200">
        <a:solidFill>
          <a:schemeClr val="tx1"/>
        </a:solidFill>
        <a:latin typeface="+mn-lt"/>
        <a:ea typeface="+mn-ea"/>
        <a:cs typeface="+mn-cs"/>
      </a:defRPr>
    </a:lvl2pPr>
    <a:lvl3pPr marL="903244" algn="l" defTabSz="903244" rtl="0" eaLnBrk="1" latinLnBrk="0" hangingPunct="1">
      <a:defRPr sz="1185" kern="1200">
        <a:solidFill>
          <a:schemeClr val="tx1"/>
        </a:solidFill>
        <a:latin typeface="+mn-lt"/>
        <a:ea typeface="+mn-ea"/>
        <a:cs typeface="+mn-cs"/>
      </a:defRPr>
    </a:lvl3pPr>
    <a:lvl4pPr marL="1354866" algn="l" defTabSz="903244" rtl="0" eaLnBrk="1" latinLnBrk="0" hangingPunct="1">
      <a:defRPr sz="1185" kern="1200">
        <a:solidFill>
          <a:schemeClr val="tx1"/>
        </a:solidFill>
        <a:latin typeface="+mn-lt"/>
        <a:ea typeface="+mn-ea"/>
        <a:cs typeface="+mn-cs"/>
      </a:defRPr>
    </a:lvl4pPr>
    <a:lvl5pPr marL="1806489" algn="l" defTabSz="903244" rtl="0" eaLnBrk="1" latinLnBrk="0" hangingPunct="1">
      <a:defRPr sz="1185" kern="1200">
        <a:solidFill>
          <a:schemeClr val="tx1"/>
        </a:solidFill>
        <a:latin typeface="+mn-lt"/>
        <a:ea typeface="+mn-ea"/>
        <a:cs typeface="+mn-cs"/>
      </a:defRPr>
    </a:lvl5pPr>
    <a:lvl6pPr marL="2258111" algn="l" defTabSz="903244" rtl="0" eaLnBrk="1" latinLnBrk="0" hangingPunct="1">
      <a:defRPr sz="1185" kern="1200">
        <a:solidFill>
          <a:schemeClr val="tx1"/>
        </a:solidFill>
        <a:latin typeface="+mn-lt"/>
        <a:ea typeface="+mn-ea"/>
        <a:cs typeface="+mn-cs"/>
      </a:defRPr>
    </a:lvl6pPr>
    <a:lvl7pPr marL="2709733" algn="l" defTabSz="903244" rtl="0" eaLnBrk="1" latinLnBrk="0" hangingPunct="1">
      <a:defRPr sz="1185" kern="1200">
        <a:solidFill>
          <a:schemeClr val="tx1"/>
        </a:solidFill>
        <a:latin typeface="+mn-lt"/>
        <a:ea typeface="+mn-ea"/>
        <a:cs typeface="+mn-cs"/>
      </a:defRPr>
    </a:lvl7pPr>
    <a:lvl8pPr marL="3161355" algn="l" defTabSz="903244" rtl="0" eaLnBrk="1" latinLnBrk="0" hangingPunct="1">
      <a:defRPr sz="1185" kern="1200">
        <a:solidFill>
          <a:schemeClr val="tx1"/>
        </a:solidFill>
        <a:latin typeface="+mn-lt"/>
        <a:ea typeface="+mn-ea"/>
        <a:cs typeface="+mn-cs"/>
      </a:defRPr>
    </a:lvl8pPr>
    <a:lvl9pPr marL="3612977" algn="l" defTabSz="903244" rtl="0" eaLnBrk="1" latinLnBrk="0" hangingPunct="1">
      <a:defRPr sz="118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1</a:t>
            </a:fld>
            <a:endParaRPr lang="tr-TR" dirty="0"/>
          </a:p>
        </p:txBody>
      </p:sp>
    </p:spTree>
    <p:extLst>
      <p:ext uri="{BB962C8B-B14F-4D97-AF65-F5344CB8AC3E}">
        <p14:creationId xmlns:p14="http://schemas.microsoft.com/office/powerpoint/2010/main" val="4250818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48</a:t>
            </a:fld>
            <a:endParaRPr lang="tr-TR"/>
          </a:p>
        </p:txBody>
      </p:sp>
    </p:spTree>
    <p:extLst>
      <p:ext uri="{BB962C8B-B14F-4D97-AF65-F5344CB8AC3E}">
        <p14:creationId xmlns:p14="http://schemas.microsoft.com/office/powerpoint/2010/main" val="1196556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49</a:t>
            </a:fld>
            <a:endParaRPr lang="tr-TR"/>
          </a:p>
        </p:txBody>
      </p:sp>
    </p:spTree>
    <p:extLst>
      <p:ext uri="{BB962C8B-B14F-4D97-AF65-F5344CB8AC3E}">
        <p14:creationId xmlns:p14="http://schemas.microsoft.com/office/powerpoint/2010/main" val="29750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50</a:t>
            </a:fld>
            <a:endParaRPr lang="tr-TR"/>
          </a:p>
        </p:txBody>
      </p:sp>
    </p:spTree>
    <p:extLst>
      <p:ext uri="{BB962C8B-B14F-4D97-AF65-F5344CB8AC3E}">
        <p14:creationId xmlns:p14="http://schemas.microsoft.com/office/powerpoint/2010/main" val="2015566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51</a:t>
            </a:fld>
            <a:endParaRPr lang="tr-TR"/>
          </a:p>
        </p:txBody>
      </p:sp>
    </p:spTree>
    <p:extLst>
      <p:ext uri="{BB962C8B-B14F-4D97-AF65-F5344CB8AC3E}">
        <p14:creationId xmlns:p14="http://schemas.microsoft.com/office/powerpoint/2010/main" val="137236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52</a:t>
            </a:fld>
            <a:endParaRPr lang="tr-TR"/>
          </a:p>
        </p:txBody>
      </p:sp>
    </p:spTree>
    <p:extLst>
      <p:ext uri="{BB962C8B-B14F-4D97-AF65-F5344CB8AC3E}">
        <p14:creationId xmlns:p14="http://schemas.microsoft.com/office/powerpoint/2010/main" val="3277728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53</a:t>
            </a:fld>
            <a:endParaRPr lang="tr-TR"/>
          </a:p>
        </p:txBody>
      </p:sp>
    </p:spTree>
    <p:extLst>
      <p:ext uri="{BB962C8B-B14F-4D97-AF65-F5344CB8AC3E}">
        <p14:creationId xmlns:p14="http://schemas.microsoft.com/office/powerpoint/2010/main" val="326904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54</a:t>
            </a:fld>
            <a:endParaRPr lang="tr-TR"/>
          </a:p>
        </p:txBody>
      </p:sp>
    </p:spTree>
    <p:extLst>
      <p:ext uri="{BB962C8B-B14F-4D97-AF65-F5344CB8AC3E}">
        <p14:creationId xmlns:p14="http://schemas.microsoft.com/office/powerpoint/2010/main" val="1273837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55</a:t>
            </a:fld>
            <a:endParaRPr lang="tr-TR"/>
          </a:p>
        </p:txBody>
      </p:sp>
    </p:spTree>
    <p:extLst>
      <p:ext uri="{BB962C8B-B14F-4D97-AF65-F5344CB8AC3E}">
        <p14:creationId xmlns:p14="http://schemas.microsoft.com/office/powerpoint/2010/main" val="315012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56</a:t>
            </a:fld>
            <a:endParaRPr lang="tr-TR"/>
          </a:p>
        </p:txBody>
      </p:sp>
    </p:spTree>
    <p:extLst>
      <p:ext uri="{BB962C8B-B14F-4D97-AF65-F5344CB8AC3E}">
        <p14:creationId xmlns:p14="http://schemas.microsoft.com/office/powerpoint/2010/main" val="1571224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57</a:t>
            </a:fld>
            <a:endParaRPr lang="tr-TR"/>
          </a:p>
        </p:txBody>
      </p:sp>
    </p:spTree>
    <p:extLst>
      <p:ext uri="{BB962C8B-B14F-4D97-AF65-F5344CB8AC3E}">
        <p14:creationId xmlns:p14="http://schemas.microsoft.com/office/powerpoint/2010/main" val="459889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40</a:t>
            </a:fld>
            <a:endParaRPr lang="tr-TR"/>
          </a:p>
        </p:txBody>
      </p:sp>
    </p:spTree>
    <p:extLst>
      <p:ext uri="{BB962C8B-B14F-4D97-AF65-F5344CB8AC3E}">
        <p14:creationId xmlns:p14="http://schemas.microsoft.com/office/powerpoint/2010/main" val="3351020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58</a:t>
            </a:fld>
            <a:endParaRPr lang="tr-TR"/>
          </a:p>
        </p:txBody>
      </p:sp>
    </p:spTree>
    <p:extLst>
      <p:ext uri="{BB962C8B-B14F-4D97-AF65-F5344CB8AC3E}">
        <p14:creationId xmlns:p14="http://schemas.microsoft.com/office/powerpoint/2010/main" val="1066628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59</a:t>
            </a:fld>
            <a:endParaRPr lang="tr-TR"/>
          </a:p>
        </p:txBody>
      </p:sp>
    </p:spTree>
    <p:extLst>
      <p:ext uri="{BB962C8B-B14F-4D97-AF65-F5344CB8AC3E}">
        <p14:creationId xmlns:p14="http://schemas.microsoft.com/office/powerpoint/2010/main" val="3587775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60</a:t>
            </a:fld>
            <a:endParaRPr lang="tr-TR"/>
          </a:p>
        </p:txBody>
      </p:sp>
    </p:spTree>
    <p:extLst>
      <p:ext uri="{BB962C8B-B14F-4D97-AF65-F5344CB8AC3E}">
        <p14:creationId xmlns:p14="http://schemas.microsoft.com/office/powerpoint/2010/main" val="1138290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61</a:t>
            </a:fld>
            <a:endParaRPr lang="tr-TR"/>
          </a:p>
        </p:txBody>
      </p:sp>
    </p:spTree>
    <p:extLst>
      <p:ext uri="{BB962C8B-B14F-4D97-AF65-F5344CB8AC3E}">
        <p14:creationId xmlns:p14="http://schemas.microsoft.com/office/powerpoint/2010/main" val="4013312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62</a:t>
            </a:fld>
            <a:endParaRPr lang="tr-TR"/>
          </a:p>
        </p:txBody>
      </p:sp>
    </p:spTree>
    <p:extLst>
      <p:ext uri="{BB962C8B-B14F-4D97-AF65-F5344CB8AC3E}">
        <p14:creationId xmlns:p14="http://schemas.microsoft.com/office/powerpoint/2010/main" val="1771515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63</a:t>
            </a:fld>
            <a:endParaRPr lang="tr-TR"/>
          </a:p>
        </p:txBody>
      </p:sp>
    </p:spTree>
    <p:extLst>
      <p:ext uri="{BB962C8B-B14F-4D97-AF65-F5344CB8AC3E}">
        <p14:creationId xmlns:p14="http://schemas.microsoft.com/office/powerpoint/2010/main" val="379465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41</a:t>
            </a:fld>
            <a:endParaRPr lang="tr-TR"/>
          </a:p>
        </p:txBody>
      </p:sp>
    </p:spTree>
    <p:extLst>
      <p:ext uri="{BB962C8B-B14F-4D97-AF65-F5344CB8AC3E}">
        <p14:creationId xmlns:p14="http://schemas.microsoft.com/office/powerpoint/2010/main" val="167533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42</a:t>
            </a:fld>
            <a:endParaRPr lang="tr-TR"/>
          </a:p>
        </p:txBody>
      </p:sp>
    </p:spTree>
    <p:extLst>
      <p:ext uri="{BB962C8B-B14F-4D97-AF65-F5344CB8AC3E}">
        <p14:creationId xmlns:p14="http://schemas.microsoft.com/office/powerpoint/2010/main" val="293263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43</a:t>
            </a:fld>
            <a:endParaRPr lang="tr-TR"/>
          </a:p>
        </p:txBody>
      </p:sp>
    </p:spTree>
    <p:extLst>
      <p:ext uri="{BB962C8B-B14F-4D97-AF65-F5344CB8AC3E}">
        <p14:creationId xmlns:p14="http://schemas.microsoft.com/office/powerpoint/2010/main" val="3060844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44</a:t>
            </a:fld>
            <a:endParaRPr lang="tr-TR"/>
          </a:p>
        </p:txBody>
      </p:sp>
    </p:spTree>
    <p:extLst>
      <p:ext uri="{BB962C8B-B14F-4D97-AF65-F5344CB8AC3E}">
        <p14:creationId xmlns:p14="http://schemas.microsoft.com/office/powerpoint/2010/main" val="375327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45</a:t>
            </a:fld>
            <a:endParaRPr lang="tr-TR"/>
          </a:p>
        </p:txBody>
      </p:sp>
    </p:spTree>
    <p:extLst>
      <p:ext uri="{BB962C8B-B14F-4D97-AF65-F5344CB8AC3E}">
        <p14:creationId xmlns:p14="http://schemas.microsoft.com/office/powerpoint/2010/main" val="5923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46</a:t>
            </a:fld>
            <a:endParaRPr lang="tr-TR"/>
          </a:p>
        </p:txBody>
      </p:sp>
    </p:spTree>
    <p:extLst>
      <p:ext uri="{BB962C8B-B14F-4D97-AF65-F5344CB8AC3E}">
        <p14:creationId xmlns:p14="http://schemas.microsoft.com/office/powerpoint/2010/main" val="250226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1BE627D-B758-4AA0-9DC5-2AD586A17BA9}" type="slidenum">
              <a:rPr lang="tr-TR" smtClean="0"/>
              <a:t>47</a:t>
            </a:fld>
            <a:endParaRPr lang="tr-TR"/>
          </a:p>
        </p:txBody>
      </p:sp>
    </p:spTree>
    <p:extLst>
      <p:ext uri="{BB962C8B-B14F-4D97-AF65-F5344CB8AC3E}">
        <p14:creationId xmlns:p14="http://schemas.microsoft.com/office/powerpoint/2010/main" val="91827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513041" y="1590794"/>
            <a:ext cx="5814457" cy="3384092"/>
          </a:xfrm>
        </p:spPr>
        <p:txBody>
          <a:bodyPr anchor="b"/>
          <a:lstStyle>
            <a:lvl1pPr algn="ctr">
              <a:defRPr sz="4489"/>
            </a:lvl1pPr>
          </a:lstStyle>
          <a:p>
            <a:r>
              <a:rPr lang="tr-TR"/>
              <a:t>Asıl başlık stilini düzenlemek için tıklayın</a:t>
            </a:r>
            <a:endParaRPr lang="en-US" dirty="0"/>
          </a:p>
        </p:txBody>
      </p:sp>
      <p:sp>
        <p:nvSpPr>
          <p:cNvPr id="3" name="Subtitle 2"/>
          <p:cNvSpPr>
            <a:spLocks noGrp="1"/>
          </p:cNvSpPr>
          <p:nvPr>
            <p:ph type="subTitle" idx="1"/>
          </p:nvPr>
        </p:nvSpPr>
        <p:spPr>
          <a:xfrm>
            <a:off x="855067" y="5105389"/>
            <a:ext cx="5130404" cy="2346813"/>
          </a:xfrm>
        </p:spPr>
        <p:txBody>
          <a:bodyPr/>
          <a:lstStyle>
            <a:lvl1pPr marL="0" indent="0" algn="ctr">
              <a:buNone/>
              <a:defRPr sz="1795"/>
            </a:lvl1pPr>
            <a:lvl2pPr marL="342031" indent="0" algn="ctr">
              <a:buNone/>
              <a:defRPr sz="1496"/>
            </a:lvl2pPr>
            <a:lvl3pPr marL="684063" indent="0" algn="ctr">
              <a:buNone/>
              <a:defRPr sz="1347"/>
            </a:lvl3pPr>
            <a:lvl4pPr marL="1026094" indent="0" algn="ctr">
              <a:buNone/>
              <a:defRPr sz="1197"/>
            </a:lvl4pPr>
            <a:lvl5pPr marL="1368125" indent="0" algn="ctr">
              <a:buNone/>
              <a:defRPr sz="1197"/>
            </a:lvl5pPr>
            <a:lvl6pPr marL="1710157" indent="0" algn="ctr">
              <a:buNone/>
              <a:defRPr sz="1197"/>
            </a:lvl6pPr>
            <a:lvl7pPr marL="2052188" indent="0" algn="ctr">
              <a:buNone/>
              <a:defRPr sz="1197"/>
            </a:lvl7pPr>
            <a:lvl8pPr marL="2394219" indent="0" algn="ctr">
              <a:buNone/>
              <a:defRPr sz="1197"/>
            </a:lvl8pPr>
            <a:lvl9pPr marL="2736251" indent="0" algn="ctr">
              <a:buNone/>
              <a:defRPr sz="1197"/>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C7FC4B9-9F00-4618-A9E8-DF9B220D383F}" type="datetimeFigureOut">
              <a:rPr lang="tr-TR" smtClean="0"/>
              <a:t>10.04.2025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783550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C7FC4B9-9F00-4618-A9E8-DF9B220D383F}" type="datetimeFigureOut">
              <a:rPr lang="tr-TR" smtClean="0"/>
              <a:t>10.04.2025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27596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95260" y="517514"/>
            <a:ext cx="1474991" cy="823747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470288" y="517514"/>
            <a:ext cx="4339466" cy="8237474"/>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C7FC4B9-9F00-4618-A9E8-DF9B220D383F}" type="datetimeFigureOut">
              <a:rPr lang="tr-TR" smtClean="0"/>
              <a:t>10.04.2025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97055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7FC4B9-9F00-4618-A9E8-DF9B220D383F}" type="datetimeFigureOut">
              <a:rPr lang="tr-TR" smtClean="0"/>
              <a:t>10.04.2025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0A4BAE5-738F-4D14-8D67-679D2D3494DD}" type="slidenum">
              <a:rPr lang="tr-TR" smtClean="0"/>
              <a:t>‹#›</a:t>
            </a:fld>
            <a:endParaRPr lang="tr-TR"/>
          </a:p>
        </p:txBody>
      </p:sp>
      <p:pic>
        <p:nvPicPr>
          <p:cNvPr id="7" name="Resim 6">
            <a:extLst>
              <a:ext uri="{FF2B5EF4-FFF2-40B4-BE49-F238E27FC236}">
                <a16:creationId xmlns:a16="http://schemas.microsoft.com/office/drawing/2014/main" id="{29DD83B0-718E-4D8D-939F-BB59AC6EA88D}"/>
              </a:ext>
            </a:extLst>
          </p:cNvPr>
          <p:cNvPicPr>
            <a:picLocks noChangeAspect="1"/>
          </p:cNvPicPr>
          <p:nvPr userDrawn="1"/>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5384128" y="301199"/>
            <a:ext cx="1278731" cy="917181"/>
          </a:xfrm>
          <a:prstGeom prst="rect">
            <a:avLst/>
          </a:prstGeom>
        </p:spPr>
      </p:pic>
      <p:cxnSp>
        <p:nvCxnSpPr>
          <p:cNvPr id="9" name="Düz Bağlayıcı 8">
            <a:extLst>
              <a:ext uri="{FF2B5EF4-FFF2-40B4-BE49-F238E27FC236}">
                <a16:creationId xmlns:a16="http://schemas.microsoft.com/office/drawing/2014/main" id="{17AA9ACB-0D57-4537-B3D6-18F02D285E32}"/>
              </a:ext>
            </a:extLst>
          </p:cNvPr>
          <p:cNvCxnSpPr>
            <a:cxnSpLocks/>
          </p:cNvCxnSpPr>
          <p:nvPr userDrawn="1"/>
        </p:nvCxnSpPr>
        <p:spPr>
          <a:xfrm>
            <a:off x="-396081" y="1343660"/>
            <a:ext cx="76327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618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466725" y="2423318"/>
            <a:ext cx="5899964" cy="4043359"/>
          </a:xfrm>
        </p:spPr>
        <p:txBody>
          <a:bodyPr anchor="b"/>
          <a:lstStyle>
            <a:lvl1pPr>
              <a:defRPr sz="4489"/>
            </a:lvl1pPr>
          </a:lstStyle>
          <a:p>
            <a:r>
              <a:rPr lang="tr-TR"/>
              <a:t>Asıl başlık stilini düzenlemek için tıklayın</a:t>
            </a:r>
            <a:endParaRPr lang="en-US" dirty="0"/>
          </a:p>
        </p:txBody>
      </p:sp>
      <p:sp>
        <p:nvSpPr>
          <p:cNvPr id="3" name="Text Placeholder 2"/>
          <p:cNvSpPr>
            <a:spLocks noGrp="1"/>
          </p:cNvSpPr>
          <p:nvPr>
            <p:ph type="body" idx="1"/>
          </p:nvPr>
        </p:nvSpPr>
        <p:spPr>
          <a:xfrm>
            <a:off x="466725" y="6504929"/>
            <a:ext cx="5899964" cy="2126307"/>
          </a:xfrm>
        </p:spPr>
        <p:txBody>
          <a:bodyPr/>
          <a:lstStyle>
            <a:lvl1pPr marL="0" indent="0">
              <a:buNone/>
              <a:defRPr sz="1795">
                <a:solidFill>
                  <a:schemeClr val="tx1"/>
                </a:solidFill>
              </a:defRPr>
            </a:lvl1pPr>
            <a:lvl2pPr marL="342031" indent="0">
              <a:buNone/>
              <a:defRPr sz="1496">
                <a:solidFill>
                  <a:schemeClr val="tx1">
                    <a:tint val="75000"/>
                  </a:schemeClr>
                </a:solidFill>
              </a:defRPr>
            </a:lvl2pPr>
            <a:lvl3pPr marL="684063" indent="0">
              <a:buNone/>
              <a:defRPr sz="1347">
                <a:solidFill>
                  <a:schemeClr val="tx1">
                    <a:tint val="75000"/>
                  </a:schemeClr>
                </a:solidFill>
              </a:defRPr>
            </a:lvl3pPr>
            <a:lvl4pPr marL="1026094" indent="0">
              <a:buNone/>
              <a:defRPr sz="1197">
                <a:solidFill>
                  <a:schemeClr val="tx1">
                    <a:tint val="75000"/>
                  </a:schemeClr>
                </a:solidFill>
              </a:defRPr>
            </a:lvl4pPr>
            <a:lvl5pPr marL="1368125" indent="0">
              <a:buNone/>
              <a:defRPr sz="1197">
                <a:solidFill>
                  <a:schemeClr val="tx1">
                    <a:tint val="75000"/>
                  </a:schemeClr>
                </a:solidFill>
              </a:defRPr>
            </a:lvl5pPr>
            <a:lvl6pPr marL="1710157" indent="0">
              <a:buNone/>
              <a:defRPr sz="1197">
                <a:solidFill>
                  <a:schemeClr val="tx1">
                    <a:tint val="75000"/>
                  </a:schemeClr>
                </a:solidFill>
              </a:defRPr>
            </a:lvl6pPr>
            <a:lvl7pPr marL="2052188" indent="0">
              <a:buNone/>
              <a:defRPr sz="1197">
                <a:solidFill>
                  <a:schemeClr val="tx1">
                    <a:tint val="75000"/>
                  </a:schemeClr>
                </a:solidFill>
              </a:defRPr>
            </a:lvl7pPr>
            <a:lvl8pPr marL="2394219" indent="0">
              <a:buNone/>
              <a:defRPr sz="1197">
                <a:solidFill>
                  <a:schemeClr val="tx1">
                    <a:tint val="75000"/>
                  </a:schemeClr>
                </a:solidFill>
              </a:defRPr>
            </a:lvl8pPr>
            <a:lvl9pPr marL="2736251" indent="0">
              <a:buNone/>
              <a:defRPr sz="1197">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C7FC4B9-9F00-4618-A9E8-DF9B220D383F}" type="datetimeFigureOut">
              <a:rPr lang="tr-TR" smtClean="0"/>
              <a:t>10.04.2025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262481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470287" y="2587570"/>
            <a:ext cx="2907229" cy="616741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3463022" y="2587570"/>
            <a:ext cx="2907229" cy="616741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C7FC4B9-9F00-4618-A9E8-DF9B220D383F}" type="datetimeFigureOut">
              <a:rPr lang="tr-TR" smtClean="0"/>
              <a:t>10.04.2025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8606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71178" y="517516"/>
            <a:ext cx="5899964" cy="1878802"/>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471179" y="2382815"/>
            <a:ext cx="2893868" cy="1167781"/>
          </a:xfrm>
        </p:spPr>
        <p:txBody>
          <a:bodyPr anchor="b"/>
          <a:lstStyle>
            <a:lvl1pPr marL="0" indent="0">
              <a:buNone/>
              <a:defRPr sz="1795" b="1"/>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tr-TR"/>
              <a:t>Asıl metin stillerini düzenle</a:t>
            </a:r>
          </a:p>
        </p:txBody>
      </p:sp>
      <p:sp>
        <p:nvSpPr>
          <p:cNvPr id="4" name="Content Placeholder 3"/>
          <p:cNvSpPr>
            <a:spLocks noGrp="1"/>
          </p:cNvSpPr>
          <p:nvPr>
            <p:ph sz="half" idx="2"/>
          </p:nvPr>
        </p:nvSpPr>
        <p:spPr>
          <a:xfrm>
            <a:off x="471179" y="3550596"/>
            <a:ext cx="2893868" cy="522239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3463023" y="2382815"/>
            <a:ext cx="2908120" cy="1167781"/>
          </a:xfrm>
        </p:spPr>
        <p:txBody>
          <a:bodyPr anchor="b"/>
          <a:lstStyle>
            <a:lvl1pPr marL="0" indent="0">
              <a:buNone/>
              <a:defRPr sz="1795" b="1"/>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tr-TR"/>
              <a:t>Asıl metin stillerini düzenle</a:t>
            </a:r>
          </a:p>
        </p:txBody>
      </p:sp>
      <p:sp>
        <p:nvSpPr>
          <p:cNvPr id="6" name="Content Placeholder 5"/>
          <p:cNvSpPr>
            <a:spLocks noGrp="1"/>
          </p:cNvSpPr>
          <p:nvPr>
            <p:ph sz="quarter" idx="4"/>
          </p:nvPr>
        </p:nvSpPr>
        <p:spPr>
          <a:xfrm>
            <a:off x="3463023" y="3550596"/>
            <a:ext cx="2908120" cy="522239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C7FC4B9-9F00-4618-A9E8-DF9B220D383F}" type="datetimeFigureOut">
              <a:rPr lang="tr-TR" smtClean="0"/>
              <a:t>10.04.2025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322562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C7FC4B9-9F00-4618-A9E8-DF9B220D383F}" type="datetimeFigureOut">
              <a:rPr lang="tr-TR" smtClean="0"/>
              <a:t>10.04.2025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276755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FC4B9-9F00-4618-A9E8-DF9B220D383F}" type="datetimeFigureOut">
              <a:rPr lang="tr-TR" smtClean="0"/>
              <a:t>10.04.2025</a:t>
            </a:fld>
            <a:endParaRPr lang="tr-TR" dirty="0"/>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0A4BAE5-738F-4D14-8D67-679D2D3494DD}" type="slidenum">
              <a:rPr lang="tr-TR" smtClean="0"/>
              <a:pPr/>
              <a:t>‹#›</a:t>
            </a:fld>
            <a:r>
              <a:rPr lang="tr-TR" dirty="0"/>
              <a:t>/</a:t>
            </a:r>
          </a:p>
        </p:txBody>
      </p:sp>
      <p:sp>
        <p:nvSpPr>
          <p:cNvPr id="6" name="Metin kutusu 5">
            <a:hlinkClick r:id="" action="ppaction://noaction" highlightClick="1"/>
            <a:extLst>
              <a:ext uri="{FF2B5EF4-FFF2-40B4-BE49-F238E27FC236}">
                <a16:creationId xmlns:a16="http://schemas.microsoft.com/office/drawing/2014/main" id="{C26FC3E9-67C9-40C5-804A-2A28DCED8435}"/>
              </a:ext>
            </a:extLst>
          </p:cNvPr>
          <p:cNvSpPr txBox="1"/>
          <p:nvPr userDrawn="1"/>
        </p:nvSpPr>
        <p:spPr>
          <a:xfrm>
            <a:off x="3117546" y="9372871"/>
            <a:ext cx="824901" cy="307777"/>
          </a:xfrm>
          <a:prstGeom prst="rect">
            <a:avLst/>
          </a:prstGeom>
          <a:noFill/>
          <a:ln>
            <a:noFill/>
          </a:ln>
        </p:spPr>
        <p:txBody>
          <a:bodyPr wrap="square" rtlCol="0">
            <a:spAutoFit/>
          </a:bodyPr>
          <a:lstStyle/>
          <a:p>
            <a:fld id="{F0A4BAE5-738F-4D14-8D67-679D2D3494DD}" type="slidenum">
              <a:rPr lang="tr-TR" sz="1400" b="0" smtClean="0">
                <a:latin typeface="Trebuchet MS" panose="020B0603020202020204" pitchFamily="34" charset="0"/>
              </a:rPr>
              <a:pPr/>
              <a:t>‹#›</a:t>
            </a:fld>
            <a:r>
              <a:rPr lang="tr-TR" sz="1400" b="0" dirty="0">
                <a:latin typeface="Trebuchet MS" panose="020B0603020202020204" pitchFamily="34" charset="0"/>
              </a:rPr>
              <a:t>/63</a:t>
            </a:r>
          </a:p>
        </p:txBody>
      </p:sp>
    </p:spTree>
    <p:extLst>
      <p:ext uri="{BB962C8B-B14F-4D97-AF65-F5344CB8AC3E}">
        <p14:creationId xmlns:p14="http://schemas.microsoft.com/office/powerpoint/2010/main" val="334629504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71178" y="648018"/>
            <a:ext cx="2206252" cy="2268061"/>
          </a:xfrm>
        </p:spPr>
        <p:txBody>
          <a:bodyPr anchor="b"/>
          <a:lstStyle>
            <a:lvl1pPr>
              <a:defRPr sz="2394"/>
            </a:lvl1pPr>
          </a:lstStyle>
          <a:p>
            <a:r>
              <a:rPr lang="tr-TR"/>
              <a:t>Asıl başlık stilini düzenlemek için tıklayın</a:t>
            </a:r>
            <a:endParaRPr lang="en-US" dirty="0"/>
          </a:p>
        </p:txBody>
      </p:sp>
      <p:sp>
        <p:nvSpPr>
          <p:cNvPr id="3" name="Content Placeholder 2"/>
          <p:cNvSpPr>
            <a:spLocks noGrp="1"/>
          </p:cNvSpPr>
          <p:nvPr>
            <p:ph idx="1"/>
          </p:nvPr>
        </p:nvSpPr>
        <p:spPr>
          <a:xfrm>
            <a:off x="2908120" y="1399540"/>
            <a:ext cx="3463022" cy="6907687"/>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71178" y="2916079"/>
            <a:ext cx="2206252" cy="5402397"/>
          </a:xfrm>
        </p:spPr>
        <p:txBody>
          <a:bodyPr/>
          <a:lstStyle>
            <a:lvl1pPr marL="0" indent="0">
              <a:buNone/>
              <a:defRPr sz="1197"/>
            </a:lvl1pPr>
            <a:lvl2pPr marL="342031" indent="0">
              <a:buNone/>
              <a:defRPr sz="1047"/>
            </a:lvl2pPr>
            <a:lvl3pPr marL="684063" indent="0">
              <a:buNone/>
              <a:defRPr sz="898"/>
            </a:lvl3pPr>
            <a:lvl4pPr marL="1026094" indent="0">
              <a:buNone/>
              <a:defRPr sz="748"/>
            </a:lvl4pPr>
            <a:lvl5pPr marL="1368125" indent="0">
              <a:buNone/>
              <a:defRPr sz="748"/>
            </a:lvl5pPr>
            <a:lvl6pPr marL="1710157" indent="0">
              <a:buNone/>
              <a:defRPr sz="748"/>
            </a:lvl6pPr>
            <a:lvl7pPr marL="2052188" indent="0">
              <a:buNone/>
              <a:defRPr sz="748"/>
            </a:lvl7pPr>
            <a:lvl8pPr marL="2394219" indent="0">
              <a:buNone/>
              <a:defRPr sz="748"/>
            </a:lvl8pPr>
            <a:lvl9pPr marL="2736251" indent="0">
              <a:buNone/>
              <a:defRPr sz="748"/>
            </a:lvl9pPr>
          </a:lstStyle>
          <a:p>
            <a:pPr lvl="0"/>
            <a:r>
              <a:rPr lang="tr-TR"/>
              <a:t>Asıl metin stillerini düzenle</a:t>
            </a:r>
          </a:p>
        </p:txBody>
      </p:sp>
      <p:sp>
        <p:nvSpPr>
          <p:cNvPr id="5" name="Date Placeholder 4"/>
          <p:cNvSpPr>
            <a:spLocks noGrp="1"/>
          </p:cNvSpPr>
          <p:nvPr>
            <p:ph type="dt" sz="half" idx="10"/>
          </p:nvPr>
        </p:nvSpPr>
        <p:spPr/>
        <p:txBody>
          <a:bodyPr/>
          <a:lstStyle/>
          <a:p>
            <a:fld id="{4C7FC4B9-9F00-4618-A9E8-DF9B220D383F}" type="datetimeFigureOut">
              <a:rPr lang="tr-TR" smtClean="0"/>
              <a:t>10.04.2025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383191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1178" y="648018"/>
            <a:ext cx="2206252" cy="2268061"/>
          </a:xfrm>
        </p:spPr>
        <p:txBody>
          <a:bodyPr anchor="b"/>
          <a:lstStyle>
            <a:lvl1pPr>
              <a:defRPr sz="2394"/>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908120" y="1399540"/>
            <a:ext cx="3463022" cy="6907687"/>
          </a:xfrm>
        </p:spPr>
        <p:txBody>
          <a:bodyPr anchor="t"/>
          <a:lstStyle>
            <a:lvl1pPr marL="0" indent="0">
              <a:buNone/>
              <a:defRPr sz="2394"/>
            </a:lvl1pPr>
            <a:lvl2pPr marL="342031" indent="0">
              <a:buNone/>
              <a:defRPr sz="2095"/>
            </a:lvl2pPr>
            <a:lvl3pPr marL="684063" indent="0">
              <a:buNone/>
              <a:defRPr sz="1795"/>
            </a:lvl3pPr>
            <a:lvl4pPr marL="1026094" indent="0">
              <a:buNone/>
              <a:defRPr sz="1496"/>
            </a:lvl4pPr>
            <a:lvl5pPr marL="1368125" indent="0">
              <a:buNone/>
              <a:defRPr sz="1496"/>
            </a:lvl5pPr>
            <a:lvl6pPr marL="1710157" indent="0">
              <a:buNone/>
              <a:defRPr sz="1496"/>
            </a:lvl6pPr>
            <a:lvl7pPr marL="2052188" indent="0">
              <a:buNone/>
              <a:defRPr sz="1496"/>
            </a:lvl7pPr>
            <a:lvl8pPr marL="2394219" indent="0">
              <a:buNone/>
              <a:defRPr sz="1496"/>
            </a:lvl8pPr>
            <a:lvl9pPr marL="2736251" indent="0">
              <a:buNone/>
              <a:defRPr sz="1496"/>
            </a:lvl9pPr>
          </a:lstStyle>
          <a:p>
            <a:r>
              <a:rPr lang="tr-TR"/>
              <a:t>Resim eklemek için simgeye tıklayın</a:t>
            </a:r>
            <a:endParaRPr lang="en-US" dirty="0"/>
          </a:p>
        </p:txBody>
      </p:sp>
      <p:sp>
        <p:nvSpPr>
          <p:cNvPr id="4" name="Text Placeholder 3"/>
          <p:cNvSpPr>
            <a:spLocks noGrp="1"/>
          </p:cNvSpPr>
          <p:nvPr>
            <p:ph type="body" sz="half" idx="2"/>
          </p:nvPr>
        </p:nvSpPr>
        <p:spPr>
          <a:xfrm>
            <a:off x="471178" y="2916079"/>
            <a:ext cx="2206252" cy="5402397"/>
          </a:xfrm>
        </p:spPr>
        <p:txBody>
          <a:bodyPr/>
          <a:lstStyle>
            <a:lvl1pPr marL="0" indent="0">
              <a:buNone/>
              <a:defRPr sz="1197"/>
            </a:lvl1pPr>
            <a:lvl2pPr marL="342031" indent="0">
              <a:buNone/>
              <a:defRPr sz="1047"/>
            </a:lvl2pPr>
            <a:lvl3pPr marL="684063" indent="0">
              <a:buNone/>
              <a:defRPr sz="898"/>
            </a:lvl3pPr>
            <a:lvl4pPr marL="1026094" indent="0">
              <a:buNone/>
              <a:defRPr sz="748"/>
            </a:lvl4pPr>
            <a:lvl5pPr marL="1368125" indent="0">
              <a:buNone/>
              <a:defRPr sz="748"/>
            </a:lvl5pPr>
            <a:lvl6pPr marL="1710157" indent="0">
              <a:buNone/>
              <a:defRPr sz="748"/>
            </a:lvl6pPr>
            <a:lvl7pPr marL="2052188" indent="0">
              <a:buNone/>
              <a:defRPr sz="748"/>
            </a:lvl7pPr>
            <a:lvl8pPr marL="2394219" indent="0">
              <a:buNone/>
              <a:defRPr sz="748"/>
            </a:lvl8pPr>
            <a:lvl9pPr marL="2736251" indent="0">
              <a:buNone/>
              <a:defRPr sz="748"/>
            </a:lvl9pPr>
          </a:lstStyle>
          <a:p>
            <a:pPr lvl="0"/>
            <a:r>
              <a:rPr lang="tr-TR"/>
              <a:t>Asıl metin stillerini düzenle</a:t>
            </a:r>
          </a:p>
        </p:txBody>
      </p:sp>
      <p:sp>
        <p:nvSpPr>
          <p:cNvPr id="5" name="Date Placeholder 4"/>
          <p:cNvSpPr>
            <a:spLocks noGrp="1"/>
          </p:cNvSpPr>
          <p:nvPr>
            <p:ph type="dt" sz="half" idx="10"/>
          </p:nvPr>
        </p:nvSpPr>
        <p:spPr/>
        <p:txBody>
          <a:bodyPr/>
          <a:lstStyle/>
          <a:p>
            <a:fld id="{4C7FC4B9-9F00-4618-A9E8-DF9B220D383F}" type="datetimeFigureOut">
              <a:rPr lang="tr-TR" smtClean="0"/>
              <a:t>10.04.2025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0A4BAE5-738F-4D14-8D67-679D2D3494DD}" type="slidenum">
              <a:rPr lang="tr-TR" smtClean="0"/>
              <a:t>‹#›</a:t>
            </a:fld>
            <a:endParaRPr lang="tr-TR"/>
          </a:p>
        </p:txBody>
      </p:sp>
    </p:spTree>
    <p:extLst>
      <p:ext uri="{BB962C8B-B14F-4D97-AF65-F5344CB8AC3E}">
        <p14:creationId xmlns:p14="http://schemas.microsoft.com/office/powerpoint/2010/main" val="225832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287" y="517516"/>
            <a:ext cx="5899964" cy="1878802"/>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470287" y="2587570"/>
            <a:ext cx="5899964" cy="616741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470287" y="9009246"/>
            <a:ext cx="1539121" cy="517514"/>
          </a:xfrm>
          <a:prstGeom prst="rect">
            <a:avLst/>
          </a:prstGeom>
        </p:spPr>
        <p:txBody>
          <a:bodyPr vert="horz" lIns="91440" tIns="45720" rIns="91440" bIns="45720" rtlCol="0" anchor="ctr"/>
          <a:lstStyle>
            <a:lvl1pPr algn="l">
              <a:defRPr sz="898">
                <a:solidFill>
                  <a:schemeClr val="tx1">
                    <a:tint val="75000"/>
                  </a:schemeClr>
                </a:solidFill>
              </a:defRPr>
            </a:lvl1pPr>
          </a:lstStyle>
          <a:p>
            <a:fld id="{4C7FC4B9-9F00-4618-A9E8-DF9B220D383F}" type="datetimeFigureOut">
              <a:rPr lang="tr-TR" smtClean="0"/>
              <a:t>10.04.2025</a:t>
            </a:fld>
            <a:endParaRPr lang="tr-TR"/>
          </a:p>
        </p:txBody>
      </p:sp>
      <p:sp>
        <p:nvSpPr>
          <p:cNvPr id="5" name="Footer Placeholder 4"/>
          <p:cNvSpPr>
            <a:spLocks noGrp="1"/>
          </p:cNvSpPr>
          <p:nvPr>
            <p:ph type="ftr" sz="quarter" idx="3"/>
          </p:nvPr>
        </p:nvSpPr>
        <p:spPr>
          <a:xfrm>
            <a:off x="2265928" y="9009246"/>
            <a:ext cx="2308682" cy="517514"/>
          </a:xfrm>
          <a:prstGeom prst="rect">
            <a:avLst/>
          </a:prstGeom>
        </p:spPr>
        <p:txBody>
          <a:bodyPr vert="horz" lIns="91440" tIns="45720" rIns="91440" bIns="45720" rtlCol="0" anchor="ctr"/>
          <a:lstStyle>
            <a:lvl1pPr algn="ctr">
              <a:defRPr sz="898">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31130" y="9009246"/>
            <a:ext cx="1539121" cy="517514"/>
          </a:xfrm>
          <a:prstGeom prst="rect">
            <a:avLst/>
          </a:prstGeom>
        </p:spPr>
        <p:txBody>
          <a:bodyPr vert="horz" lIns="91440" tIns="45720" rIns="91440" bIns="45720" rtlCol="0" anchor="ctr"/>
          <a:lstStyle>
            <a:lvl1pPr algn="r">
              <a:defRPr sz="898">
                <a:solidFill>
                  <a:schemeClr val="tx1">
                    <a:tint val="75000"/>
                  </a:schemeClr>
                </a:solidFill>
              </a:defRPr>
            </a:lvl1pPr>
          </a:lstStyle>
          <a:p>
            <a:fld id="{F0A4BAE5-738F-4D14-8D67-679D2D3494DD}" type="slidenum">
              <a:rPr lang="tr-TR" smtClean="0"/>
              <a:t>‹#›</a:t>
            </a:fld>
            <a:endParaRPr lang="tr-TR"/>
          </a:p>
        </p:txBody>
      </p:sp>
    </p:spTree>
    <p:extLst>
      <p:ext uri="{BB962C8B-B14F-4D97-AF65-F5344CB8AC3E}">
        <p14:creationId xmlns:p14="http://schemas.microsoft.com/office/powerpoint/2010/main" val="20557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4063" rtl="0" eaLnBrk="1" latinLnBrk="0" hangingPunct="1">
        <a:lnSpc>
          <a:spcPct val="90000"/>
        </a:lnSpc>
        <a:spcBef>
          <a:spcPct val="0"/>
        </a:spcBef>
        <a:buNone/>
        <a:defRPr sz="3292" kern="1200">
          <a:solidFill>
            <a:schemeClr val="tx1"/>
          </a:solidFill>
          <a:latin typeface="+mj-lt"/>
          <a:ea typeface="+mj-ea"/>
          <a:cs typeface="+mj-cs"/>
        </a:defRPr>
      </a:lvl1pPr>
    </p:titleStyle>
    <p:body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p:bodyStyle>
    <p:otherStyle>
      <a:defPPr>
        <a:defRPr lang="en-US"/>
      </a:defPPr>
      <a:lvl1pPr marL="0" algn="l" defTabSz="684063" rtl="0" eaLnBrk="1" latinLnBrk="0" hangingPunct="1">
        <a:defRPr sz="1347" kern="1200">
          <a:solidFill>
            <a:schemeClr val="tx1"/>
          </a:solidFill>
          <a:latin typeface="+mn-lt"/>
          <a:ea typeface="+mn-ea"/>
          <a:cs typeface="+mn-cs"/>
        </a:defRPr>
      </a:lvl1pPr>
      <a:lvl2pPr marL="342031" algn="l" defTabSz="684063" rtl="0" eaLnBrk="1" latinLnBrk="0" hangingPunct="1">
        <a:defRPr sz="1347" kern="1200">
          <a:solidFill>
            <a:schemeClr val="tx1"/>
          </a:solidFill>
          <a:latin typeface="+mn-lt"/>
          <a:ea typeface="+mn-ea"/>
          <a:cs typeface="+mn-cs"/>
        </a:defRPr>
      </a:lvl2pPr>
      <a:lvl3pPr marL="684063" algn="l" defTabSz="684063" rtl="0" eaLnBrk="1" latinLnBrk="0" hangingPunct="1">
        <a:defRPr sz="1347" kern="1200">
          <a:solidFill>
            <a:schemeClr val="tx1"/>
          </a:solidFill>
          <a:latin typeface="+mn-lt"/>
          <a:ea typeface="+mn-ea"/>
          <a:cs typeface="+mn-cs"/>
        </a:defRPr>
      </a:lvl3pPr>
      <a:lvl4pPr marL="1026094" algn="l" defTabSz="684063" rtl="0" eaLnBrk="1" latinLnBrk="0" hangingPunct="1">
        <a:defRPr sz="1347" kern="1200">
          <a:solidFill>
            <a:schemeClr val="tx1"/>
          </a:solidFill>
          <a:latin typeface="+mn-lt"/>
          <a:ea typeface="+mn-ea"/>
          <a:cs typeface="+mn-cs"/>
        </a:defRPr>
      </a:lvl4pPr>
      <a:lvl5pPr marL="1368125" algn="l" defTabSz="684063" rtl="0" eaLnBrk="1" latinLnBrk="0" hangingPunct="1">
        <a:defRPr sz="1347" kern="1200">
          <a:solidFill>
            <a:schemeClr val="tx1"/>
          </a:solidFill>
          <a:latin typeface="+mn-lt"/>
          <a:ea typeface="+mn-ea"/>
          <a:cs typeface="+mn-cs"/>
        </a:defRPr>
      </a:lvl5pPr>
      <a:lvl6pPr marL="1710157" algn="l" defTabSz="684063" rtl="0" eaLnBrk="1" latinLnBrk="0" hangingPunct="1">
        <a:defRPr sz="1347" kern="1200">
          <a:solidFill>
            <a:schemeClr val="tx1"/>
          </a:solidFill>
          <a:latin typeface="+mn-lt"/>
          <a:ea typeface="+mn-ea"/>
          <a:cs typeface="+mn-cs"/>
        </a:defRPr>
      </a:lvl6pPr>
      <a:lvl7pPr marL="2052188" algn="l" defTabSz="684063" rtl="0" eaLnBrk="1" latinLnBrk="0" hangingPunct="1">
        <a:defRPr sz="1347" kern="1200">
          <a:solidFill>
            <a:schemeClr val="tx1"/>
          </a:solidFill>
          <a:latin typeface="+mn-lt"/>
          <a:ea typeface="+mn-ea"/>
          <a:cs typeface="+mn-cs"/>
        </a:defRPr>
      </a:lvl7pPr>
      <a:lvl8pPr marL="2394219" algn="l" defTabSz="684063" rtl="0" eaLnBrk="1" latinLnBrk="0" hangingPunct="1">
        <a:defRPr sz="1347" kern="1200">
          <a:solidFill>
            <a:schemeClr val="tx1"/>
          </a:solidFill>
          <a:latin typeface="+mn-lt"/>
          <a:ea typeface="+mn-ea"/>
          <a:cs typeface="+mn-cs"/>
        </a:defRPr>
      </a:lvl8pPr>
      <a:lvl9pPr marL="2736251" algn="l" defTabSz="684063" rtl="0" eaLnBrk="1" latinLnBrk="0" hangingPunct="1">
        <a:defRPr sz="13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5.jp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fif"/><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22.jfif"/><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7.jpeg"/><Relationship Id="rId7"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8.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54.jpeg"/><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8.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0.sv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5.svg"/><Relationship Id="rId4" Type="http://schemas.openxmlformats.org/officeDocument/2006/relationships/image" Target="../media/image15.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6.png"/><Relationship Id="rId7"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7.pn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9.jpg"/><Relationship Id="rId5" Type="http://schemas.microsoft.com/office/2007/relationships/hdphoto" Target="../media/hdphoto11.wdp"/><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6.png"/><Relationship Id="rId7" Type="http://schemas.openxmlformats.org/officeDocument/2006/relationships/diagramColors" Target="../diagrams/colors3.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15.png"/><Relationship Id="rId7"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5.png"/><Relationship Id="rId7" Type="http://schemas.openxmlformats.org/officeDocument/2006/relationships/diagramLayout" Target="../diagrams/layout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99.jpeg"/><Relationship Id="rId10" Type="http://schemas.microsoft.com/office/2007/relationships/diagramDrawing" Target="../diagrams/drawing4.xml"/><Relationship Id="rId4" Type="http://schemas.openxmlformats.org/officeDocument/2006/relationships/image" Target="../media/image98.png"/><Relationship Id="rId9" Type="http://schemas.openxmlformats.org/officeDocument/2006/relationships/diagramColors" Target="../diagrams/colors4.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5.png"/><Relationship Id="rId7"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5.png"/><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9.jpg"/><Relationship Id="rId9" Type="http://schemas.microsoft.com/office/2007/relationships/diagramDrawing" Target="../diagrams/drawing5.xml"/></Relationships>
</file>

<file path=ppt/slides/_rels/slide4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pn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10.PNG"/></Relationships>
</file>

<file path=ppt/slides/_rels/slide4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pn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11.jpe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5.png"/><Relationship Id="rId7" Type="http://schemas.openxmlformats.org/officeDocument/2006/relationships/diagramQuickStyle" Target="../diagrams/quickStyle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12.jpg"/><Relationship Id="rId9" Type="http://schemas.microsoft.com/office/2007/relationships/diagramDrawing" Target="../diagrams/drawing8.xml"/></Relationships>
</file>

<file path=ppt/slides/_rels/slide4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png"/><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5.png"/><Relationship Id="rId7" Type="http://schemas.openxmlformats.org/officeDocument/2006/relationships/diagramQuickStyle" Target="../diagrams/quickStyle10.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14.jpeg"/><Relationship Id="rId9" Type="http://schemas.microsoft.com/office/2007/relationships/diagramDrawing" Target="../diagrams/drawing10.xml"/></Relationships>
</file>

<file path=ppt/slides/_rels/slide5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5.png"/><Relationship Id="rId7" Type="http://schemas.openxmlformats.org/officeDocument/2006/relationships/diagramColors" Target="../diagrams/colors1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115.jp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5.png"/><Relationship Id="rId7" Type="http://schemas.openxmlformats.org/officeDocument/2006/relationships/diagramQuickStyle" Target="../diagrams/quickStyle1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16.JPG"/><Relationship Id="rId9" Type="http://schemas.microsoft.com/office/2007/relationships/diagramDrawing" Target="../diagrams/drawing12.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5.png"/><Relationship Id="rId7" Type="http://schemas.openxmlformats.org/officeDocument/2006/relationships/diagramQuickStyle" Target="../diagrams/quickStyle1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117.jpeg"/><Relationship Id="rId9" Type="http://schemas.microsoft.com/office/2007/relationships/diagramDrawing" Target="../diagrams/drawing13.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5.png"/><Relationship Id="rId7" Type="http://schemas.openxmlformats.org/officeDocument/2006/relationships/diagramQuickStyle" Target="../diagrams/quickStyle1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19.jpeg"/><Relationship Id="rId4" Type="http://schemas.openxmlformats.org/officeDocument/2006/relationships/image" Target="../media/image118.png"/><Relationship Id="rId9" Type="http://schemas.microsoft.com/office/2007/relationships/diagramDrawing" Target="../diagrams/drawing14.xml"/></Relationships>
</file>

<file path=ppt/slides/_rels/slide5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5.png"/><Relationship Id="rId7" Type="http://schemas.openxmlformats.org/officeDocument/2006/relationships/diagramColors" Target="../diagrams/colors1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120.jpg"/></Relationships>
</file>

<file path=ppt/slides/_rels/slide5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15.png"/><Relationship Id="rId7" Type="http://schemas.openxmlformats.org/officeDocument/2006/relationships/diagramLayout" Target="../diagrams/layout1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Data" Target="../diagrams/data16.xml"/><Relationship Id="rId5" Type="http://schemas.openxmlformats.org/officeDocument/2006/relationships/image" Target="../media/image123.emf"/><Relationship Id="rId10" Type="http://schemas.microsoft.com/office/2007/relationships/diagramDrawing" Target="../diagrams/drawing16.xml"/><Relationship Id="rId4" Type="http://schemas.openxmlformats.org/officeDocument/2006/relationships/image" Target="../media/image122.emf"/><Relationship Id="rId9" Type="http://schemas.openxmlformats.org/officeDocument/2006/relationships/diagramColors" Target="../diagrams/colors16.xml"/></Relationships>
</file>

<file path=ppt/slides/_rels/slide5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5.png"/><Relationship Id="rId7" Type="http://schemas.openxmlformats.org/officeDocument/2006/relationships/diagramColors" Target="../diagrams/colors1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124.jpe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15.png"/><Relationship Id="rId7" Type="http://schemas.openxmlformats.org/officeDocument/2006/relationships/diagramQuickStyle" Target="../diagrams/quickStyle1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125.jpeg"/><Relationship Id="rId9" Type="http://schemas.microsoft.com/office/2007/relationships/diagramDrawing" Target="../diagrams/drawing1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5.png"/><Relationship Id="rId7" Type="http://schemas.openxmlformats.org/officeDocument/2006/relationships/diagramColors" Target="../diagrams/colors1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26.png"/></Relationships>
</file>

<file path=ppt/slides/_rels/slide6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5.png"/><Relationship Id="rId7" Type="http://schemas.openxmlformats.org/officeDocument/2006/relationships/diagramColors" Target="../diagrams/colors20.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20.xml"/><Relationship Id="rId5" Type="http://schemas.openxmlformats.org/officeDocument/2006/relationships/diagramLayout" Target="../diagrams/layout20.xml"/><Relationship Id="rId10" Type="http://schemas.openxmlformats.org/officeDocument/2006/relationships/image" Target="../media/image128.jpg"/><Relationship Id="rId4" Type="http://schemas.openxmlformats.org/officeDocument/2006/relationships/diagramData" Target="../diagrams/data20.xml"/><Relationship Id="rId9" Type="http://schemas.openxmlformats.org/officeDocument/2006/relationships/image" Target="../media/image127.jpg"/></Relationships>
</file>

<file path=ppt/slides/_rels/slide6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5.png"/><Relationship Id="rId7" Type="http://schemas.openxmlformats.org/officeDocument/2006/relationships/diagramColors" Target="../diagrams/colors2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130.png"/><Relationship Id="rId4" Type="http://schemas.openxmlformats.org/officeDocument/2006/relationships/diagramData" Target="../diagrams/data21.xml"/><Relationship Id="rId9" Type="http://schemas.openxmlformats.org/officeDocument/2006/relationships/image" Target="../media/image129.jp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Dikdörtgen 45">
            <a:extLst>
              <a:ext uri="{FF2B5EF4-FFF2-40B4-BE49-F238E27FC236}">
                <a16:creationId xmlns:a16="http://schemas.microsoft.com/office/drawing/2014/main" id="{BD6CE68D-A0DE-4DF9-AC72-5F5E62CED009}"/>
              </a:ext>
            </a:extLst>
          </p:cNvPr>
          <p:cNvSpPr/>
          <p:nvPr/>
        </p:nvSpPr>
        <p:spPr>
          <a:xfrm>
            <a:off x="-156084" y="-51018"/>
            <a:ext cx="6999797" cy="10225529"/>
          </a:xfrm>
          <a:prstGeom prst="rect">
            <a:avLst/>
          </a:prstGeom>
          <a:blipFill dpi="0"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Texturizer/>
                      </a14:imgEffect>
                      <a14:imgEffect>
                        <a14:colorTemperature colorTemp="5767"/>
                      </a14:imgEffect>
                      <a14:imgEffect>
                        <a14:saturation sat="16900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0" name="Metin kutusu 29">
            <a:extLst>
              <a:ext uri="{FF2B5EF4-FFF2-40B4-BE49-F238E27FC236}">
                <a16:creationId xmlns:a16="http://schemas.microsoft.com/office/drawing/2014/main" id="{BF60C7E4-AE82-4052-9DE5-9D3DF6BC4D7E}"/>
              </a:ext>
            </a:extLst>
          </p:cNvPr>
          <p:cNvSpPr txBox="1"/>
          <p:nvPr/>
        </p:nvSpPr>
        <p:spPr>
          <a:xfrm>
            <a:off x="-156084" y="-51018"/>
            <a:ext cx="4354534" cy="10225529"/>
          </a:xfrm>
          <a:custGeom>
            <a:avLst/>
            <a:gdLst>
              <a:gd name="connsiteX0" fmla="*/ 0 w 4198056"/>
              <a:gd name="connsiteY0" fmla="*/ 0 h 10225529"/>
              <a:gd name="connsiteX1" fmla="*/ 3678939 w 4198056"/>
              <a:gd name="connsiteY1" fmla="*/ 0 h 10225529"/>
              <a:gd name="connsiteX2" fmla="*/ 4198056 w 4198056"/>
              <a:gd name="connsiteY2" fmla="*/ 1038233 h 10225529"/>
              <a:gd name="connsiteX3" fmla="*/ 4198056 w 4198056"/>
              <a:gd name="connsiteY3" fmla="*/ 1121767 h 10225529"/>
              <a:gd name="connsiteX4" fmla="*/ 3661879 w 4198056"/>
              <a:gd name="connsiteY4" fmla="*/ 2194120 h 10225529"/>
              <a:gd name="connsiteX5" fmla="*/ 4198056 w 4198056"/>
              <a:gd name="connsiteY5" fmla="*/ 3266473 h 10225529"/>
              <a:gd name="connsiteX6" fmla="*/ 4198056 w 4198056"/>
              <a:gd name="connsiteY6" fmla="*/ 3443455 h 10225529"/>
              <a:gd name="connsiteX7" fmla="*/ 3708603 w 4198056"/>
              <a:gd name="connsiteY7" fmla="*/ 4422360 h 10225529"/>
              <a:gd name="connsiteX8" fmla="*/ 4198056 w 4198056"/>
              <a:gd name="connsiteY8" fmla="*/ 5401265 h 10225529"/>
              <a:gd name="connsiteX9" fmla="*/ 4198056 w 4198056"/>
              <a:gd name="connsiteY9" fmla="*/ 5611126 h 10225529"/>
              <a:gd name="connsiteX10" fmla="*/ 3671014 w 4198056"/>
              <a:gd name="connsiteY10" fmla="*/ 6665209 h 10225529"/>
              <a:gd name="connsiteX11" fmla="*/ 4198056 w 4198056"/>
              <a:gd name="connsiteY11" fmla="*/ 7719292 h 10225529"/>
              <a:gd name="connsiteX12" fmla="*/ 4198056 w 4198056"/>
              <a:gd name="connsiteY12" fmla="*/ 7806487 h 10225529"/>
              <a:gd name="connsiteX13" fmla="*/ 3661879 w 4198056"/>
              <a:gd name="connsiteY13" fmla="*/ 8878840 h 10225529"/>
              <a:gd name="connsiteX14" fmla="*/ 4198056 w 4198056"/>
              <a:gd name="connsiteY14" fmla="*/ 9951193 h 10225529"/>
              <a:gd name="connsiteX15" fmla="*/ 4198056 w 4198056"/>
              <a:gd name="connsiteY15" fmla="*/ 10225529 h 10225529"/>
              <a:gd name="connsiteX16" fmla="*/ 0 w 4198056"/>
              <a:gd name="connsiteY16" fmla="*/ 10225529 h 1022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8056" h="10225529">
                <a:moveTo>
                  <a:pt x="0" y="0"/>
                </a:moveTo>
                <a:lnTo>
                  <a:pt x="3678939" y="0"/>
                </a:lnTo>
                <a:lnTo>
                  <a:pt x="4198056" y="1038233"/>
                </a:lnTo>
                <a:lnTo>
                  <a:pt x="4198056" y="1121767"/>
                </a:lnTo>
                <a:lnTo>
                  <a:pt x="3661879" y="2194120"/>
                </a:lnTo>
                <a:lnTo>
                  <a:pt x="4198056" y="3266473"/>
                </a:lnTo>
                <a:lnTo>
                  <a:pt x="4198056" y="3443455"/>
                </a:lnTo>
                <a:lnTo>
                  <a:pt x="3708603" y="4422360"/>
                </a:lnTo>
                <a:lnTo>
                  <a:pt x="4198056" y="5401265"/>
                </a:lnTo>
                <a:lnTo>
                  <a:pt x="4198056" y="5611126"/>
                </a:lnTo>
                <a:lnTo>
                  <a:pt x="3671014" y="6665209"/>
                </a:lnTo>
                <a:lnTo>
                  <a:pt x="4198056" y="7719292"/>
                </a:lnTo>
                <a:lnTo>
                  <a:pt x="4198056" y="7806487"/>
                </a:lnTo>
                <a:lnTo>
                  <a:pt x="3661879" y="8878840"/>
                </a:lnTo>
                <a:lnTo>
                  <a:pt x="4198056" y="9951193"/>
                </a:lnTo>
                <a:lnTo>
                  <a:pt x="4198056" y="10225529"/>
                </a:lnTo>
                <a:lnTo>
                  <a:pt x="0" y="10225529"/>
                </a:lnTo>
                <a:close/>
              </a:path>
            </a:pathLst>
          </a:custGeom>
          <a:solidFill>
            <a:schemeClr val="tx1">
              <a:lumMod val="85000"/>
              <a:lumOff val="15000"/>
              <a:alpha val="80000"/>
            </a:schemeClr>
          </a:solidFill>
          <a:ln w="38100">
            <a:noFill/>
          </a:ln>
        </p:spPr>
        <p:txBody>
          <a:bodyPr wrap="square" rtlCol="0" anchor="ctr">
            <a:noAutofit/>
          </a:bodyPr>
          <a:lstStyle/>
          <a:p>
            <a:pPr algn="ctr"/>
            <a:r>
              <a:rPr lang="tr-TR" sz="3400" b="1" dirty="0">
                <a:solidFill>
                  <a:schemeClr val="bg1"/>
                </a:solidFill>
                <a:effectLst>
                  <a:outerShdw blurRad="38100" dist="38100" dir="2700000" algn="tl">
                    <a:srgbClr val="000000">
                      <a:alpha val="43137"/>
                    </a:srgbClr>
                  </a:outerShdw>
                </a:effectLst>
                <a:latin typeface="Trebuchet MS" panose="020B0603020202020204" pitchFamily="34" charset="0"/>
              </a:rPr>
              <a:t>ZONGULDAK İL BRİFİNGİ</a:t>
            </a:r>
          </a:p>
        </p:txBody>
      </p:sp>
      <p:cxnSp>
        <p:nvCxnSpPr>
          <p:cNvPr id="21" name="Düz Bağlayıcı 20">
            <a:extLst>
              <a:ext uri="{FF2B5EF4-FFF2-40B4-BE49-F238E27FC236}">
                <a16:creationId xmlns:a16="http://schemas.microsoft.com/office/drawing/2014/main" id="{56CE61E9-AFBD-4A07-89BD-F5035C87B65A}"/>
              </a:ext>
            </a:extLst>
          </p:cNvPr>
          <p:cNvCxnSpPr>
            <a:cxnSpLocks/>
          </p:cNvCxnSpPr>
          <p:nvPr/>
        </p:nvCxnSpPr>
        <p:spPr>
          <a:xfrm>
            <a:off x="-5782056" y="5037785"/>
            <a:ext cx="4377396" cy="2396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FF0C8BED-C2EE-4C09-BAD5-92688FF780FA}"/>
              </a:ext>
            </a:extLst>
          </p:cNvPr>
          <p:cNvSpPr txBox="1"/>
          <p:nvPr/>
        </p:nvSpPr>
        <p:spPr>
          <a:xfrm>
            <a:off x="620245" y="8878827"/>
            <a:ext cx="2824491" cy="338554"/>
          </a:xfrm>
          <a:prstGeom prst="rect">
            <a:avLst/>
          </a:prstGeom>
          <a:noFill/>
        </p:spPr>
        <p:txBody>
          <a:bodyPr wrap="none" rtlCol="0">
            <a:spAutoFit/>
          </a:bodyPr>
          <a:lstStyle/>
          <a:p>
            <a:r>
              <a:rPr lang="tr-TR" sz="1600" dirty="0">
                <a:solidFill>
                  <a:schemeClr val="accent3">
                    <a:lumMod val="60000"/>
                    <a:lumOff val="40000"/>
                  </a:schemeClr>
                </a:solidFill>
                <a:latin typeface="Trebuchet MS" panose="020B0603020202020204" pitchFamily="34" charset="0"/>
              </a:rPr>
              <a:t>ilplanlama@zonguldak.gov.tr</a:t>
            </a:r>
          </a:p>
        </p:txBody>
      </p:sp>
      <p:sp>
        <p:nvSpPr>
          <p:cNvPr id="7" name="Metin kutusu 6">
            <a:extLst>
              <a:ext uri="{FF2B5EF4-FFF2-40B4-BE49-F238E27FC236}">
                <a16:creationId xmlns:a16="http://schemas.microsoft.com/office/drawing/2014/main" id="{0061784E-6265-4360-A84C-61EB70F1EE1F}"/>
              </a:ext>
            </a:extLst>
          </p:cNvPr>
          <p:cNvSpPr txBox="1"/>
          <p:nvPr/>
        </p:nvSpPr>
        <p:spPr>
          <a:xfrm>
            <a:off x="1468874" y="8626800"/>
            <a:ext cx="1170513" cy="338554"/>
          </a:xfrm>
          <a:prstGeom prst="rect">
            <a:avLst/>
          </a:prstGeom>
          <a:noFill/>
        </p:spPr>
        <p:txBody>
          <a:bodyPr wrap="none" rtlCol="0">
            <a:spAutoFit/>
          </a:bodyPr>
          <a:lstStyle/>
          <a:p>
            <a:r>
              <a:rPr lang="tr-TR" sz="1600" dirty="0">
                <a:solidFill>
                  <a:schemeClr val="accent3">
                    <a:lumMod val="60000"/>
                    <a:lumOff val="40000"/>
                  </a:schemeClr>
                </a:solidFill>
                <a:latin typeface="Trebuchet MS" panose="020B0603020202020204" pitchFamily="34" charset="0"/>
              </a:rPr>
              <a:t>Nisan 2025</a:t>
            </a:r>
          </a:p>
        </p:txBody>
      </p:sp>
      <p:pic>
        <p:nvPicPr>
          <p:cNvPr id="5" name="Resim 4">
            <a:extLst>
              <a:ext uri="{FF2B5EF4-FFF2-40B4-BE49-F238E27FC236}">
                <a16:creationId xmlns:a16="http://schemas.microsoft.com/office/drawing/2014/main" id="{6476CD9F-6D4F-4FA1-8912-D3BD875C8C91}"/>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44417" y="1063102"/>
            <a:ext cx="2576148" cy="1811322"/>
          </a:xfrm>
          <a:prstGeom prst="rect">
            <a:avLst/>
          </a:prstGeom>
        </p:spPr>
      </p:pic>
      <p:sp>
        <p:nvSpPr>
          <p:cNvPr id="2" name="Oval 1">
            <a:extLst>
              <a:ext uri="{FF2B5EF4-FFF2-40B4-BE49-F238E27FC236}">
                <a16:creationId xmlns:a16="http://schemas.microsoft.com/office/drawing/2014/main" id="{E76B2F26-43BE-4592-840F-3EF6081D86E9}"/>
              </a:ext>
            </a:extLst>
          </p:cNvPr>
          <p:cNvSpPr/>
          <p:nvPr/>
        </p:nvSpPr>
        <p:spPr>
          <a:xfrm>
            <a:off x="1852491" y="8140418"/>
            <a:ext cx="360000" cy="3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0" name="Altıgen 59">
            <a:extLst>
              <a:ext uri="{FF2B5EF4-FFF2-40B4-BE49-F238E27FC236}">
                <a16:creationId xmlns:a16="http://schemas.microsoft.com/office/drawing/2014/main" id="{7611A2AE-12C6-4CE6-9BB4-B15048629E5C}"/>
              </a:ext>
            </a:extLst>
          </p:cNvPr>
          <p:cNvSpPr/>
          <p:nvPr/>
        </p:nvSpPr>
        <p:spPr>
          <a:xfrm>
            <a:off x="5434147" y="-51018"/>
            <a:ext cx="2160000" cy="2160000"/>
          </a:xfrm>
          <a:prstGeom prst="hexagon">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2" name="Altıgen 61">
            <a:extLst>
              <a:ext uri="{FF2B5EF4-FFF2-40B4-BE49-F238E27FC236}">
                <a16:creationId xmlns:a16="http://schemas.microsoft.com/office/drawing/2014/main" id="{2E3ACC3A-139C-4A49-BD06-3042A6A8A571}"/>
              </a:ext>
            </a:extLst>
          </p:cNvPr>
          <p:cNvSpPr/>
          <p:nvPr/>
        </p:nvSpPr>
        <p:spPr>
          <a:xfrm>
            <a:off x="5442220" y="2152276"/>
            <a:ext cx="2160000" cy="2160000"/>
          </a:xfrm>
          <a:prstGeom prst="hexagon">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Altıgen 64">
            <a:extLst>
              <a:ext uri="{FF2B5EF4-FFF2-40B4-BE49-F238E27FC236}">
                <a16:creationId xmlns:a16="http://schemas.microsoft.com/office/drawing/2014/main" id="{8A609378-B1CB-4E45-BFD9-5E665F4E5345}"/>
              </a:ext>
            </a:extLst>
          </p:cNvPr>
          <p:cNvSpPr/>
          <p:nvPr/>
        </p:nvSpPr>
        <p:spPr>
          <a:xfrm>
            <a:off x="5442220" y="4405462"/>
            <a:ext cx="2160000" cy="2160000"/>
          </a:xfrm>
          <a:prstGeom prst="hexagon">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7" name="Altıgen 66">
            <a:extLst>
              <a:ext uri="{FF2B5EF4-FFF2-40B4-BE49-F238E27FC236}">
                <a16:creationId xmlns:a16="http://schemas.microsoft.com/office/drawing/2014/main" id="{CDC16E51-9786-435E-8DC5-4BB8B6341BFD}"/>
              </a:ext>
            </a:extLst>
          </p:cNvPr>
          <p:cNvSpPr/>
          <p:nvPr/>
        </p:nvSpPr>
        <p:spPr>
          <a:xfrm>
            <a:off x="3755317" y="5525932"/>
            <a:ext cx="2160000" cy="2160000"/>
          </a:xfrm>
          <a:prstGeom prst="hexagon">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9" name="Altıgen 68">
            <a:extLst>
              <a:ext uri="{FF2B5EF4-FFF2-40B4-BE49-F238E27FC236}">
                <a16:creationId xmlns:a16="http://schemas.microsoft.com/office/drawing/2014/main" id="{40B355D9-33E0-40C3-9952-CC067E427D69}"/>
              </a:ext>
            </a:extLst>
          </p:cNvPr>
          <p:cNvSpPr/>
          <p:nvPr/>
        </p:nvSpPr>
        <p:spPr>
          <a:xfrm>
            <a:off x="3749358" y="7747822"/>
            <a:ext cx="2160000" cy="2160000"/>
          </a:xfrm>
          <a:prstGeom prst="hexagon">
            <a:avLst/>
          </a:prstGeom>
          <a:blipFill dpi="0" rotWithShape="1">
            <a:blip r:embed="rId10"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1" name="Altıgen 70">
            <a:extLst>
              <a:ext uri="{FF2B5EF4-FFF2-40B4-BE49-F238E27FC236}">
                <a16:creationId xmlns:a16="http://schemas.microsoft.com/office/drawing/2014/main" id="{1FE09BAD-4EBD-4A67-BFE5-95B4387A694C}"/>
              </a:ext>
            </a:extLst>
          </p:cNvPr>
          <p:cNvSpPr/>
          <p:nvPr/>
        </p:nvSpPr>
        <p:spPr>
          <a:xfrm>
            <a:off x="5442220" y="8861942"/>
            <a:ext cx="2160000" cy="2160000"/>
          </a:xfrm>
          <a:prstGeom prst="hexagon">
            <a:avLst/>
          </a:prstGeom>
          <a:blipFill dpi="0" rotWithShape="1">
            <a:blip r:embed="rId11"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3" name="Altıgen 72">
            <a:extLst>
              <a:ext uri="{FF2B5EF4-FFF2-40B4-BE49-F238E27FC236}">
                <a16:creationId xmlns:a16="http://schemas.microsoft.com/office/drawing/2014/main" id="{FB6462A4-53A3-4701-B3A4-634376137574}"/>
              </a:ext>
            </a:extLst>
          </p:cNvPr>
          <p:cNvSpPr/>
          <p:nvPr/>
        </p:nvSpPr>
        <p:spPr>
          <a:xfrm>
            <a:off x="5442220" y="6633702"/>
            <a:ext cx="2160000" cy="2160000"/>
          </a:xfrm>
          <a:prstGeom prst="hexagon">
            <a:avLst>
              <a:gd name="adj" fmla="val 25000"/>
              <a:gd name="vf" fmla="val 115470"/>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5" name="Altıgen 74">
            <a:extLst>
              <a:ext uri="{FF2B5EF4-FFF2-40B4-BE49-F238E27FC236}">
                <a16:creationId xmlns:a16="http://schemas.microsoft.com/office/drawing/2014/main" id="{1276EDC5-1FDB-4558-AF7D-5E24A316EDC9}"/>
              </a:ext>
            </a:extLst>
          </p:cNvPr>
          <p:cNvSpPr/>
          <p:nvPr/>
        </p:nvSpPr>
        <p:spPr>
          <a:xfrm>
            <a:off x="3749358" y="1063102"/>
            <a:ext cx="2160000" cy="2160000"/>
          </a:xfrm>
          <a:prstGeom prst="hexagon">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7" name="Altıgen 76">
            <a:extLst>
              <a:ext uri="{FF2B5EF4-FFF2-40B4-BE49-F238E27FC236}">
                <a16:creationId xmlns:a16="http://schemas.microsoft.com/office/drawing/2014/main" id="{E894F799-A290-4B7F-8BB7-1E89E66234A5}"/>
              </a:ext>
            </a:extLst>
          </p:cNvPr>
          <p:cNvSpPr/>
          <p:nvPr/>
        </p:nvSpPr>
        <p:spPr>
          <a:xfrm>
            <a:off x="3782469" y="3276828"/>
            <a:ext cx="2160000" cy="2160000"/>
          </a:xfrm>
          <a:prstGeom prst="hexagon">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Altıgen 18">
            <a:extLst>
              <a:ext uri="{FF2B5EF4-FFF2-40B4-BE49-F238E27FC236}">
                <a16:creationId xmlns:a16="http://schemas.microsoft.com/office/drawing/2014/main" id="{4BA85CFE-C4BD-4C7C-AFD0-197B855613D2}"/>
              </a:ext>
            </a:extLst>
          </p:cNvPr>
          <p:cNvSpPr/>
          <p:nvPr/>
        </p:nvSpPr>
        <p:spPr>
          <a:xfrm>
            <a:off x="3749358" y="-1165138"/>
            <a:ext cx="2160000" cy="2160000"/>
          </a:xfrm>
          <a:prstGeom prst="hexagon">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cxnSp>
        <p:nvCxnSpPr>
          <p:cNvPr id="33" name="Düz Bağlayıcı 32">
            <a:extLst>
              <a:ext uri="{FF2B5EF4-FFF2-40B4-BE49-F238E27FC236}">
                <a16:creationId xmlns:a16="http://schemas.microsoft.com/office/drawing/2014/main" id="{5F381551-FF25-42D8-8843-0BE1D7CCFF45}"/>
              </a:ext>
            </a:extLst>
          </p:cNvPr>
          <p:cNvCxnSpPr>
            <a:cxnSpLocks/>
          </p:cNvCxnSpPr>
          <p:nvPr/>
        </p:nvCxnSpPr>
        <p:spPr>
          <a:xfrm>
            <a:off x="-2586124" y="4062224"/>
            <a:ext cx="0" cy="1595813"/>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007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111CC7A-51A5-41EE-8274-C87565C13D2A}"/>
              </a:ext>
            </a:extLst>
          </p:cNvPr>
          <p:cNvPicPr>
            <a:picLocks noChangeAspect="1"/>
          </p:cNvPicPr>
          <p:nvPr/>
        </p:nvPicPr>
        <p:blipFill rotWithShape="1">
          <a:blip r:embed="rId2">
            <a:extLst>
              <a:ext uri="{28A0092B-C50C-407E-A947-70E740481C1C}">
                <a14:useLocalDpi xmlns:a14="http://schemas.microsoft.com/office/drawing/2010/main" val="0"/>
              </a:ext>
            </a:extLst>
          </a:blip>
          <a:srcRect r="52963"/>
          <a:stretch/>
        </p:blipFill>
        <p:spPr>
          <a:xfrm rot="5400000">
            <a:off x="2384378" y="1430981"/>
            <a:ext cx="2076861" cy="6275281"/>
          </a:xfrm>
          <a:prstGeom prst="rect">
            <a:avLst/>
          </a:prstGeom>
        </p:spPr>
      </p:pic>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064756"/>
            <a:ext cx="6840538" cy="2739211"/>
            <a:chOff x="-66261" y="1660660"/>
            <a:chExt cx="6840538" cy="2495126"/>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660660"/>
              <a:ext cx="6276523" cy="2495126"/>
            </a:xfrm>
            <a:prstGeom prst="rect">
              <a:avLst/>
            </a:prstGeom>
            <a:noFill/>
            <a:ln w="38100">
              <a:noFill/>
            </a:ln>
          </p:spPr>
          <p:txBody>
            <a:bodyPr wrap="square" numCol="1" rtlCol="0" anchor="ctr">
              <a:spAutoFit/>
            </a:bodyPr>
            <a:lstStyle/>
            <a:p>
              <a:pPr algn="just"/>
              <a:endParaRPr lang="tr-TR" sz="2000" dirty="0">
                <a:solidFill>
                  <a:schemeClr val="bg1"/>
                </a:solidFill>
                <a:latin typeface="Trebuchet MS" panose="020B0603020202020204" pitchFamily="34" charset="0"/>
              </a:endParaRPr>
            </a:p>
            <a:p>
              <a:pPr algn="just"/>
              <a:r>
                <a:rPr lang="tr-TR" sz="2000" dirty="0">
                  <a:solidFill>
                    <a:schemeClr val="bg1"/>
                  </a:solidFill>
                  <a:latin typeface="Trebuchet MS" panose="020B0603020202020204" pitchFamily="34" charset="0"/>
                </a:rPr>
                <a:t>EĞİTİM</a:t>
              </a:r>
            </a:p>
            <a:p>
              <a:pPr algn="just"/>
              <a:endParaRPr lang="tr-TR" sz="1200" dirty="0">
                <a:solidFill>
                  <a:schemeClr val="bg1"/>
                </a:solidFill>
                <a:latin typeface="Trebuchet MS" panose="020B0603020202020204" pitchFamily="34" charset="0"/>
              </a:endParaRPr>
            </a:p>
            <a:p>
              <a:pPr algn="just"/>
              <a:r>
                <a:rPr lang="tr-TR" sz="1550" dirty="0">
                  <a:solidFill>
                    <a:schemeClr val="bg1"/>
                  </a:solidFill>
                  <a:latin typeface="Trebuchet MS" panose="020B0603020202020204" pitchFamily="34" charset="0"/>
                </a:rPr>
                <a:t>Zonguldak’ta okuma yazma bilen oranı </a:t>
              </a:r>
              <a:r>
                <a:rPr lang="tr-TR" sz="1550" dirty="0">
                  <a:solidFill>
                    <a:schemeClr val="accent4"/>
                  </a:solidFill>
                  <a:latin typeface="Trebuchet MS" panose="020B0603020202020204" pitchFamily="34" charset="0"/>
                </a:rPr>
                <a:t>%96,03</a:t>
              </a:r>
              <a:r>
                <a:rPr lang="tr-TR" sz="1550" dirty="0">
                  <a:solidFill>
                    <a:schemeClr val="bg1"/>
                  </a:solidFill>
                  <a:latin typeface="Trebuchet MS" panose="020B0603020202020204" pitchFamily="34" charset="0"/>
                </a:rPr>
                <a:t>’tür. 2024 yılında Türkiye’de İlköğretimde Öğretmen Başına Düşen Öğrenci Sayısı 18, Derslik Başına Düşen Öğrenci Sayısı ise 23’tür. Zonguldak bu iki kategoride sırasıyla </a:t>
              </a:r>
              <a:r>
                <a:rPr lang="tr-TR" sz="1550" dirty="0">
                  <a:solidFill>
                    <a:schemeClr val="accent4"/>
                  </a:solidFill>
                  <a:latin typeface="Trebuchet MS" panose="020B0603020202020204" pitchFamily="34" charset="0"/>
                </a:rPr>
                <a:t>13</a:t>
              </a:r>
              <a:r>
                <a:rPr lang="tr-TR" sz="1550" dirty="0">
                  <a:solidFill>
                    <a:schemeClr val="bg1"/>
                  </a:solidFill>
                  <a:latin typeface="Trebuchet MS" panose="020B0603020202020204" pitchFamily="34" charset="0"/>
                </a:rPr>
                <a:t> ve </a:t>
              </a:r>
              <a:r>
                <a:rPr lang="tr-TR" sz="1550" dirty="0">
                  <a:solidFill>
                    <a:schemeClr val="accent4"/>
                  </a:solidFill>
                  <a:latin typeface="Trebuchet MS" panose="020B0603020202020204" pitchFamily="34" charset="0"/>
                </a:rPr>
                <a:t>17</a:t>
              </a:r>
              <a:r>
                <a:rPr lang="tr-TR" sz="1550" dirty="0">
                  <a:solidFill>
                    <a:schemeClr val="bg1"/>
                  </a:solidFill>
                  <a:latin typeface="Trebuchet MS" panose="020B0603020202020204" pitchFamily="34" charset="0"/>
                </a:rPr>
                <a:t> ile ülke ortalamasından çok daha iyi durumdadır.</a:t>
              </a:r>
            </a:p>
            <a:p>
              <a:pPr algn="just"/>
              <a:r>
                <a:rPr lang="tr-TR" sz="1050" dirty="0">
                  <a:solidFill>
                    <a:schemeClr val="bg1"/>
                  </a:solidFill>
                  <a:latin typeface="Trebuchet MS" panose="020B0603020202020204" pitchFamily="34" charset="0"/>
                </a:rPr>
                <a:t>(Kaynak: TÜİK, MEB)   </a:t>
              </a:r>
              <a:endParaRPr lang="tr-TR" sz="1550" dirty="0">
                <a:solidFill>
                  <a:schemeClr val="bg1"/>
                </a:solidFill>
                <a:latin typeface="Trebuchet MS" panose="020B0603020202020204" pitchFamily="34" charset="0"/>
              </a:endParaRPr>
            </a:p>
            <a:p>
              <a:pPr algn="just"/>
              <a:endParaRPr lang="tr-TR" sz="1600" dirty="0">
                <a:solidFill>
                  <a:schemeClr val="bg1"/>
                </a:solidFill>
                <a:latin typeface="Trebuchet MS" panose="020B0603020202020204" pitchFamily="34" charset="0"/>
              </a:endParaRPr>
            </a:p>
            <a:p>
              <a:pPr algn="just"/>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48" name="Picture 24" descr="high school building front icon - Vektör, Görsel">
            <a:extLst>
              <a:ext uri="{FF2B5EF4-FFF2-40B4-BE49-F238E27FC236}">
                <a16:creationId xmlns:a16="http://schemas.microsoft.com/office/drawing/2014/main" id="{0EA2BB63-9E78-4368-B77F-6736D8B76255}"/>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3991" y="5515354"/>
            <a:ext cx="1141277" cy="1121436"/>
          </a:xfrm>
          <a:prstGeom prst="rect">
            <a:avLst/>
          </a:prstGeom>
          <a:noFill/>
        </p:spPr>
      </p:pic>
      <p:grpSp>
        <p:nvGrpSpPr>
          <p:cNvPr id="3" name="Grup 2">
            <a:extLst>
              <a:ext uri="{FF2B5EF4-FFF2-40B4-BE49-F238E27FC236}">
                <a16:creationId xmlns:a16="http://schemas.microsoft.com/office/drawing/2014/main" id="{FCF4315D-CD0B-4DFE-84CF-AA287F1978D0}"/>
              </a:ext>
            </a:extLst>
          </p:cNvPr>
          <p:cNvGrpSpPr/>
          <p:nvPr/>
        </p:nvGrpSpPr>
        <p:grpSpPr>
          <a:xfrm>
            <a:off x="1067086" y="5041158"/>
            <a:ext cx="643125" cy="580993"/>
            <a:chOff x="947547" y="6715610"/>
            <a:chExt cx="643125" cy="580993"/>
          </a:xfrm>
        </p:grpSpPr>
        <p:sp>
          <p:nvSpPr>
            <p:cNvPr id="4" name="Metin kutusu 3">
              <a:extLst>
                <a:ext uri="{FF2B5EF4-FFF2-40B4-BE49-F238E27FC236}">
                  <a16:creationId xmlns:a16="http://schemas.microsoft.com/office/drawing/2014/main" id="{3E4A9AA1-2516-4E12-8FDA-E3350868BF18}"/>
                </a:ext>
              </a:extLst>
            </p:cNvPr>
            <p:cNvSpPr txBox="1"/>
            <p:nvPr/>
          </p:nvSpPr>
          <p:spPr>
            <a:xfrm>
              <a:off x="947547" y="6715610"/>
              <a:ext cx="643125"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OKUL</a:t>
              </a:r>
            </a:p>
          </p:txBody>
        </p:sp>
        <p:sp>
          <p:nvSpPr>
            <p:cNvPr id="20" name="Metin kutusu 19">
              <a:extLst>
                <a:ext uri="{FF2B5EF4-FFF2-40B4-BE49-F238E27FC236}">
                  <a16:creationId xmlns:a16="http://schemas.microsoft.com/office/drawing/2014/main" id="{EEA0A620-5676-4500-9FCA-113ADFF33055}"/>
                </a:ext>
              </a:extLst>
            </p:cNvPr>
            <p:cNvSpPr txBox="1"/>
            <p:nvPr/>
          </p:nvSpPr>
          <p:spPr>
            <a:xfrm>
              <a:off x="994518" y="6988826"/>
              <a:ext cx="502061"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545</a:t>
              </a:r>
            </a:p>
          </p:txBody>
        </p:sp>
      </p:grpSp>
      <p:pic>
        <p:nvPicPr>
          <p:cNvPr id="1038" name="Picture 14" descr="Illustration okul simgesi - Fotoğraf, Görsel">
            <a:extLst>
              <a:ext uri="{FF2B5EF4-FFF2-40B4-BE49-F238E27FC236}">
                <a16:creationId xmlns:a16="http://schemas.microsoft.com/office/drawing/2014/main" id="{0C31A58E-60D7-4225-AE5B-29120C5BBD05}"/>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66184" y="5379135"/>
            <a:ext cx="1413606" cy="138996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 5">
            <a:extLst>
              <a:ext uri="{FF2B5EF4-FFF2-40B4-BE49-F238E27FC236}">
                <a16:creationId xmlns:a16="http://schemas.microsoft.com/office/drawing/2014/main" id="{31029A4D-4DBB-46E4-B738-1AA91BEB928F}"/>
              </a:ext>
            </a:extLst>
          </p:cNvPr>
          <p:cNvGrpSpPr/>
          <p:nvPr/>
        </p:nvGrpSpPr>
        <p:grpSpPr>
          <a:xfrm>
            <a:off x="2250973" y="5041158"/>
            <a:ext cx="862737" cy="580995"/>
            <a:chOff x="2348790" y="6715609"/>
            <a:chExt cx="862737" cy="580995"/>
          </a:xfrm>
        </p:grpSpPr>
        <p:sp>
          <p:nvSpPr>
            <p:cNvPr id="24" name="Metin kutusu 23">
              <a:extLst>
                <a:ext uri="{FF2B5EF4-FFF2-40B4-BE49-F238E27FC236}">
                  <a16:creationId xmlns:a16="http://schemas.microsoft.com/office/drawing/2014/main" id="{FDE2D1C6-A2C6-4C43-BA91-C6DBA9464335}"/>
                </a:ext>
              </a:extLst>
            </p:cNvPr>
            <p:cNvSpPr txBox="1"/>
            <p:nvPr/>
          </p:nvSpPr>
          <p:spPr>
            <a:xfrm>
              <a:off x="2348790" y="6715609"/>
              <a:ext cx="862737"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DERSLİK</a:t>
              </a:r>
            </a:p>
          </p:txBody>
        </p:sp>
        <p:sp>
          <p:nvSpPr>
            <p:cNvPr id="21" name="Metin kutusu 20">
              <a:extLst>
                <a:ext uri="{FF2B5EF4-FFF2-40B4-BE49-F238E27FC236}">
                  <a16:creationId xmlns:a16="http://schemas.microsoft.com/office/drawing/2014/main" id="{3F921858-1355-41F4-B112-C80055CCFFE5}"/>
                </a:ext>
              </a:extLst>
            </p:cNvPr>
            <p:cNvSpPr txBox="1"/>
            <p:nvPr/>
          </p:nvSpPr>
          <p:spPr>
            <a:xfrm>
              <a:off x="2442450" y="6988827"/>
              <a:ext cx="673582"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4.960</a:t>
              </a:r>
            </a:p>
          </p:txBody>
        </p:sp>
      </p:grpSp>
      <p:pic>
        <p:nvPicPr>
          <p:cNvPr id="1050" name="Picture 26" descr="woman avatar character vector illustration design - Vektör, Görsel">
            <a:extLst>
              <a:ext uri="{FF2B5EF4-FFF2-40B4-BE49-F238E27FC236}">
                <a16:creationId xmlns:a16="http://schemas.microsoft.com/office/drawing/2014/main" id="{9200ADE1-FB1C-4E9A-B5F0-9DDA020F8444}"/>
              </a:ext>
            </a:extLst>
          </p:cNvPr>
          <p:cNvPicPr>
            <a:picLocks noChangeAspect="1" noChangeArrowheads="1"/>
          </p:cNvPicPr>
          <p:nvPr/>
        </p:nvPicPr>
        <p:blipFill>
          <a:blip r:embed="rId8" cstate="print">
            <a:duotone>
              <a:prstClr val="black"/>
              <a:srgbClr val="D9C3A5">
                <a:tint val="50000"/>
                <a:satMod val="180000"/>
              </a:srgbClr>
            </a:duotone>
            <a:extLst>
              <a:ext uri="{BEBA8EAE-BF5A-486C-A8C5-ECC9F3942E4B}">
                <a14:imgProps xmlns:a14="http://schemas.microsoft.com/office/drawing/2010/main">
                  <a14:imgLayer r:embed="rId9">
                    <a14:imgEffect>
                      <a14:backgroundRemoval t="5078" b="89941" l="9961" r="89941">
                        <a14:backgroundMark x1="36621" y1="8105" x2="30762" y2="12988"/>
                        <a14:backgroundMark x1="30762" y1="12988" x2="24414" y2="26758"/>
                        <a14:backgroundMark x1="24414" y1="26758" x2="22656" y2="55566"/>
                        <a14:backgroundMark x1="36035" y1="5078" x2="24316" y2="13867"/>
                        <a14:backgroundMark x1="24316" y1="13867" x2="19727" y2="20508"/>
                        <a14:backgroundMark x1="19727" y1="20508" x2="17090" y2="55566"/>
                      </a14:backgroundRemoval>
                    </a14:imgEffect>
                  </a14:imgLayer>
                </a14:imgProps>
              </a:ext>
              <a:ext uri="{28A0092B-C50C-407E-A947-70E740481C1C}">
                <a14:useLocalDpi xmlns:a14="http://schemas.microsoft.com/office/drawing/2010/main" val="0"/>
              </a:ext>
            </a:extLst>
          </a:blip>
          <a:srcRect/>
          <a:stretch>
            <a:fillRect/>
          </a:stretch>
        </p:blipFill>
        <p:spPr bwMode="auto">
          <a:xfrm>
            <a:off x="3450058" y="5574099"/>
            <a:ext cx="1223773" cy="100696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 7">
            <a:extLst>
              <a:ext uri="{FF2B5EF4-FFF2-40B4-BE49-F238E27FC236}">
                <a16:creationId xmlns:a16="http://schemas.microsoft.com/office/drawing/2014/main" id="{86CACFB5-C99C-4F3C-B7A4-6FADA54427F8}"/>
              </a:ext>
            </a:extLst>
          </p:cNvPr>
          <p:cNvGrpSpPr/>
          <p:nvPr/>
        </p:nvGrpSpPr>
        <p:grpSpPr>
          <a:xfrm>
            <a:off x="3507144" y="5032341"/>
            <a:ext cx="1109599" cy="580996"/>
            <a:chOff x="3756522" y="6715608"/>
            <a:chExt cx="1109599" cy="580996"/>
          </a:xfrm>
        </p:grpSpPr>
        <p:sp>
          <p:nvSpPr>
            <p:cNvPr id="25" name="Metin kutusu 24">
              <a:extLst>
                <a:ext uri="{FF2B5EF4-FFF2-40B4-BE49-F238E27FC236}">
                  <a16:creationId xmlns:a16="http://schemas.microsoft.com/office/drawing/2014/main" id="{38386036-AB61-4AB9-954E-8D6D511D610F}"/>
                </a:ext>
              </a:extLst>
            </p:cNvPr>
            <p:cNvSpPr txBox="1"/>
            <p:nvPr/>
          </p:nvSpPr>
          <p:spPr>
            <a:xfrm>
              <a:off x="3756522" y="6715608"/>
              <a:ext cx="1109599"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ÖĞRETMEN</a:t>
              </a:r>
            </a:p>
          </p:txBody>
        </p:sp>
        <p:sp>
          <p:nvSpPr>
            <p:cNvPr id="22" name="Metin kutusu 21">
              <a:extLst>
                <a:ext uri="{FF2B5EF4-FFF2-40B4-BE49-F238E27FC236}">
                  <a16:creationId xmlns:a16="http://schemas.microsoft.com/office/drawing/2014/main" id="{970B938C-1AB4-48BA-8582-40F3465560B2}"/>
                </a:ext>
              </a:extLst>
            </p:cNvPr>
            <p:cNvSpPr txBox="1"/>
            <p:nvPr/>
          </p:nvSpPr>
          <p:spPr>
            <a:xfrm>
              <a:off x="3955102" y="6988827"/>
              <a:ext cx="673582"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7.467</a:t>
              </a:r>
            </a:p>
          </p:txBody>
        </p:sp>
      </p:grpSp>
      <p:pic>
        <p:nvPicPr>
          <p:cNvPr id="1030" name="Picture 6" descr="İllüstrasyon erkek öğrenci simgesi - Fotoğraf, Görsel">
            <a:extLst>
              <a:ext uri="{FF2B5EF4-FFF2-40B4-BE49-F238E27FC236}">
                <a16:creationId xmlns:a16="http://schemas.microsoft.com/office/drawing/2014/main" id="{EEA89ED3-3EA8-4A33-8038-EF12E21E2F8D}"/>
              </a:ext>
            </a:extLst>
          </p:cNvPr>
          <p:cNvPicPr>
            <a:picLocks noChangeAspect="1" noChangeArrowheads="1"/>
          </p:cNvPicPr>
          <p:nvPr/>
        </p:nvPicPr>
        <p:blipFill>
          <a:blip r:embed="rId10" cstate="print">
            <a:duotone>
              <a:prstClr val="black"/>
              <a:srgbClr val="D9C3A5">
                <a:tint val="50000"/>
                <a:satMod val="180000"/>
              </a:srgbClr>
            </a:duoton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71910" y="5523313"/>
            <a:ext cx="1223774" cy="105775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 8">
            <a:extLst>
              <a:ext uri="{FF2B5EF4-FFF2-40B4-BE49-F238E27FC236}">
                <a16:creationId xmlns:a16="http://schemas.microsoft.com/office/drawing/2014/main" id="{678016B3-03C9-4366-9AD5-93E85F4520A9}"/>
              </a:ext>
            </a:extLst>
          </p:cNvPr>
          <p:cNvGrpSpPr/>
          <p:nvPr/>
        </p:nvGrpSpPr>
        <p:grpSpPr>
          <a:xfrm>
            <a:off x="5019260" y="5015015"/>
            <a:ext cx="923651" cy="581089"/>
            <a:chOff x="5343730" y="6715607"/>
            <a:chExt cx="923651" cy="581089"/>
          </a:xfrm>
        </p:grpSpPr>
        <p:sp>
          <p:nvSpPr>
            <p:cNvPr id="26" name="Metin kutusu 25">
              <a:extLst>
                <a:ext uri="{FF2B5EF4-FFF2-40B4-BE49-F238E27FC236}">
                  <a16:creationId xmlns:a16="http://schemas.microsoft.com/office/drawing/2014/main" id="{9B74587D-8351-463A-9CA5-D57A1CE3D206}"/>
                </a:ext>
              </a:extLst>
            </p:cNvPr>
            <p:cNvSpPr txBox="1"/>
            <p:nvPr/>
          </p:nvSpPr>
          <p:spPr>
            <a:xfrm>
              <a:off x="5343730" y="6715607"/>
              <a:ext cx="923651"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ÖĞRENCİ</a:t>
              </a:r>
            </a:p>
          </p:txBody>
        </p:sp>
        <p:sp>
          <p:nvSpPr>
            <p:cNvPr id="23" name="Metin kutusu 22">
              <a:extLst>
                <a:ext uri="{FF2B5EF4-FFF2-40B4-BE49-F238E27FC236}">
                  <a16:creationId xmlns:a16="http://schemas.microsoft.com/office/drawing/2014/main" id="{E429A617-1ADC-47F4-BFE3-FE8EF80711CF}"/>
                </a:ext>
              </a:extLst>
            </p:cNvPr>
            <p:cNvSpPr txBox="1"/>
            <p:nvPr/>
          </p:nvSpPr>
          <p:spPr>
            <a:xfrm>
              <a:off x="5346992" y="6988919"/>
              <a:ext cx="779381" cy="307777"/>
            </a:xfrm>
            <a:prstGeom prst="rect">
              <a:avLst/>
            </a:prstGeom>
            <a:noFill/>
          </p:spPr>
          <p:txBody>
            <a:bodyPr wrap="none" rtlCol="0">
              <a:spAutoFit/>
            </a:bodyPr>
            <a:lstStyle/>
            <a:p>
              <a:r>
                <a:rPr lang="tr-TR" sz="1400" b="1" dirty="0">
                  <a:solidFill>
                    <a:schemeClr val="bg1"/>
                  </a:solidFill>
                  <a:latin typeface="Trebuchet MS" panose="020B0603020202020204" pitchFamily="34" charset="0"/>
                </a:rPr>
                <a:t>97.457</a:t>
              </a:r>
            </a:p>
          </p:txBody>
        </p:sp>
      </p:grpSp>
      <p:graphicFrame>
        <p:nvGraphicFramePr>
          <p:cNvPr id="29" name="Tablo 28">
            <a:extLst>
              <a:ext uri="{FF2B5EF4-FFF2-40B4-BE49-F238E27FC236}">
                <a16:creationId xmlns:a16="http://schemas.microsoft.com/office/drawing/2014/main" id="{19BD2F18-D84C-46DC-A895-FEBB32305B43}"/>
              </a:ext>
            </a:extLst>
          </p:cNvPr>
          <p:cNvGraphicFramePr>
            <a:graphicFrameLocks noGrp="1"/>
          </p:cNvGraphicFramePr>
          <p:nvPr>
            <p:extLst>
              <p:ext uri="{D42A27DB-BD31-4B8C-83A1-F6EECF244321}">
                <p14:modId xmlns:p14="http://schemas.microsoft.com/office/powerpoint/2010/main" val="2698499632"/>
              </p:ext>
            </p:extLst>
          </p:nvPr>
        </p:nvGraphicFramePr>
        <p:xfrm>
          <a:off x="296568" y="6657433"/>
          <a:ext cx="6224196" cy="2560320"/>
        </p:xfrm>
        <a:graphic>
          <a:graphicData uri="http://schemas.openxmlformats.org/drawingml/2006/table">
            <a:tbl>
              <a:tblPr firstRow="1" bandRow="1">
                <a:tableStyleId>{D27102A9-8310-4765-A935-A1911B00CA55}</a:tableStyleId>
              </a:tblPr>
              <a:tblGrid>
                <a:gridCol w="1819425">
                  <a:extLst>
                    <a:ext uri="{9D8B030D-6E8A-4147-A177-3AD203B41FA5}">
                      <a16:colId xmlns:a16="http://schemas.microsoft.com/office/drawing/2014/main" val="474158380"/>
                    </a:ext>
                  </a:extLst>
                </a:gridCol>
                <a:gridCol w="1210303">
                  <a:extLst>
                    <a:ext uri="{9D8B030D-6E8A-4147-A177-3AD203B41FA5}">
                      <a16:colId xmlns:a16="http://schemas.microsoft.com/office/drawing/2014/main" val="4170450307"/>
                    </a:ext>
                  </a:extLst>
                </a:gridCol>
                <a:gridCol w="848139">
                  <a:extLst>
                    <a:ext uri="{9D8B030D-6E8A-4147-A177-3AD203B41FA5}">
                      <a16:colId xmlns:a16="http://schemas.microsoft.com/office/drawing/2014/main" val="3321491618"/>
                    </a:ext>
                  </a:extLst>
                </a:gridCol>
                <a:gridCol w="1126435">
                  <a:extLst>
                    <a:ext uri="{9D8B030D-6E8A-4147-A177-3AD203B41FA5}">
                      <a16:colId xmlns:a16="http://schemas.microsoft.com/office/drawing/2014/main" val="1203578561"/>
                    </a:ext>
                  </a:extLst>
                </a:gridCol>
                <a:gridCol w="1219894">
                  <a:extLst>
                    <a:ext uri="{9D8B030D-6E8A-4147-A177-3AD203B41FA5}">
                      <a16:colId xmlns:a16="http://schemas.microsoft.com/office/drawing/2014/main" val="269376465"/>
                    </a:ext>
                  </a:extLst>
                </a:gridCol>
              </a:tblGrid>
              <a:tr h="234814">
                <a:tc>
                  <a:txBody>
                    <a:bodyPr/>
                    <a:lstStyle/>
                    <a:p>
                      <a:pPr algn="l"/>
                      <a:r>
                        <a:rPr lang="tr-TR" sz="1400" b="1" dirty="0">
                          <a:latin typeface="Trebuchet MS" panose="020B0603020202020204" pitchFamily="34" charset="0"/>
                          <a:ea typeface="Cambria Math" panose="02040503050406030204" pitchFamily="18" charset="0"/>
                        </a:rPr>
                        <a:t>ZONGULDAK</a:t>
                      </a:r>
                    </a:p>
                  </a:txBody>
                  <a:tcPr anchor="ctr">
                    <a:noFill/>
                  </a:tcPr>
                </a:tc>
                <a:tc>
                  <a:txBody>
                    <a:bodyPr/>
                    <a:lstStyle/>
                    <a:p>
                      <a:pPr algn="l"/>
                      <a:r>
                        <a:rPr lang="tr-TR" sz="1400" b="1" dirty="0">
                          <a:latin typeface="Trebuchet MS" panose="020B0603020202020204" pitchFamily="34" charset="0"/>
                          <a:ea typeface="Cambria Math" panose="02040503050406030204" pitchFamily="18" charset="0"/>
                        </a:rPr>
                        <a:t>Okul Öncesi</a:t>
                      </a:r>
                    </a:p>
                  </a:txBody>
                  <a:tcPr anchor="ctr">
                    <a:noFill/>
                  </a:tcPr>
                </a:tc>
                <a:tc>
                  <a:txBody>
                    <a:bodyPr/>
                    <a:lstStyle/>
                    <a:p>
                      <a:pPr algn="l"/>
                      <a:r>
                        <a:rPr lang="tr-TR" sz="1400" b="1" dirty="0">
                          <a:latin typeface="Trebuchet MS" panose="020B0603020202020204" pitchFamily="34" charset="0"/>
                          <a:ea typeface="Cambria Math" panose="02040503050406030204" pitchFamily="18" charset="0"/>
                        </a:rPr>
                        <a:t>İlkokul</a:t>
                      </a:r>
                    </a:p>
                  </a:txBody>
                  <a:tcPr anchor="ctr">
                    <a:noFill/>
                  </a:tcPr>
                </a:tc>
                <a:tc>
                  <a:txBody>
                    <a:bodyPr/>
                    <a:lstStyle/>
                    <a:p>
                      <a:pPr algn="l"/>
                      <a:r>
                        <a:rPr lang="tr-TR" sz="1400" b="1" dirty="0">
                          <a:latin typeface="Trebuchet MS" panose="020B0603020202020204" pitchFamily="34" charset="0"/>
                          <a:ea typeface="Cambria Math" panose="02040503050406030204" pitchFamily="18" charset="0"/>
                        </a:rPr>
                        <a:t>Ortaokul</a:t>
                      </a:r>
                    </a:p>
                  </a:txBody>
                  <a:tcPr anchor="ctr">
                    <a:noFill/>
                  </a:tcPr>
                </a:tc>
                <a:tc>
                  <a:txBody>
                    <a:bodyPr/>
                    <a:lstStyle/>
                    <a:p>
                      <a:pPr algn="l"/>
                      <a:r>
                        <a:rPr lang="tr-TR" sz="1400" b="1" dirty="0">
                          <a:latin typeface="Trebuchet MS" panose="020B0603020202020204" pitchFamily="34" charset="0"/>
                          <a:ea typeface="Cambria Math" panose="02040503050406030204" pitchFamily="18" charset="0"/>
                        </a:rPr>
                        <a:t>Ortaöğretim</a:t>
                      </a:r>
                    </a:p>
                  </a:txBody>
                  <a:tcPr anchor="ctr">
                    <a:noFill/>
                  </a:tcPr>
                </a:tc>
                <a:extLst>
                  <a:ext uri="{0D108BD9-81ED-4DB2-BD59-A6C34878D82A}">
                    <a16:rowId xmlns:a16="http://schemas.microsoft.com/office/drawing/2014/main" val="3974629367"/>
                  </a:ext>
                </a:extLst>
              </a:tr>
              <a:tr h="234814">
                <a:tc>
                  <a:txBody>
                    <a:bodyPr/>
                    <a:lstStyle/>
                    <a:p>
                      <a:r>
                        <a:rPr lang="tr-TR" sz="1400" dirty="0">
                          <a:latin typeface="Trebuchet MS" panose="020B0603020202020204" pitchFamily="34" charset="0"/>
                          <a:ea typeface="Cambria Math" panose="02040503050406030204" pitchFamily="18" charset="0"/>
                        </a:rPr>
                        <a:t>Okul Sayısı</a:t>
                      </a:r>
                    </a:p>
                  </a:txBody>
                  <a:tcPr/>
                </a:tc>
                <a:tc>
                  <a:txBody>
                    <a:bodyPr/>
                    <a:lstStyle/>
                    <a:p>
                      <a:pPr algn="r"/>
                      <a:r>
                        <a:rPr lang="tr-TR" sz="1400" b="0" dirty="0">
                          <a:latin typeface="Trebuchet MS" panose="020B0603020202020204" pitchFamily="34" charset="0"/>
                          <a:ea typeface="Cambria Math" panose="02040503050406030204" pitchFamily="18" charset="0"/>
                        </a:rPr>
                        <a:t>140</a:t>
                      </a:r>
                    </a:p>
                  </a:txBody>
                  <a:tcPr anchor="ctr"/>
                </a:tc>
                <a:tc>
                  <a:txBody>
                    <a:bodyPr/>
                    <a:lstStyle/>
                    <a:p>
                      <a:pPr algn="r" fontAlgn="b"/>
                      <a:r>
                        <a:rPr lang="tr-TR" sz="1400" b="0" i="0" u="none" strike="noStrike" dirty="0">
                          <a:effectLst/>
                          <a:latin typeface="Trebuchet MS" panose="020B0603020202020204" pitchFamily="34" charset="0"/>
                        </a:rPr>
                        <a:t>188</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126</a:t>
                      </a:r>
                    </a:p>
                  </a:txBody>
                  <a:tcPr marL="68580" marR="68580" marT="0" marB="0" anchor="ctr"/>
                </a:tc>
                <a:tc>
                  <a:txBody>
                    <a:bodyPr/>
                    <a:lstStyle/>
                    <a:p>
                      <a:pPr algn="r" fontAlgn="b"/>
                      <a:r>
                        <a:rPr lang="tr-TR" sz="1400" b="0" i="0" u="none" strike="noStrike" dirty="0">
                          <a:effectLst/>
                          <a:latin typeface="Trebuchet MS" panose="020B0603020202020204" pitchFamily="34" charset="0"/>
                        </a:rPr>
                        <a:t>91</a:t>
                      </a:r>
                    </a:p>
                  </a:txBody>
                  <a:tcPr marL="9525" marR="9525" marT="9525" marB="0" anchor="ctr"/>
                </a:tc>
                <a:extLst>
                  <a:ext uri="{0D108BD9-81ED-4DB2-BD59-A6C34878D82A}">
                    <a16:rowId xmlns:a16="http://schemas.microsoft.com/office/drawing/2014/main" val="3898744942"/>
                  </a:ext>
                </a:extLst>
              </a:tr>
              <a:tr h="234814">
                <a:tc>
                  <a:txBody>
                    <a:bodyPr/>
                    <a:lstStyle/>
                    <a:p>
                      <a:r>
                        <a:rPr lang="tr-TR" sz="1400" dirty="0">
                          <a:latin typeface="Trebuchet MS" panose="020B0603020202020204" pitchFamily="34" charset="0"/>
                          <a:ea typeface="Cambria Math" panose="02040503050406030204" pitchFamily="18" charset="0"/>
                        </a:rPr>
                        <a:t>Derslik Sayısı</a:t>
                      </a:r>
                    </a:p>
                  </a:txBody>
                  <a:tcPr/>
                </a:tc>
                <a:tc>
                  <a:txBody>
                    <a:bodyPr/>
                    <a:lstStyle/>
                    <a:p>
                      <a:pPr algn="r"/>
                      <a:r>
                        <a:rPr lang="tr-TR" sz="1400" b="0" dirty="0">
                          <a:latin typeface="Trebuchet MS" panose="020B0603020202020204" pitchFamily="34" charset="0"/>
                          <a:ea typeface="Cambria Math" panose="02040503050406030204" pitchFamily="18" charset="0"/>
                        </a:rPr>
                        <a:t>253</a:t>
                      </a:r>
                    </a:p>
                  </a:txBody>
                  <a:tcPr anchor="ctr"/>
                </a:tc>
                <a:tc>
                  <a:txBody>
                    <a:bodyPr/>
                    <a:lstStyle/>
                    <a:p>
                      <a:pPr algn="r" fontAlgn="b"/>
                      <a:r>
                        <a:rPr lang="tr-TR" sz="1400" b="0" i="0" u="none" strike="noStrike" dirty="0">
                          <a:effectLst/>
                          <a:latin typeface="Trebuchet MS" panose="020B0603020202020204" pitchFamily="34" charset="0"/>
                        </a:rPr>
                        <a:t>1.526</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1.671</a:t>
                      </a:r>
                    </a:p>
                  </a:txBody>
                  <a:tcPr marL="68580" marR="68580" marT="0" marB="0" anchor="ctr"/>
                </a:tc>
                <a:tc>
                  <a:txBody>
                    <a:bodyPr/>
                    <a:lstStyle/>
                    <a:p>
                      <a:pPr algn="r" fontAlgn="b"/>
                      <a:r>
                        <a:rPr lang="tr-TR" sz="1400" b="0" i="0" u="none" strike="noStrike" dirty="0">
                          <a:effectLst/>
                          <a:latin typeface="Trebuchet MS" panose="020B0603020202020204" pitchFamily="34" charset="0"/>
                        </a:rPr>
                        <a:t>1.510</a:t>
                      </a:r>
                    </a:p>
                  </a:txBody>
                  <a:tcPr marL="9525" marR="9525" marT="9525" marB="0" anchor="ctr"/>
                </a:tc>
                <a:extLst>
                  <a:ext uri="{0D108BD9-81ED-4DB2-BD59-A6C34878D82A}">
                    <a16:rowId xmlns:a16="http://schemas.microsoft.com/office/drawing/2014/main" val="825451379"/>
                  </a:ext>
                </a:extLst>
              </a:tr>
              <a:tr h="234814">
                <a:tc>
                  <a:txBody>
                    <a:bodyPr/>
                    <a:lstStyle/>
                    <a:p>
                      <a:r>
                        <a:rPr lang="tr-TR" sz="1400" dirty="0">
                          <a:latin typeface="Trebuchet MS" panose="020B0603020202020204" pitchFamily="34" charset="0"/>
                          <a:ea typeface="Cambria Math" panose="02040503050406030204" pitchFamily="18" charset="0"/>
                        </a:rPr>
                        <a:t>Öğrenci Sayısı</a:t>
                      </a:r>
                    </a:p>
                  </a:txBody>
                  <a:tcPr/>
                </a:tc>
                <a:tc>
                  <a:txBody>
                    <a:bodyPr/>
                    <a:lstStyle/>
                    <a:p>
                      <a:pPr algn="r"/>
                      <a:r>
                        <a:rPr lang="tr-TR" sz="1400" b="0" dirty="0">
                          <a:latin typeface="Trebuchet MS" panose="020B0603020202020204" pitchFamily="34" charset="0"/>
                          <a:ea typeface="Cambria Math" panose="02040503050406030204" pitchFamily="18" charset="0"/>
                        </a:rPr>
                        <a:t>9.173</a:t>
                      </a:r>
                    </a:p>
                  </a:txBody>
                  <a:tcPr anchor="ctr"/>
                </a:tc>
                <a:tc>
                  <a:txBody>
                    <a:bodyPr/>
                    <a:lstStyle/>
                    <a:p>
                      <a:pPr algn="r" fontAlgn="b"/>
                      <a:r>
                        <a:rPr lang="tr-TR" sz="1400" b="0" i="0" u="none" strike="noStrike" dirty="0">
                          <a:effectLst/>
                          <a:latin typeface="Trebuchet MS" panose="020B0603020202020204" pitchFamily="34" charset="0"/>
                        </a:rPr>
                        <a:t>26.092</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28.063</a:t>
                      </a:r>
                    </a:p>
                  </a:txBody>
                  <a:tcPr marL="68580" marR="68580" marT="0" marB="0" anchor="ctr"/>
                </a:tc>
                <a:tc>
                  <a:txBody>
                    <a:bodyPr/>
                    <a:lstStyle/>
                    <a:p>
                      <a:pPr algn="r" fontAlgn="b"/>
                      <a:r>
                        <a:rPr lang="tr-TR" sz="1400" b="0" i="0" u="none" strike="noStrike" dirty="0">
                          <a:effectLst/>
                          <a:latin typeface="Trebuchet MS" panose="020B0603020202020204" pitchFamily="34" charset="0"/>
                        </a:rPr>
                        <a:t>34.129</a:t>
                      </a:r>
                    </a:p>
                  </a:txBody>
                  <a:tcPr marL="9525" marR="9525" marT="9525" marB="0" anchor="ctr"/>
                </a:tc>
                <a:extLst>
                  <a:ext uri="{0D108BD9-81ED-4DB2-BD59-A6C34878D82A}">
                    <a16:rowId xmlns:a16="http://schemas.microsoft.com/office/drawing/2014/main" val="1970536118"/>
                  </a:ext>
                </a:extLst>
              </a:tr>
              <a:tr h="234814">
                <a:tc>
                  <a:txBody>
                    <a:bodyPr/>
                    <a:lstStyle/>
                    <a:p>
                      <a:r>
                        <a:rPr lang="tr-TR" sz="1400" dirty="0">
                          <a:latin typeface="Trebuchet MS" panose="020B0603020202020204" pitchFamily="34" charset="0"/>
                          <a:ea typeface="Cambria Math" panose="02040503050406030204" pitchFamily="18" charset="0"/>
                        </a:rPr>
                        <a:t>Öğretmen Sayısı</a:t>
                      </a:r>
                    </a:p>
                  </a:txBody>
                  <a:tcPr/>
                </a:tc>
                <a:tc>
                  <a:txBody>
                    <a:bodyPr/>
                    <a:lstStyle/>
                    <a:p>
                      <a:pPr algn="r"/>
                      <a:r>
                        <a:rPr lang="tr-TR" sz="1400" b="0" dirty="0">
                          <a:latin typeface="Trebuchet MS" panose="020B0603020202020204" pitchFamily="34" charset="0"/>
                          <a:ea typeface="Cambria Math" panose="02040503050406030204" pitchFamily="18" charset="0"/>
                        </a:rPr>
                        <a:t>372</a:t>
                      </a:r>
                    </a:p>
                  </a:txBody>
                  <a:tcPr anchor="ctr"/>
                </a:tc>
                <a:tc>
                  <a:txBody>
                    <a:bodyPr/>
                    <a:lstStyle/>
                    <a:p>
                      <a:pPr algn="r" fontAlgn="b"/>
                      <a:r>
                        <a:rPr lang="tr-TR" sz="1400" b="0" i="0" u="none" strike="noStrike" dirty="0">
                          <a:effectLst/>
                          <a:latin typeface="Trebuchet MS" panose="020B0603020202020204" pitchFamily="34" charset="0"/>
                        </a:rPr>
                        <a:t>1.993</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2.302</a:t>
                      </a:r>
                    </a:p>
                  </a:txBody>
                  <a:tcPr marL="68580" marR="68580" marT="0" marB="0" anchor="ctr"/>
                </a:tc>
                <a:tc>
                  <a:txBody>
                    <a:bodyPr/>
                    <a:lstStyle/>
                    <a:p>
                      <a:pPr algn="r" fontAlgn="b"/>
                      <a:r>
                        <a:rPr lang="tr-TR" sz="1400" b="0" i="0" u="none" strike="noStrike" dirty="0">
                          <a:effectLst/>
                          <a:latin typeface="Trebuchet MS" panose="020B0603020202020204" pitchFamily="34" charset="0"/>
                        </a:rPr>
                        <a:t>2.800</a:t>
                      </a:r>
                    </a:p>
                  </a:txBody>
                  <a:tcPr marL="9525" marR="9525" marT="9525" marB="0" anchor="ctr"/>
                </a:tc>
                <a:extLst>
                  <a:ext uri="{0D108BD9-81ED-4DB2-BD59-A6C34878D82A}">
                    <a16:rowId xmlns:a16="http://schemas.microsoft.com/office/drawing/2014/main" val="233732496"/>
                  </a:ext>
                </a:extLst>
              </a:tr>
              <a:tr h="399184">
                <a:tc>
                  <a:txBody>
                    <a:bodyPr/>
                    <a:lstStyle/>
                    <a:p>
                      <a:r>
                        <a:rPr lang="tr-TR" sz="1400" dirty="0">
                          <a:latin typeface="Trebuchet MS" panose="020B0603020202020204" pitchFamily="34" charset="0"/>
                          <a:ea typeface="Cambria Math" panose="02040503050406030204" pitchFamily="18" charset="0"/>
                        </a:rPr>
                        <a:t>Öğretmen Başına Düşen Öğrenci Sayısı</a:t>
                      </a:r>
                    </a:p>
                  </a:txBody>
                  <a:tcPr/>
                </a:tc>
                <a:tc>
                  <a:txBody>
                    <a:bodyPr/>
                    <a:lstStyle/>
                    <a:p>
                      <a:pPr algn="r"/>
                      <a:r>
                        <a:rPr lang="tr-TR" sz="1400" b="0" dirty="0">
                          <a:latin typeface="Trebuchet MS" panose="020B0603020202020204" pitchFamily="34" charset="0"/>
                          <a:ea typeface="Cambria Math" panose="02040503050406030204" pitchFamily="18" charset="0"/>
                        </a:rPr>
                        <a:t>24</a:t>
                      </a:r>
                    </a:p>
                  </a:txBody>
                  <a:tcPr anchor="ctr"/>
                </a:tc>
                <a:tc>
                  <a:txBody>
                    <a:bodyPr/>
                    <a:lstStyle/>
                    <a:p>
                      <a:pPr algn="r" fontAlgn="b"/>
                      <a:r>
                        <a:rPr lang="tr-TR" sz="1400" b="0" i="0" u="none" strike="noStrike" dirty="0">
                          <a:effectLst/>
                          <a:latin typeface="Trebuchet MS" panose="020B0603020202020204" pitchFamily="34" charset="0"/>
                        </a:rPr>
                        <a:t>13</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12</a:t>
                      </a:r>
                    </a:p>
                  </a:txBody>
                  <a:tcPr marL="68580" marR="68580" marT="0" marB="0" anchor="ctr"/>
                </a:tc>
                <a:tc>
                  <a:txBody>
                    <a:bodyPr/>
                    <a:lstStyle/>
                    <a:p>
                      <a:pPr algn="r" fontAlgn="b"/>
                      <a:r>
                        <a:rPr lang="tr-TR" sz="1400" b="0" i="0" u="none" strike="noStrike" dirty="0">
                          <a:effectLst/>
                          <a:latin typeface="Trebuchet MS" panose="020B0603020202020204" pitchFamily="34" charset="0"/>
                        </a:rPr>
                        <a:t>11</a:t>
                      </a:r>
                    </a:p>
                  </a:txBody>
                  <a:tcPr marL="9525" marR="9525" marT="9525" marB="0" anchor="ctr"/>
                </a:tc>
                <a:extLst>
                  <a:ext uri="{0D108BD9-81ED-4DB2-BD59-A6C34878D82A}">
                    <a16:rowId xmlns:a16="http://schemas.microsoft.com/office/drawing/2014/main" val="1326366982"/>
                  </a:ext>
                </a:extLst>
              </a:tr>
              <a:tr h="399184">
                <a:tc>
                  <a:txBody>
                    <a:bodyPr/>
                    <a:lstStyle/>
                    <a:p>
                      <a:r>
                        <a:rPr lang="tr-TR" sz="1400" dirty="0">
                          <a:latin typeface="Trebuchet MS" panose="020B0603020202020204" pitchFamily="34" charset="0"/>
                          <a:ea typeface="Cambria Math" panose="02040503050406030204" pitchFamily="18" charset="0"/>
                        </a:rPr>
                        <a:t>Derslik Başına Düşen Öğrenci Sayısı</a:t>
                      </a:r>
                    </a:p>
                  </a:txBody>
                  <a:tcPr/>
                </a:tc>
                <a:tc>
                  <a:txBody>
                    <a:bodyPr/>
                    <a:lstStyle/>
                    <a:p>
                      <a:pPr algn="r"/>
                      <a:r>
                        <a:rPr lang="tr-TR" sz="1400" b="0" dirty="0">
                          <a:latin typeface="Trebuchet MS" panose="020B0603020202020204" pitchFamily="34" charset="0"/>
                          <a:ea typeface="Cambria Math" panose="02040503050406030204" pitchFamily="18" charset="0"/>
                        </a:rPr>
                        <a:t>36</a:t>
                      </a:r>
                    </a:p>
                  </a:txBody>
                  <a:tcPr anchor="ctr"/>
                </a:tc>
                <a:tc>
                  <a:txBody>
                    <a:bodyPr/>
                    <a:lstStyle/>
                    <a:p>
                      <a:pPr algn="r" fontAlgn="b"/>
                      <a:r>
                        <a:rPr lang="tr-TR" sz="1400" b="0" i="0" u="none" strike="noStrike" dirty="0">
                          <a:effectLst/>
                          <a:latin typeface="Trebuchet MS" panose="020B0603020202020204" pitchFamily="34" charset="0"/>
                        </a:rPr>
                        <a:t>17</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16</a:t>
                      </a:r>
                    </a:p>
                  </a:txBody>
                  <a:tcPr marL="68580" marR="68580" marT="0" marB="0" anchor="ctr"/>
                </a:tc>
                <a:tc>
                  <a:txBody>
                    <a:bodyPr/>
                    <a:lstStyle/>
                    <a:p>
                      <a:pPr algn="r" fontAlgn="b"/>
                      <a:r>
                        <a:rPr lang="tr-TR" sz="1400" b="0" i="0" u="none" strike="noStrike" dirty="0">
                          <a:effectLst/>
                          <a:latin typeface="Trebuchet MS" panose="020B0603020202020204" pitchFamily="34" charset="0"/>
                        </a:rPr>
                        <a:t>20</a:t>
                      </a:r>
                    </a:p>
                  </a:txBody>
                  <a:tcPr marL="9525" marR="9525" marT="9525" marB="0" anchor="ctr"/>
                </a:tc>
                <a:extLst>
                  <a:ext uri="{0D108BD9-81ED-4DB2-BD59-A6C34878D82A}">
                    <a16:rowId xmlns:a16="http://schemas.microsoft.com/office/drawing/2014/main" val="235627533"/>
                  </a:ext>
                </a:extLst>
              </a:tr>
            </a:tbl>
          </a:graphicData>
        </a:graphic>
      </p:graphicFrame>
    </p:spTree>
    <p:extLst>
      <p:ext uri="{BB962C8B-B14F-4D97-AF65-F5344CB8AC3E}">
        <p14:creationId xmlns:p14="http://schemas.microsoft.com/office/powerpoint/2010/main" val="153707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93973"/>
            <a:chOff x="-66261" y="1841946"/>
            <a:chExt cx="6840538" cy="2089562"/>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884944"/>
              <a:ext cx="6276523" cy="2046564"/>
            </a:xfrm>
            <a:prstGeom prst="rect">
              <a:avLst/>
            </a:prstGeom>
            <a:noFill/>
            <a:ln w="38100">
              <a:noFill/>
            </a:ln>
          </p:spPr>
          <p:txBody>
            <a:bodyPr wrap="square" numCol="1" rtlCol="0" anchor="ctr">
              <a:spAutoFit/>
            </a:bodyPr>
            <a:lstStyle/>
            <a:p>
              <a:pPr algn="just"/>
              <a:endParaRPr lang="tr-TR" sz="1500" dirty="0">
                <a:solidFill>
                  <a:schemeClr val="bg1"/>
                </a:solidFill>
                <a:latin typeface="Trebuchet MS" panose="020B0603020202020204" pitchFamily="34" charset="0"/>
              </a:endParaRPr>
            </a:p>
            <a:p>
              <a:pPr algn="just"/>
              <a:r>
                <a:rPr lang="tr-TR" sz="2000" spc="300" dirty="0">
                  <a:solidFill>
                    <a:schemeClr val="bg1"/>
                  </a:solidFill>
                  <a:latin typeface="Trebuchet MS" panose="020B0603020202020204" pitchFamily="34" charset="0"/>
                </a:rPr>
                <a:t>YÜKSEKÖĞRETİM</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Bülent Ecevit Üniversitesin (ZBEÜ) 2024 yılı sonu itibariyle </a:t>
              </a:r>
              <a:r>
                <a:rPr lang="tr-TR" sz="1500" dirty="0">
                  <a:solidFill>
                    <a:schemeClr val="accent4"/>
                  </a:solidFill>
                  <a:latin typeface="Trebuchet MS" panose="020B0603020202020204" pitchFamily="34" charset="0"/>
                </a:rPr>
                <a:t>32.698</a:t>
              </a:r>
              <a:r>
                <a:rPr lang="tr-TR" sz="1500" dirty="0">
                  <a:solidFill>
                    <a:schemeClr val="bg1"/>
                  </a:solidFill>
                  <a:latin typeface="Trebuchet MS" panose="020B0603020202020204" pitchFamily="34" charset="0"/>
                </a:rPr>
                <a:t> öğrenciye ve </a:t>
              </a:r>
              <a:r>
                <a:rPr lang="tr-TR" sz="1500" dirty="0">
                  <a:solidFill>
                    <a:schemeClr val="accent4"/>
                  </a:solidFill>
                  <a:latin typeface="Trebuchet MS" panose="020B0603020202020204" pitchFamily="34" charset="0"/>
                </a:rPr>
                <a:t>1.271 </a:t>
              </a:r>
              <a:r>
                <a:rPr lang="tr-TR" sz="1500" dirty="0">
                  <a:solidFill>
                    <a:schemeClr val="bg1"/>
                  </a:solidFill>
                  <a:latin typeface="Trebuchet MS" panose="020B0603020202020204" pitchFamily="34" charset="0"/>
                </a:rPr>
                <a:t>akademik personele sahiptir. ZBEÜ 15 fakülte, 8 meslek yüksekokulu, 4 yüksekokul, 34 uygulama ve araştırma merkezi, 1 devlet konservatuvarı ve 3 enstitü ile 12 ayrı kampüste eğitim öğretim faaliyetlerini sürdürmektedir.</a:t>
              </a:r>
            </a:p>
            <a:p>
              <a:pPr algn="just"/>
              <a:endParaRPr lang="tr-TR" sz="15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Resim 12">
            <a:extLst>
              <a:ext uri="{FF2B5EF4-FFF2-40B4-BE49-F238E27FC236}">
                <a16:creationId xmlns:a16="http://schemas.microsoft.com/office/drawing/2014/main" id="{75FC5041-9F59-420F-AA50-6EF99D13E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67" y="3538113"/>
            <a:ext cx="6276583" cy="2671942"/>
          </a:xfrm>
          <a:prstGeom prst="rect">
            <a:avLst/>
          </a:prstGeom>
        </p:spPr>
      </p:pic>
      <p:pic>
        <p:nvPicPr>
          <p:cNvPr id="1026" name="Picture 2" descr="https://cdn3.beun.edu.tr/w3/d3834f44f9a3c2556a7d9223e87d57fa/logo300pxtr.png">
            <a:extLst>
              <a:ext uri="{FF2B5EF4-FFF2-40B4-BE49-F238E27FC236}">
                <a16:creationId xmlns:a16="http://schemas.microsoft.com/office/drawing/2014/main" id="{91C7A525-883B-4905-9E69-11AC60F1A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2892" y="3335325"/>
            <a:ext cx="906476" cy="90647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33A99B66-10D6-452C-8926-D4F92B5F8282}"/>
              </a:ext>
            </a:extLst>
          </p:cNvPr>
          <p:cNvSpPr/>
          <p:nvPr/>
        </p:nvSpPr>
        <p:spPr>
          <a:xfrm>
            <a:off x="311190" y="6644369"/>
            <a:ext cx="6262582" cy="2677656"/>
          </a:xfrm>
          <a:prstGeom prst="rect">
            <a:avLst/>
          </a:prstGeom>
        </p:spPr>
        <p:txBody>
          <a:bodyPr wrap="square">
            <a:spAutoFit/>
          </a:bodyPr>
          <a:lstStyle/>
          <a:p>
            <a:pPr algn="just"/>
            <a:r>
              <a:rPr lang="tr-TR" sz="1400" dirty="0" err="1">
                <a:latin typeface="Trebuchet MS" panose="020B0603020202020204" pitchFamily="34" charset="0"/>
              </a:rPr>
              <a:t>ZBEÜ’nün</a:t>
            </a:r>
            <a:r>
              <a:rPr lang="tr-TR" sz="1400" dirty="0">
                <a:latin typeface="Trebuchet MS" panose="020B0603020202020204" pitchFamily="34" charset="0"/>
              </a:rPr>
              <a:t> geçmişi Zonguldak Yüksek Maden Mühendis Mektebi ismiyle 1924 yılına kadar uzanmaktadır. Türkiye’nin ilk madencilik okulu ve Cumhuriyetimizin ilk üniversitesi olma özelliğine sahip mekteptir.</a:t>
            </a:r>
          </a:p>
          <a:p>
            <a:pPr algn="just"/>
            <a:endParaRPr lang="tr-TR" sz="1400" dirty="0">
              <a:latin typeface="Trebuchet MS" panose="020B0603020202020204" pitchFamily="34" charset="0"/>
            </a:endParaRPr>
          </a:p>
          <a:p>
            <a:pPr algn="just"/>
            <a:r>
              <a:rPr lang="tr-TR" sz="1400" dirty="0">
                <a:latin typeface="Trebuchet MS" panose="020B0603020202020204" pitchFamily="34" charset="0"/>
              </a:rPr>
              <a:t>BEUN teknoloji takımlarından B-</a:t>
            </a:r>
            <a:r>
              <a:rPr lang="tr-TR" sz="1400" dirty="0" err="1">
                <a:latin typeface="Trebuchet MS" panose="020B0603020202020204" pitchFamily="34" charset="0"/>
              </a:rPr>
              <a:t>Dispate</a:t>
            </a:r>
            <a:r>
              <a:rPr lang="tr-TR" sz="1400" dirty="0">
                <a:latin typeface="Trebuchet MS" panose="020B0603020202020204" pitchFamily="34" charset="0"/>
              </a:rPr>
              <a:t>, havacılık ve uzay alanındaki başarılarına yenilerini eklemeye devam ederek </a:t>
            </a:r>
            <a:r>
              <a:rPr lang="tr-TR" sz="1400" dirty="0" err="1">
                <a:latin typeface="Trebuchet MS" panose="020B0603020202020204" pitchFamily="34" charset="0"/>
              </a:rPr>
              <a:t>Teknofest</a:t>
            </a:r>
            <a:r>
              <a:rPr lang="tr-TR" sz="1400" dirty="0">
                <a:latin typeface="Trebuchet MS" panose="020B0603020202020204" pitchFamily="34" charset="0"/>
              </a:rPr>
              <a:t> kapsamında, </a:t>
            </a:r>
            <a:r>
              <a:rPr lang="tr-TR" sz="1400" dirty="0" err="1">
                <a:latin typeface="Trebuchet MS" panose="020B0603020202020204" pitchFamily="34" charset="0"/>
              </a:rPr>
              <a:t>Türksat</a:t>
            </a:r>
            <a:r>
              <a:rPr lang="tr-TR" sz="1400" dirty="0">
                <a:latin typeface="Trebuchet MS" panose="020B0603020202020204" pitchFamily="34" charset="0"/>
              </a:rPr>
              <a:t> tarafından düzenlenen 9. </a:t>
            </a:r>
            <a:r>
              <a:rPr lang="tr-TR" sz="1400" dirty="0" err="1">
                <a:latin typeface="Trebuchet MS" panose="020B0603020202020204" pitchFamily="34" charset="0"/>
              </a:rPr>
              <a:t>Türksat</a:t>
            </a:r>
            <a:r>
              <a:rPr lang="tr-TR" sz="1400" dirty="0">
                <a:latin typeface="Trebuchet MS" panose="020B0603020202020204" pitchFamily="34" charset="0"/>
              </a:rPr>
              <a:t> Model Uydu Yarışması’nda 152 takım arasından en başarılı ilk üç takım arasında yer almayı başarmıştır.</a:t>
            </a:r>
          </a:p>
          <a:p>
            <a:pPr algn="just"/>
            <a:endParaRPr lang="tr-TR" sz="1400" dirty="0">
              <a:latin typeface="Trebuchet MS" panose="020B0603020202020204" pitchFamily="34" charset="0"/>
            </a:endParaRPr>
          </a:p>
          <a:p>
            <a:pPr algn="just"/>
            <a:r>
              <a:rPr lang="tr-TR" sz="1400" dirty="0">
                <a:latin typeface="Trebuchet MS" panose="020B0603020202020204" pitchFamily="34" charset="0"/>
              </a:rPr>
              <a:t>BEUN OVAT Teknoloji Takımı, </a:t>
            </a:r>
            <a:r>
              <a:rPr lang="tr-TR" sz="1400" dirty="0" err="1">
                <a:latin typeface="Trebuchet MS" panose="020B0603020202020204" pitchFamily="34" charset="0"/>
              </a:rPr>
              <a:t>Teknofest</a:t>
            </a:r>
            <a:r>
              <a:rPr lang="tr-TR" sz="1400" dirty="0">
                <a:latin typeface="Trebuchet MS" panose="020B0603020202020204" pitchFamily="34" charset="0"/>
              </a:rPr>
              <a:t> </a:t>
            </a:r>
            <a:r>
              <a:rPr lang="tr-TR" sz="1400" dirty="0" err="1">
                <a:latin typeface="Trebuchet MS" panose="020B0603020202020204" pitchFamily="34" charset="0"/>
              </a:rPr>
              <a:t>Robotaksi</a:t>
            </a:r>
            <a:r>
              <a:rPr lang="tr-TR" sz="1400" dirty="0">
                <a:latin typeface="Trebuchet MS" panose="020B0603020202020204" pitchFamily="34" charset="0"/>
              </a:rPr>
              <a:t> Binek Otonom Araç Yarışması'nda 367 takım arasından Türkiye çapında 7’nci; BEUN ISA-REVO Teknoloji Takımı ise 14’üncü olmuştur.</a:t>
            </a:r>
          </a:p>
        </p:txBody>
      </p:sp>
      <p:pic>
        <p:nvPicPr>
          <p:cNvPr id="22" name="Resim 21">
            <a:extLst>
              <a:ext uri="{FF2B5EF4-FFF2-40B4-BE49-F238E27FC236}">
                <a16:creationId xmlns:a16="http://schemas.microsoft.com/office/drawing/2014/main" id="{D9912111-C96B-43C4-948E-8A9A7181C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3260" y="5858234"/>
            <a:ext cx="1331797" cy="1053205"/>
          </a:xfrm>
          <a:prstGeom prst="rect">
            <a:avLst/>
          </a:prstGeom>
        </p:spPr>
      </p:pic>
    </p:spTree>
    <p:extLst>
      <p:ext uri="{BB962C8B-B14F-4D97-AF65-F5344CB8AC3E}">
        <p14:creationId xmlns:p14="http://schemas.microsoft.com/office/powerpoint/2010/main" val="350734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995517"/>
            <a:ext cx="6840538" cy="2339102"/>
            <a:chOff x="-66261" y="1481364"/>
            <a:chExt cx="6840538" cy="2853721"/>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481364"/>
              <a:ext cx="6276523" cy="2853721"/>
            </a:xfrm>
            <a:prstGeom prst="rect">
              <a:avLst/>
            </a:prstGeom>
            <a:noFill/>
            <a:ln w="38100">
              <a:noFill/>
            </a:ln>
          </p:spPr>
          <p:txBody>
            <a:bodyPr wrap="square" numCol="1" rtlCol="0" anchor="ctr">
              <a:spAutoFit/>
            </a:bodyPr>
            <a:lstStyle/>
            <a:p>
              <a:pPr algn="just"/>
              <a:endParaRPr lang="tr-TR" sz="2000" dirty="0">
                <a:solidFill>
                  <a:schemeClr val="bg1"/>
                </a:solidFill>
                <a:latin typeface="Trebuchet MS" panose="020B0603020202020204" pitchFamily="34" charset="0"/>
              </a:endParaRPr>
            </a:p>
            <a:p>
              <a:pPr algn="just"/>
              <a:r>
                <a:rPr lang="tr-TR" sz="2000" dirty="0">
                  <a:solidFill>
                    <a:schemeClr val="bg1"/>
                  </a:solidFill>
                  <a:latin typeface="Trebuchet MS" panose="020B0603020202020204" pitchFamily="34" charset="0"/>
                </a:rPr>
                <a:t>SAĞLIK</a:t>
              </a:r>
            </a:p>
            <a:p>
              <a:pPr algn="just"/>
              <a:endParaRPr lang="tr-TR" sz="1200" dirty="0">
                <a:solidFill>
                  <a:schemeClr val="bg1"/>
                </a:solidFill>
                <a:latin typeface="Trebuchet MS" panose="020B0603020202020204" pitchFamily="34" charset="0"/>
              </a:endParaRPr>
            </a:p>
            <a:p>
              <a:pPr algn="just"/>
              <a:r>
                <a:rPr lang="tr-TR" sz="1550" dirty="0">
                  <a:solidFill>
                    <a:schemeClr val="bg1"/>
                  </a:solidFill>
                  <a:latin typeface="Trebuchet MS" panose="020B0603020202020204" pitchFamily="34" charset="0"/>
                </a:rPr>
                <a:t>TÜİK verilerine göre Yüz Bin Kişi Başına Hastane Yatak Sayısı Zonguldak’ta </a:t>
              </a:r>
              <a:r>
                <a:rPr lang="tr-TR" sz="1550" dirty="0">
                  <a:solidFill>
                    <a:schemeClr val="accent4"/>
                  </a:solidFill>
                  <a:latin typeface="Trebuchet MS" panose="020B0603020202020204" pitchFamily="34" charset="0"/>
                </a:rPr>
                <a:t>393</a:t>
              </a:r>
              <a:r>
                <a:rPr lang="tr-TR" sz="1550" dirty="0">
                  <a:solidFill>
                    <a:schemeClr val="bg1"/>
                  </a:solidFill>
                  <a:latin typeface="Trebuchet MS" panose="020B0603020202020204" pitchFamily="34" charset="0"/>
                </a:rPr>
                <a:t>, ülke genelinde ise </a:t>
              </a:r>
              <a:r>
                <a:rPr lang="tr-TR" sz="1550" dirty="0">
                  <a:solidFill>
                    <a:schemeClr val="accent4"/>
                  </a:solidFill>
                  <a:latin typeface="Trebuchet MS" panose="020B0603020202020204" pitchFamily="34" charset="0"/>
                </a:rPr>
                <a:t>307</a:t>
              </a:r>
              <a:r>
                <a:rPr lang="tr-TR" sz="1550" dirty="0">
                  <a:solidFill>
                    <a:schemeClr val="bg1"/>
                  </a:solidFill>
                  <a:latin typeface="Trebuchet MS" panose="020B0603020202020204" pitchFamily="34" charset="0"/>
                </a:rPr>
                <a:t>’dir. Türkiye’de bin kişi başına düşen doktor sayısı 2,3 iken, bu sayı ilimizde 2,1 olarak karşımıza çıkmaktadır. </a:t>
              </a:r>
            </a:p>
            <a:p>
              <a:pPr algn="just"/>
              <a:endParaRPr lang="tr-TR" sz="1600" dirty="0">
                <a:solidFill>
                  <a:schemeClr val="bg1"/>
                </a:solidFill>
                <a:latin typeface="Trebuchet MS" panose="020B0603020202020204" pitchFamily="34" charset="0"/>
              </a:endParaRPr>
            </a:p>
            <a:p>
              <a:pPr algn="just"/>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2966870"/>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a16="http://schemas.microsoft.com/office/drawing/2014/main" id="{D9046C09-F263-42B6-A2B6-AD9B1259D73D}"/>
              </a:ext>
            </a:extLst>
          </p:cNvPr>
          <p:cNvPicPr>
            <a:picLocks noChangeAspect="1"/>
          </p:cNvPicPr>
          <p:nvPr/>
        </p:nvPicPr>
        <p:blipFill rotWithShape="1">
          <a:blip r:embed="rId3">
            <a:extLst>
              <a:ext uri="{28A0092B-C50C-407E-A947-70E740481C1C}">
                <a14:useLocalDpi xmlns:a14="http://schemas.microsoft.com/office/drawing/2010/main" val="0"/>
              </a:ext>
            </a:extLst>
          </a:blip>
          <a:srcRect r="1902" b="4476"/>
          <a:stretch/>
        </p:blipFill>
        <p:spPr>
          <a:xfrm>
            <a:off x="284617" y="2994553"/>
            <a:ext cx="6275282" cy="2878208"/>
          </a:xfrm>
          <a:prstGeom prst="rect">
            <a:avLst/>
          </a:prstGeom>
        </p:spPr>
      </p:pic>
      <p:graphicFrame>
        <p:nvGraphicFramePr>
          <p:cNvPr id="10" name="Tablo 9">
            <a:extLst>
              <a:ext uri="{FF2B5EF4-FFF2-40B4-BE49-F238E27FC236}">
                <a16:creationId xmlns:a16="http://schemas.microsoft.com/office/drawing/2014/main" id="{9E1442C2-F93A-4364-8387-D7BAD185DF13}"/>
              </a:ext>
            </a:extLst>
          </p:cNvPr>
          <p:cNvGraphicFramePr>
            <a:graphicFrameLocks noGrp="1"/>
          </p:cNvGraphicFramePr>
          <p:nvPr>
            <p:extLst>
              <p:ext uri="{D42A27DB-BD31-4B8C-83A1-F6EECF244321}">
                <p14:modId xmlns:p14="http://schemas.microsoft.com/office/powerpoint/2010/main" val="377074207"/>
              </p:ext>
            </p:extLst>
          </p:nvPr>
        </p:nvGraphicFramePr>
        <p:xfrm>
          <a:off x="297869" y="5913321"/>
          <a:ext cx="6247693" cy="3323553"/>
        </p:xfrm>
        <a:graphic>
          <a:graphicData uri="http://schemas.openxmlformats.org/drawingml/2006/table">
            <a:tbl>
              <a:tblPr firstRow="1" bandRow="1">
                <a:tableStyleId>{D27102A9-8310-4765-A935-A1911B00CA55}</a:tableStyleId>
              </a:tblPr>
              <a:tblGrid>
                <a:gridCol w="2534231">
                  <a:extLst>
                    <a:ext uri="{9D8B030D-6E8A-4147-A177-3AD203B41FA5}">
                      <a16:colId xmlns:a16="http://schemas.microsoft.com/office/drawing/2014/main" val="4170450307"/>
                    </a:ext>
                  </a:extLst>
                </a:gridCol>
                <a:gridCol w="622300">
                  <a:extLst>
                    <a:ext uri="{9D8B030D-6E8A-4147-A177-3AD203B41FA5}">
                      <a16:colId xmlns:a16="http://schemas.microsoft.com/office/drawing/2014/main" val="3321491618"/>
                    </a:ext>
                  </a:extLst>
                </a:gridCol>
                <a:gridCol w="2480817">
                  <a:extLst>
                    <a:ext uri="{9D8B030D-6E8A-4147-A177-3AD203B41FA5}">
                      <a16:colId xmlns:a16="http://schemas.microsoft.com/office/drawing/2014/main" val="3434698060"/>
                    </a:ext>
                  </a:extLst>
                </a:gridCol>
                <a:gridCol w="610345">
                  <a:extLst>
                    <a:ext uri="{9D8B030D-6E8A-4147-A177-3AD203B41FA5}">
                      <a16:colId xmlns:a16="http://schemas.microsoft.com/office/drawing/2014/main" val="1952482145"/>
                    </a:ext>
                  </a:extLst>
                </a:gridCol>
              </a:tblGrid>
              <a:tr h="411279">
                <a:tc gridSpan="4">
                  <a:txBody>
                    <a:bodyPr/>
                    <a:lstStyle/>
                    <a:p>
                      <a:pPr algn="ctr">
                        <a:lnSpc>
                          <a:spcPct val="107000"/>
                        </a:lnSpc>
                        <a:spcAft>
                          <a:spcPts val="0"/>
                        </a:spcAft>
                      </a:pPr>
                      <a:r>
                        <a:rPr lang="tr-TR" sz="1400" b="1"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rPr>
                        <a:t>TEMEL SAĞLIK GÖSTERGELERİ 2024</a:t>
                      </a:r>
                    </a:p>
                  </a:txBody>
                  <a:tcPr marL="66886" marR="66886" marT="0" marB="0" anchor="ctr">
                    <a:lnB w="12700" cap="flat" cmpd="sng" algn="ctr">
                      <a:noFill/>
                      <a:prstDash val="solid"/>
                      <a:round/>
                      <a:headEnd type="none" w="med" len="med"/>
                      <a:tailEnd type="none" w="med" len="med"/>
                    </a:lnB>
                  </a:tcPr>
                </a:tc>
                <a:tc hMerge="1">
                  <a:txBody>
                    <a:bodyPr/>
                    <a:lstStyle/>
                    <a:p>
                      <a:pPr algn="r">
                        <a:lnSpc>
                          <a:spcPct val="107000"/>
                        </a:lnSpc>
                        <a:spcAft>
                          <a:spcPts val="0"/>
                        </a:spcAft>
                      </a:pPr>
                      <a:endParaRPr lang="tr-TR" sz="1400" b="0"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endParaRPr>
                    </a:p>
                  </a:txBody>
                  <a:tcPr marL="66886" marR="66886" marT="0" marB="0" anchor="b">
                    <a:lnB w="12700" cap="flat" cmpd="sng" algn="ctr">
                      <a:noFill/>
                      <a:prstDash val="solid"/>
                      <a:round/>
                      <a:headEnd type="none" w="med" len="med"/>
                      <a:tailEnd type="none" w="med" len="med"/>
                    </a:lnB>
                  </a:tcPr>
                </a:tc>
                <a:tc hMerge="1">
                  <a:txBody>
                    <a:bodyPr/>
                    <a:lstStyle/>
                    <a:p>
                      <a:pPr algn="just">
                        <a:lnSpc>
                          <a:spcPct val="107000"/>
                        </a:lnSpc>
                        <a:spcAft>
                          <a:spcPts val="0"/>
                        </a:spcAft>
                      </a:pPr>
                      <a:endParaRPr lang="tr-TR" sz="1400" b="0" dirty="0">
                        <a:effectLst/>
                        <a:latin typeface="Trebuchet MS" panose="020B0603020202020204" pitchFamily="34" charset="0"/>
                        <a:ea typeface="Cambria Math" panose="02040503050406030204" pitchFamily="18" charset="0"/>
                        <a:cs typeface="Times New Roman" panose="02020603050405020304" pitchFamily="18" charset="0"/>
                      </a:endParaRPr>
                    </a:p>
                  </a:txBody>
                  <a:tcPr marL="66886" marR="66886" marT="0" marB="0" anchor="b">
                    <a:lnB w="12700" cap="flat" cmpd="sng" algn="ctr">
                      <a:noFill/>
                      <a:prstDash val="solid"/>
                      <a:round/>
                      <a:headEnd type="none" w="med" len="med"/>
                      <a:tailEnd type="none" w="med" len="med"/>
                    </a:lnB>
                  </a:tcPr>
                </a:tc>
                <a:tc hMerge="1">
                  <a:txBody>
                    <a:bodyPr/>
                    <a:lstStyle/>
                    <a:p>
                      <a:pPr algn="ctr">
                        <a:lnSpc>
                          <a:spcPct val="107000"/>
                        </a:lnSpc>
                        <a:spcAft>
                          <a:spcPts val="0"/>
                        </a:spcAft>
                      </a:pPr>
                      <a:endParaRPr lang="tr-TR" sz="1400" b="1"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endParaRPr>
                    </a:p>
                  </a:txBody>
                  <a:tcPr marL="66886" marR="66886"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1706264629"/>
                  </a:ext>
                </a:extLst>
              </a:tr>
              <a:tr h="602747">
                <a:tc>
                  <a:txBody>
                    <a:bodyPr/>
                    <a:lstStyle/>
                    <a:p>
                      <a:pPr algn="just">
                        <a:lnSpc>
                          <a:spcPct val="107000"/>
                        </a:lnSpc>
                        <a:spcAft>
                          <a:spcPts val="0"/>
                        </a:spcAft>
                      </a:pPr>
                      <a:r>
                        <a:rPr lang="tr-TR" sz="1400" b="0" dirty="0">
                          <a:solidFill>
                            <a:schemeClr val="tx1"/>
                          </a:solidFill>
                          <a:effectLst/>
                          <a:latin typeface="Trebuchet MS" panose="020B0603020202020204" pitchFamily="34" charset="0"/>
                        </a:rPr>
                        <a:t>Hastane Sayısı </a:t>
                      </a:r>
                    </a:p>
                    <a:p>
                      <a:pPr algn="just">
                        <a:lnSpc>
                          <a:spcPct val="107000"/>
                        </a:lnSpc>
                        <a:spcAft>
                          <a:spcPts val="0"/>
                        </a:spcAft>
                      </a:pPr>
                      <a:r>
                        <a:rPr lang="tr-TR" sz="1400" b="0" dirty="0">
                          <a:solidFill>
                            <a:schemeClr val="tx1"/>
                          </a:solidFill>
                          <a:effectLst/>
                          <a:latin typeface="Trebuchet MS" panose="020B0603020202020204" pitchFamily="34" charset="0"/>
                        </a:rPr>
                        <a:t>(8 kamu, 1 üniversite, 3 özel)</a:t>
                      </a:r>
                      <a:endParaRPr lang="tr-TR" sz="1400" b="0"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endParaRPr>
                    </a:p>
                  </a:txBody>
                  <a:tcPr marL="66886" marR="66886" marT="0" marB="0" anchor="ctr">
                    <a:lnT w="12700" cmpd="sng">
                      <a:noFill/>
                    </a:lnT>
                    <a:lnB w="12700" cap="flat" cmpd="sng" algn="ctr">
                      <a:noFill/>
                      <a:prstDash val="solid"/>
                      <a:round/>
                      <a:headEnd type="none" w="med" len="med"/>
                      <a:tailEnd type="none" w="med" len="med"/>
                    </a:lnB>
                  </a:tcPr>
                </a:tc>
                <a:tc>
                  <a:txBody>
                    <a:bodyPr/>
                    <a:lstStyle/>
                    <a:p>
                      <a:pPr algn="r">
                        <a:lnSpc>
                          <a:spcPct val="107000"/>
                        </a:lnSpc>
                        <a:spcAft>
                          <a:spcPts val="0"/>
                        </a:spcAft>
                      </a:pPr>
                      <a:r>
                        <a:rPr lang="tr-TR" sz="1400" b="0"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rPr>
                        <a:t>12</a:t>
                      </a:r>
                    </a:p>
                  </a:txBody>
                  <a:tcPr marL="66886" marR="66886" marT="0" marB="0" anchor="ctr">
                    <a:lnR w="9525" cap="flat" cmpd="sng" algn="ctr">
                      <a:solidFill>
                        <a:schemeClr val="accent4"/>
                      </a:solidFill>
                      <a:prstDash val="solid"/>
                      <a:round/>
                      <a:headEnd type="none" w="med" len="med"/>
                      <a:tailEnd type="none" w="med" len="med"/>
                    </a:lnR>
                    <a:lnT w="12700" cmpd="sng">
                      <a:noFill/>
                    </a:lnT>
                    <a:lnB w="12700" cap="flat" cmpd="sng" algn="ctr">
                      <a:noFill/>
                      <a:prstDash val="solid"/>
                      <a:round/>
                      <a:headEnd type="none" w="med" len="med"/>
                      <a:tailEnd type="none" w="med" len="med"/>
                    </a:lnB>
                  </a:tcPr>
                </a:tc>
                <a:tc>
                  <a:txBody>
                    <a:bodyPr/>
                    <a:lstStyle/>
                    <a:p>
                      <a:pPr algn="just">
                        <a:lnSpc>
                          <a:spcPct val="107000"/>
                        </a:lnSpc>
                        <a:spcAft>
                          <a:spcPts val="0"/>
                        </a:spcAft>
                      </a:pPr>
                      <a:r>
                        <a:rPr lang="tr-TR" sz="1400" b="0" dirty="0">
                          <a:effectLst/>
                          <a:latin typeface="Trebuchet MS" panose="020B0603020202020204" pitchFamily="34" charset="0"/>
                          <a:ea typeface="Cambria Math" panose="02040503050406030204" pitchFamily="18" charset="0"/>
                          <a:cs typeface="Times New Roman" panose="02020603050405020304" pitchFamily="18" charset="0"/>
                        </a:rPr>
                        <a:t>Hemşire Sayısı</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tr-TR" sz="1400" b="0" dirty="0">
                          <a:effectLst/>
                          <a:latin typeface="Trebuchet MS" panose="020B0603020202020204" pitchFamily="34" charset="0"/>
                          <a:ea typeface="Cambria Math" panose="02040503050406030204" pitchFamily="18" charset="0"/>
                          <a:cs typeface="Times New Roman" panose="02020603050405020304" pitchFamily="18" charset="0"/>
                        </a:rPr>
                        <a:t>1.947</a:t>
                      </a:r>
                    </a:p>
                  </a:txBody>
                  <a:tcPr marL="66886" marR="66886" marT="0" marB="0" anchor="ctr">
                    <a:lnL w="6350" cap="flat" cmpd="sng" algn="ctr">
                      <a:noFill/>
                      <a:prstDash val="solid"/>
                      <a:round/>
                      <a:headEnd type="none" w="med" len="med"/>
                      <a:tailEnd type="none" w="med" len="med"/>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8744942"/>
                  </a:ext>
                </a:extLst>
              </a:tr>
              <a:tr h="352684">
                <a:tc>
                  <a:txBody>
                    <a:bodyPr/>
                    <a:lstStyle/>
                    <a:p>
                      <a:pPr algn="just">
                        <a:lnSpc>
                          <a:spcPct val="107000"/>
                        </a:lnSpc>
                        <a:spcAft>
                          <a:spcPts val="0"/>
                        </a:spcAft>
                      </a:pPr>
                      <a:r>
                        <a:rPr lang="tr-TR" sz="1400"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rPr>
                        <a:t>Aile Hekimliği Sayısı</a:t>
                      </a:r>
                    </a:p>
                  </a:txBody>
                  <a:tcPr marL="66886" marR="66886" marT="0" marB="0" anchor="ctr">
                    <a:lnT w="12700" cap="flat" cmpd="sng" algn="ctr">
                      <a:noFill/>
                      <a:prstDash val="solid"/>
                      <a:round/>
                      <a:headEnd type="none" w="med" len="med"/>
                      <a:tailEnd type="none" w="med" len="med"/>
                    </a:lnT>
                  </a:tcPr>
                </a:tc>
                <a:tc>
                  <a:txBody>
                    <a:bodyPr/>
                    <a:lstStyle/>
                    <a:p>
                      <a:pPr algn="r">
                        <a:lnSpc>
                          <a:spcPct val="107000"/>
                        </a:lnSpc>
                        <a:spcAft>
                          <a:spcPts val="0"/>
                        </a:spcAft>
                      </a:pPr>
                      <a:r>
                        <a:rPr lang="tr-TR" sz="1400"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rPr>
                        <a:t>186</a:t>
                      </a:r>
                    </a:p>
                  </a:txBody>
                  <a:tcPr marL="66886" marR="66886" marT="0" marB="0" anchor="ctr">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just">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Ebe Sayısı</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536</a:t>
                      </a:r>
                    </a:p>
                  </a:txBody>
                  <a:tcPr marL="66886" marR="66886" marT="0" marB="0" anchor="ctr">
                    <a:lnL w="63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23807021"/>
                  </a:ext>
                </a:extLst>
              </a:tr>
              <a:tr h="290291">
                <a:tc>
                  <a:txBody>
                    <a:bodyPr/>
                    <a:lstStyle/>
                    <a:p>
                      <a:pPr algn="just">
                        <a:lnSpc>
                          <a:spcPct val="107000"/>
                        </a:lnSpc>
                        <a:spcAft>
                          <a:spcPts val="0"/>
                        </a:spcAft>
                      </a:pPr>
                      <a:r>
                        <a:rPr lang="tr-TR" sz="1400" dirty="0">
                          <a:solidFill>
                            <a:schemeClr val="tx1"/>
                          </a:solidFill>
                          <a:effectLst/>
                          <a:latin typeface="Trebuchet MS" panose="020B0603020202020204" pitchFamily="34" charset="0"/>
                        </a:rPr>
                        <a:t>Ağız ve Diş Sağlığı Merkezi</a:t>
                      </a:r>
                      <a:endParaRPr lang="tr-TR" sz="1400"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endParaRPr>
                    </a:p>
                  </a:txBody>
                  <a:tcPr marL="66886" marR="66886" marT="0" marB="0" anchor="ctr"/>
                </a:tc>
                <a:tc>
                  <a:txBody>
                    <a:bodyPr/>
                    <a:lstStyle/>
                    <a:p>
                      <a:pPr algn="r">
                        <a:lnSpc>
                          <a:spcPct val="107000"/>
                        </a:lnSpc>
                        <a:spcAft>
                          <a:spcPts val="0"/>
                        </a:spcAft>
                      </a:pPr>
                      <a:r>
                        <a:rPr lang="tr-TR" sz="1400" dirty="0">
                          <a:solidFill>
                            <a:schemeClr val="tx1"/>
                          </a:solidFill>
                          <a:effectLst/>
                          <a:latin typeface="Trebuchet MS" panose="020B0603020202020204" pitchFamily="34" charset="0"/>
                          <a:ea typeface="Cambria Math" panose="02040503050406030204" pitchFamily="18" charset="0"/>
                          <a:cs typeface="Times New Roman" panose="02020603050405020304" pitchFamily="18" charset="0"/>
                        </a:rPr>
                        <a:t>2</a:t>
                      </a:r>
                    </a:p>
                  </a:txBody>
                  <a:tcPr marL="66886" marR="66886" marT="0" marB="0" anchor="ctr">
                    <a:lnR w="9525" cap="flat" cmpd="sng" algn="ctr">
                      <a:solidFill>
                        <a:schemeClr val="accent4"/>
                      </a:solidFill>
                      <a:prstDash val="solid"/>
                      <a:round/>
                      <a:headEnd type="none" w="med" len="med"/>
                      <a:tailEnd type="none" w="med" len="med"/>
                    </a:lnR>
                  </a:tcPr>
                </a:tc>
                <a:tc>
                  <a:txBody>
                    <a:bodyPr/>
                    <a:lstStyle/>
                    <a:p>
                      <a:pPr marL="0" marR="0" lvl="0" indent="0" algn="just" defTabSz="684063" rtl="0" eaLnBrk="1" fontAlgn="auto" latinLnBrk="0" hangingPunct="1">
                        <a:lnSpc>
                          <a:spcPct val="107000"/>
                        </a:lnSpc>
                        <a:spcBef>
                          <a:spcPts val="0"/>
                        </a:spcBef>
                        <a:spcAft>
                          <a:spcPts val="0"/>
                        </a:spcAft>
                        <a:buClrTx/>
                        <a:buSzTx/>
                        <a:buFontTx/>
                        <a:buNone/>
                        <a:tabLst/>
                        <a:defRPr/>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Diğer Yrd. Sağlık Personeli</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r" defTabSz="684063" rtl="0" eaLnBrk="1" fontAlgn="auto" latinLnBrk="0" hangingPunct="1">
                        <a:lnSpc>
                          <a:spcPct val="107000"/>
                        </a:lnSpc>
                        <a:spcBef>
                          <a:spcPts val="0"/>
                        </a:spcBef>
                        <a:spcAft>
                          <a:spcPts val="0"/>
                        </a:spcAft>
                        <a:buClrTx/>
                        <a:buSzTx/>
                        <a:buFontTx/>
                        <a:buNone/>
                        <a:tabLst/>
                        <a:defRPr/>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3.884</a:t>
                      </a:r>
                    </a:p>
                  </a:txBody>
                  <a:tcPr marL="66886" marR="66886"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5451379"/>
                  </a:ext>
                </a:extLst>
              </a:tr>
              <a:tr h="315555">
                <a:tc>
                  <a:txBody>
                    <a:bodyPr/>
                    <a:lstStyle/>
                    <a:p>
                      <a:pPr algn="just">
                        <a:lnSpc>
                          <a:spcPct val="107000"/>
                        </a:lnSpc>
                        <a:spcAft>
                          <a:spcPts val="0"/>
                        </a:spcAft>
                      </a:pPr>
                      <a:r>
                        <a:rPr lang="tr-TR" sz="1400" dirty="0">
                          <a:effectLst/>
                          <a:latin typeface="Trebuchet MS" panose="020B0603020202020204" pitchFamily="34" charset="0"/>
                        </a:rPr>
                        <a:t>Toplam Yatak Sayısı</a:t>
                      </a:r>
                    </a:p>
                  </a:txBody>
                  <a:tcPr marL="66886" marR="66886" marT="0" marB="0" anchor="ct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2.293</a:t>
                      </a:r>
                    </a:p>
                  </a:txBody>
                  <a:tcPr marL="66886" marR="66886" marT="0" marB="0" anchor="ctr">
                    <a:lnR w="9525" cap="flat" cmpd="sng" algn="ctr">
                      <a:solidFill>
                        <a:schemeClr val="accent4"/>
                      </a:solidFill>
                      <a:prstDash val="solid"/>
                      <a:round/>
                      <a:headEnd type="none" w="med" len="med"/>
                      <a:tailEnd type="none" w="med" len="med"/>
                    </a:lnR>
                  </a:tcPr>
                </a:tc>
                <a:tc>
                  <a:txBody>
                    <a:bodyPr/>
                    <a:lstStyle/>
                    <a:p>
                      <a:pPr algn="just">
                        <a:lnSpc>
                          <a:spcPct val="107000"/>
                        </a:lnSpc>
                        <a:spcAft>
                          <a:spcPts val="0"/>
                        </a:spcAft>
                      </a:pPr>
                      <a:r>
                        <a:rPr lang="tr-TR" sz="1400" dirty="0">
                          <a:effectLst/>
                          <a:latin typeface="Trebuchet MS" panose="020B0603020202020204" pitchFamily="34" charset="0"/>
                        </a:rPr>
                        <a:t>Eczane Sayısı</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lnSpc>
                          <a:spcPct val="107000"/>
                        </a:lnSpc>
                        <a:spcAft>
                          <a:spcPts val="0"/>
                        </a:spcAft>
                      </a:pPr>
                      <a:r>
                        <a:rPr lang="tr-TR" sz="1400" dirty="0">
                          <a:effectLst/>
                          <a:latin typeface="Trebuchet MS" panose="020B0603020202020204" pitchFamily="34" charset="0"/>
                        </a:rPr>
                        <a:t>190</a:t>
                      </a:r>
                    </a:p>
                  </a:txBody>
                  <a:tcPr marL="66886" marR="66886"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71174730"/>
                  </a:ext>
                </a:extLst>
              </a:tr>
              <a:tr h="339396">
                <a:tc>
                  <a:txBody>
                    <a:bodyPr/>
                    <a:lstStyle/>
                    <a:p>
                      <a:pPr algn="just">
                        <a:lnSpc>
                          <a:spcPct val="107000"/>
                        </a:lnSpc>
                        <a:spcAft>
                          <a:spcPts val="0"/>
                        </a:spcAft>
                      </a:pPr>
                      <a:r>
                        <a:rPr lang="tr-TR" sz="1400" dirty="0">
                          <a:effectLst/>
                          <a:latin typeface="Trebuchet MS" panose="020B0603020202020204" pitchFamily="34" charset="0"/>
                        </a:rPr>
                        <a:t>Uzman Doktor Sayısı</a:t>
                      </a:r>
                    </a:p>
                  </a:txBody>
                  <a:tcPr marL="66886" marR="66886" marT="0" marB="0" anchor="ct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642</a:t>
                      </a:r>
                    </a:p>
                  </a:txBody>
                  <a:tcPr marL="66886" marR="66886" marT="0" marB="0" anchor="ctr">
                    <a:lnR w="9525" cap="flat" cmpd="sng" algn="ctr">
                      <a:solidFill>
                        <a:schemeClr val="accent4"/>
                      </a:solidFill>
                      <a:prstDash val="solid"/>
                      <a:round/>
                      <a:headEnd type="none" w="med" len="med"/>
                      <a:tailEnd type="none" w="med" len="med"/>
                    </a:lnR>
                  </a:tcPr>
                </a:tc>
                <a:tc>
                  <a:txBody>
                    <a:bodyPr/>
                    <a:lstStyle/>
                    <a:p>
                      <a:pPr algn="just">
                        <a:lnSpc>
                          <a:spcPct val="107000"/>
                        </a:lnSpc>
                        <a:spcAft>
                          <a:spcPts val="0"/>
                        </a:spcAft>
                      </a:pPr>
                      <a:r>
                        <a:rPr lang="tr-TR" sz="1400" dirty="0">
                          <a:effectLst/>
                          <a:latin typeface="Trebuchet MS" panose="020B0603020202020204" pitchFamily="34" charset="0"/>
                        </a:rPr>
                        <a:t>Ambulans Sayısı</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lnSpc>
                          <a:spcPct val="107000"/>
                        </a:lnSpc>
                        <a:spcAft>
                          <a:spcPts val="0"/>
                        </a:spcAft>
                      </a:pPr>
                      <a:r>
                        <a:rPr lang="tr-TR" sz="1400" dirty="0">
                          <a:effectLst/>
                          <a:latin typeface="Trebuchet MS" panose="020B0603020202020204" pitchFamily="34" charset="0"/>
                        </a:rPr>
                        <a:t>41</a:t>
                      </a:r>
                    </a:p>
                  </a:txBody>
                  <a:tcPr marL="66886" marR="66886"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5922173"/>
                  </a:ext>
                </a:extLst>
              </a:tr>
              <a:tr h="422096">
                <a:tc>
                  <a:txBody>
                    <a:bodyPr/>
                    <a:lstStyle/>
                    <a:p>
                      <a:pPr algn="just">
                        <a:lnSpc>
                          <a:spcPct val="107000"/>
                        </a:lnSpc>
                        <a:spcAft>
                          <a:spcPts val="0"/>
                        </a:spcAft>
                      </a:pPr>
                      <a:r>
                        <a:rPr lang="tr-TR" sz="1400" dirty="0">
                          <a:effectLst/>
                          <a:latin typeface="Trebuchet MS" panose="020B0603020202020204" pitchFamily="34" charset="0"/>
                        </a:rPr>
                        <a:t>Pratisyen Doktor Sayısı</a:t>
                      </a:r>
                    </a:p>
                  </a:txBody>
                  <a:tcPr marL="66886" marR="66886" marT="0" marB="0" anchor="ct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415</a:t>
                      </a:r>
                    </a:p>
                  </a:txBody>
                  <a:tcPr marL="66886" marR="66886" marT="0" marB="0" anchor="ctr">
                    <a:lnR w="9525" cap="flat" cmpd="sng" algn="ctr">
                      <a:solidFill>
                        <a:schemeClr val="accent4"/>
                      </a:solidFill>
                      <a:prstDash val="solid"/>
                      <a:round/>
                      <a:headEnd type="none" w="med" len="med"/>
                      <a:tailEnd type="none" w="med" len="med"/>
                    </a:lnR>
                  </a:tcPr>
                </a:tc>
                <a:tc>
                  <a:txBody>
                    <a:bodyPr/>
                    <a:lstStyle/>
                    <a:p>
                      <a:pPr algn="just">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112 Acil İstasyonu Sayısı</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31</a:t>
                      </a:r>
                    </a:p>
                  </a:txBody>
                  <a:tcPr marL="66886" marR="66886"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13404640"/>
                  </a:ext>
                </a:extLst>
              </a:tr>
              <a:tr h="290291">
                <a:tc>
                  <a:txBody>
                    <a:bodyPr/>
                    <a:lstStyle/>
                    <a:p>
                      <a:pPr algn="just">
                        <a:lnSpc>
                          <a:spcPct val="107000"/>
                        </a:lnSpc>
                        <a:spcAft>
                          <a:spcPts val="0"/>
                        </a:spcAft>
                      </a:pPr>
                      <a:r>
                        <a:rPr lang="tr-TR" sz="1400" dirty="0">
                          <a:effectLst/>
                          <a:latin typeface="Trebuchet MS" panose="020B0603020202020204" pitchFamily="34" charset="0"/>
                        </a:rPr>
                        <a:t>Asistan Doktor Sayısı</a:t>
                      </a:r>
                    </a:p>
                  </a:txBody>
                  <a:tcPr marL="66886" marR="66886" marT="0" marB="0" anchor="ct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343</a:t>
                      </a:r>
                    </a:p>
                  </a:txBody>
                  <a:tcPr marL="66886" marR="66886" marT="0" marB="0" anchor="ctr">
                    <a:lnR w="9525" cap="flat" cmpd="sng" algn="ctr">
                      <a:solidFill>
                        <a:schemeClr val="accent4"/>
                      </a:solidFill>
                      <a:prstDash val="solid"/>
                      <a:round/>
                      <a:headEnd type="none" w="med" len="med"/>
                      <a:tailEnd type="none" w="med" len="med"/>
                    </a:lnR>
                  </a:tcPr>
                </a:tc>
                <a:tc>
                  <a:txBody>
                    <a:bodyPr/>
                    <a:lstStyle/>
                    <a:p>
                      <a:pPr algn="just">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Bir Yatağa Düşen Kişi Sayısı</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255</a:t>
                      </a:r>
                    </a:p>
                  </a:txBody>
                  <a:tcPr marL="66886" marR="66886"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96962901"/>
                  </a:ext>
                </a:extLst>
              </a:tr>
              <a:tr h="299214">
                <a:tc>
                  <a:txBody>
                    <a:bodyPr/>
                    <a:lstStyle/>
                    <a:p>
                      <a:pPr algn="just">
                        <a:lnSpc>
                          <a:spcPct val="107000"/>
                        </a:lnSpc>
                        <a:spcAft>
                          <a:spcPts val="0"/>
                        </a:spcAft>
                      </a:pPr>
                      <a:r>
                        <a:rPr lang="tr-TR" sz="1400" dirty="0">
                          <a:effectLst/>
                          <a:latin typeface="Trebuchet MS" panose="020B0603020202020204" pitchFamily="34" charset="0"/>
                        </a:rPr>
                        <a:t>Diş Hekimi Sayısı</a:t>
                      </a:r>
                      <a:endParaRPr lang="tr-TR" sz="1400" dirty="0">
                        <a:effectLst/>
                        <a:latin typeface="Trebuchet MS" panose="020B0603020202020204" pitchFamily="34" charset="0"/>
                        <a:ea typeface="Cambria Math" panose="02040503050406030204" pitchFamily="18" charset="0"/>
                        <a:cs typeface="Times New Roman" panose="02020603050405020304" pitchFamily="18" charset="0"/>
                      </a:endParaRPr>
                    </a:p>
                  </a:txBody>
                  <a:tcPr marL="66886" marR="66886" marT="0" marB="0" anchor="ct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282</a:t>
                      </a:r>
                    </a:p>
                  </a:txBody>
                  <a:tcPr marL="66886" marR="66886" marT="0" marB="0" anchor="ctr">
                    <a:lnR w="9525" cap="flat" cmpd="sng" algn="ctr">
                      <a:solidFill>
                        <a:schemeClr val="accent4"/>
                      </a:solidFill>
                      <a:prstDash val="solid"/>
                      <a:round/>
                      <a:headEnd type="none" w="med" len="med"/>
                      <a:tailEnd type="none" w="med" len="med"/>
                    </a:lnR>
                  </a:tcPr>
                </a:tc>
                <a:tc>
                  <a:txBody>
                    <a:bodyPr/>
                    <a:lstStyle/>
                    <a:p>
                      <a:pPr algn="just">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Bir Doktora Düşen Kişi Sayısı</a:t>
                      </a:r>
                    </a:p>
                  </a:txBody>
                  <a:tcPr marL="66886" marR="66886" marT="0" marB="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0"/>
                        </a:spcAft>
                      </a:pPr>
                      <a:r>
                        <a:rPr lang="tr-TR" sz="1400" dirty="0">
                          <a:effectLst/>
                          <a:latin typeface="Trebuchet MS" panose="020B0603020202020204" pitchFamily="34" charset="0"/>
                          <a:ea typeface="Cambria Math" panose="02040503050406030204" pitchFamily="18" charset="0"/>
                          <a:cs typeface="Times New Roman" panose="02020603050405020304" pitchFamily="18" charset="0"/>
                        </a:rPr>
                        <a:t>914</a:t>
                      </a:r>
                    </a:p>
                  </a:txBody>
                  <a:tcPr marL="66886" marR="66886" marT="0" marB="0" anchor="ctr">
                    <a:lnL w="6350" cap="flat" cmpd="sng" algn="ctr">
                      <a:noFill/>
                      <a:prstDash val="solid"/>
                      <a:round/>
                      <a:headEnd type="none" w="med" len="med"/>
                      <a:tailEnd type="none" w="med" len="med"/>
                    </a:lnL>
                    <a:lnR>
                      <a:noFill/>
                    </a:lnR>
                    <a:lnT>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9216588"/>
                  </a:ext>
                </a:extLst>
              </a:tr>
            </a:tbl>
          </a:graphicData>
        </a:graphic>
      </p:graphicFrame>
    </p:spTree>
    <p:extLst>
      <p:ext uri="{BB962C8B-B14F-4D97-AF65-F5344CB8AC3E}">
        <p14:creationId xmlns:p14="http://schemas.microsoft.com/office/powerpoint/2010/main" val="2289495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34045"/>
            <a:ext cx="6840538" cy="1862048"/>
            <a:chOff x="-66261" y="1772369"/>
            <a:chExt cx="6840538" cy="2271709"/>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772369"/>
              <a:ext cx="6276523" cy="2271709"/>
            </a:xfrm>
            <a:prstGeom prst="rect">
              <a:avLst/>
            </a:prstGeom>
            <a:noFill/>
            <a:ln w="38100">
              <a:noFill/>
            </a:ln>
          </p:spPr>
          <p:txBody>
            <a:bodyPr wrap="square" numCol="1" rtlCol="0" anchor="ctr">
              <a:spAutoFit/>
            </a:bodyPr>
            <a:lstStyle/>
            <a:p>
              <a:pPr algn="just"/>
              <a:endParaRPr lang="tr-TR" sz="2000" dirty="0">
                <a:solidFill>
                  <a:schemeClr val="bg1"/>
                </a:solidFill>
                <a:latin typeface="Trebuchet MS" panose="020B0603020202020204" pitchFamily="34" charset="0"/>
              </a:endParaRPr>
            </a:p>
            <a:p>
              <a:pPr algn="just"/>
              <a:r>
                <a:rPr lang="tr-TR" sz="2000" dirty="0">
                  <a:solidFill>
                    <a:schemeClr val="bg1"/>
                  </a:solidFill>
                  <a:latin typeface="Trebuchet MS" panose="020B0603020202020204" pitchFamily="34" charset="0"/>
                </a:rPr>
                <a:t>SAĞLIK</a:t>
              </a:r>
            </a:p>
            <a:p>
              <a:pPr algn="just"/>
              <a:endParaRPr lang="tr-TR" sz="1200" dirty="0">
                <a:solidFill>
                  <a:schemeClr val="bg1"/>
                </a:solidFill>
                <a:latin typeface="Trebuchet MS" panose="020B0603020202020204" pitchFamily="34" charset="0"/>
              </a:endParaRPr>
            </a:p>
            <a:p>
              <a:pPr algn="just"/>
              <a:r>
                <a:rPr lang="tr-TR" sz="1550" dirty="0">
                  <a:solidFill>
                    <a:schemeClr val="bg1"/>
                  </a:solidFill>
                  <a:latin typeface="Trebuchet MS" panose="020B0603020202020204" pitchFamily="34" charset="0"/>
                </a:rPr>
                <a:t>TÜİK verilerine göre 2023 yılı Bebek Ölüm Hızı Türkiye’de binde 10 ilimizde binde </a:t>
              </a:r>
              <a:r>
                <a:rPr lang="tr-TR" sz="1550" dirty="0">
                  <a:solidFill>
                    <a:schemeClr val="accent4"/>
                  </a:solidFill>
                  <a:latin typeface="Trebuchet MS" panose="020B0603020202020204" pitchFamily="34" charset="0"/>
                </a:rPr>
                <a:t>7,1</a:t>
              </a:r>
              <a:r>
                <a:rPr lang="tr-TR" sz="1550" dirty="0">
                  <a:solidFill>
                    <a:schemeClr val="bg1"/>
                  </a:solidFill>
                  <a:latin typeface="Trebuchet MS" panose="020B0603020202020204" pitchFamily="34" charset="0"/>
                </a:rPr>
                <a:t> olarak açıklanmıştır. </a:t>
              </a:r>
            </a:p>
            <a:p>
              <a:pPr algn="just"/>
              <a:endParaRPr lang="tr-TR" sz="1600" dirty="0">
                <a:solidFill>
                  <a:schemeClr val="bg1"/>
                </a:solidFill>
                <a:latin typeface="Trebuchet MS" panose="020B0603020202020204" pitchFamily="34" charset="0"/>
              </a:endParaRPr>
            </a:p>
            <a:p>
              <a:pPr algn="just"/>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2966870"/>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Resim 10">
            <a:extLst>
              <a:ext uri="{FF2B5EF4-FFF2-40B4-BE49-F238E27FC236}">
                <a16:creationId xmlns:a16="http://schemas.microsoft.com/office/drawing/2014/main" id="{E03322F5-170E-46F6-BFF3-400D298567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4617" y="2994059"/>
            <a:ext cx="6275282" cy="2895294"/>
          </a:xfrm>
          <a:prstGeom prst="rect">
            <a:avLst/>
          </a:prstGeom>
          <a:noFill/>
          <a:ln>
            <a:noFill/>
          </a:ln>
        </p:spPr>
      </p:pic>
      <p:graphicFrame>
        <p:nvGraphicFramePr>
          <p:cNvPr id="12" name="Tablo 11">
            <a:extLst>
              <a:ext uri="{FF2B5EF4-FFF2-40B4-BE49-F238E27FC236}">
                <a16:creationId xmlns:a16="http://schemas.microsoft.com/office/drawing/2014/main" id="{F0CF302B-1F5C-4C71-800C-7B24DAE50BD7}"/>
              </a:ext>
            </a:extLst>
          </p:cNvPr>
          <p:cNvGraphicFramePr>
            <a:graphicFrameLocks noGrp="1"/>
          </p:cNvGraphicFramePr>
          <p:nvPr>
            <p:extLst>
              <p:ext uri="{D42A27DB-BD31-4B8C-83A1-F6EECF244321}">
                <p14:modId xmlns:p14="http://schemas.microsoft.com/office/powerpoint/2010/main" val="3636580433"/>
              </p:ext>
            </p:extLst>
          </p:nvPr>
        </p:nvGraphicFramePr>
        <p:xfrm>
          <a:off x="266145" y="5319651"/>
          <a:ext cx="6305763" cy="2271538"/>
        </p:xfrm>
        <a:graphic>
          <a:graphicData uri="http://schemas.openxmlformats.org/drawingml/2006/table">
            <a:tbl>
              <a:tblPr firstRow="1" bandRow="1">
                <a:tableStyleId>{D27102A9-8310-4765-A935-A1911B00CA55}</a:tableStyleId>
              </a:tblPr>
              <a:tblGrid>
                <a:gridCol w="1324202">
                  <a:extLst>
                    <a:ext uri="{9D8B030D-6E8A-4147-A177-3AD203B41FA5}">
                      <a16:colId xmlns:a16="http://schemas.microsoft.com/office/drawing/2014/main" val="474158380"/>
                    </a:ext>
                  </a:extLst>
                </a:gridCol>
                <a:gridCol w="690958">
                  <a:extLst>
                    <a:ext uri="{9D8B030D-6E8A-4147-A177-3AD203B41FA5}">
                      <a16:colId xmlns:a16="http://schemas.microsoft.com/office/drawing/2014/main" val="4170450307"/>
                    </a:ext>
                  </a:extLst>
                </a:gridCol>
                <a:gridCol w="965525">
                  <a:extLst>
                    <a:ext uri="{9D8B030D-6E8A-4147-A177-3AD203B41FA5}">
                      <a16:colId xmlns:a16="http://schemas.microsoft.com/office/drawing/2014/main" val="3321491618"/>
                    </a:ext>
                  </a:extLst>
                </a:gridCol>
                <a:gridCol w="991620">
                  <a:extLst>
                    <a:ext uri="{9D8B030D-6E8A-4147-A177-3AD203B41FA5}">
                      <a16:colId xmlns:a16="http://schemas.microsoft.com/office/drawing/2014/main" val="1203578561"/>
                    </a:ext>
                  </a:extLst>
                </a:gridCol>
                <a:gridCol w="749186">
                  <a:extLst>
                    <a:ext uri="{9D8B030D-6E8A-4147-A177-3AD203B41FA5}">
                      <a16:colId xmlns:a16="http://schemas.microsoft.com/office/drawing/2014/main" val="269376465"/>
                    </a:ext>
                  </a:extLst>
                </a:gridCol>
                <a:gridCol w="783772">
                  <a:extLst>
                    <a:ext uri="{9D8B030D-6E8A-4147-A177-3AD203B41FA5}">
                      <a16:colId xmlns:a16="http://schemas.microsoft.com/office/drawing/2014/main" val="310109710"/>
                    </a:ext>
                  </a:extLst>
                </a:gridCol>
                <a:gridCol w="800500">
                  <a:extLst>
                    <a:ext uri="{9D8B030D-6E8A-4147-A177-3AD203B41FA5}">
                      <a16:colId xmlns:a16="http://schemas.microsoft.com/office/drawing/2014/main" val="2852762247"/>
                    </a:ext>
                  </a:extLst>
                </a:gridCol>
              </a:tblGrid>
              <a:tr h="991798">
                <a:tc>
                  <a:txBody>
                    <a:bodyPr/>
                    <a:lstStyle/>
                    <a:p>
                      <a:pPr algn="l"/>
                      <a:r>
                        <a:rPr lang="tr-TR" sz="1400" b="1" dirty="0">
                          <a:solidFill>
                            <a:schemeClr val="bg1"/>
                          </a:solidFill>
                          <a:latin typeface="Trebuchet MS" panose="020B0603020202020204" pitchFamily="34" charset="0"/>
                          <a:ea typeface="Cambria Math" panose="02040503050406030204" pitchFamily="18" charset="0"/>
                        </a:rPr>
                        <a:t>Hastaneler</a:t>
                      </a:r>
                    </a:p>
                  </a:txBody>
                  <a:tcPr anchor="ctr">
                    <a:solidFill>
                      <a:schemeClr val="tx1">
                        <a:lumMod val="85000"/>
                        <a:lumOff val="15000"/>
                        <a:alpha val="70000"/>
                      </a:schemeClr>
                    </a:solidFill>
                  </a:tcPr>
                </a:tc>
                <a:tc>
                  <a:txBody>
                    <a:bodyPr/>
                    <a:lstStyle/>
                    <a:p>
                      <a:pPr algn="l"/>
                      <a:r>
                        <a:rPr lang="tr-TR" sz="1400" b="1" dirty="0">
                          <a:solidFill>
                            <a:schemeClr val="bg1"/>
                          </a:solidFill>
                          <a:latin typeface="Trebuchet MS" panose="020B0603020202020204" pitchFamily="34" charset="0"/>
                          <a:ea typeface="Cambria Math" panose="02040503050406030204" pitchFamily="18" charset="0"/>
                        </a:rPr>
                        <a:t>Yatak Sayısı</a:t>
                      </a:r>
                    </a:p>
                  </a:txBody>
                  <a:tcPr anchor="ctr">
                    <a:solidFill>
                      <a:schemeClr val="tx1">
                        <a:lumMod val="85000"/>
                        <a:lumOff val="15000"/>
                        <a:alpha val="70000"/>
                      </a:schemeClr>
                    </a:solidFill>
                  </a:tcPr>
                </a:tc>
                <a:tc>
                  <a:txBody>
                    <a:bodyPr/>
                    <a:lstStyle/>
                    <a:p>
                      <a:pPr algn="l"/>
                      <a:r>
                        <a:rPr lang="tr-TR" sz="1400" b="1" dirty="0">
                          <a:solidFill>
                            <a:schemeClr val="bg1"/>
                          </a:solidFill>
                          <a:latin typeface="Trebuchet MS" panose="020B0603020202020204" pitchFamily="34" charset="0"/>
                          <a:ea typeface="Cambria Math" panose="02040503050406030204" pitchFamily="18" charset="0"/>
                        </a:rPr>
                        <a:t>Uzman Dr. Sayısı</a:t>
                      </a:r>
                    </a:p>
                  </a:txBody>
                  <a:tcPr anchor="ctr">
                    <a:solidFill>
                      <a:schemeClr val="tx1">
                        <a:lumMod val="85000"/>
                        <a:lumOff val="15000"/>
                        <a:alpha val="70000"/>
                      </a:schemeClr>
                    </a:solidFill>
                  </a:tcPr>
                </a:tc>
                <a:tc>
                  <a:txBody>
                    <a:bodyPr/>
                    <a:lstStyle/>
                    <a:p>
                      <a:pPr algn="l"/>
                      <a:r>
                        <a:rPr lang="tr-TR" sz="1400" b="1" dirty="0">
                          <a:solidFill>
                            <a:schemeClr val="bg1"/>
                          </a:solidFill>
                          <a:latin typeface="Trebuchet MS" panose="020B0603020202020204" pitchFamily="34" charset="0"/>
                          <a:ea typeface="Cambria Math" panose="02040503050406030204" pitchFamily="18" charset="0"/>
                        </a:rPr>
                        <a:t>Pratisyen + Asistan Dr. Sayısı</a:t>
                      </a:r>
                    </a:p>
                  </a:txBody>
                  <a:tcPr anchor="ctr">
                    <a:solidFill>
                      <a:schemeClr val="tx1">
                        <a:lumMod val="85000"/>
                        <a:lumOff val="15000"/>
                        <a:alpha val="70000"/>
                      </a:schemeClr>
                    </a:solidFill>
                  </a:tcPr>
                </a:tc>
                <a:tc>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r>
                        <a:rPr lang="tr-TR" sz="1400" b="1" dirty="0">
                          <a:solidFill>
                            <a:schemeClr val="bg1"/>
                          </a:solidFill>
                          <a:latin typeface="Trebuchet MS" panose="020B0603020202020204" pitchFamily="34" charset="0"/>
                          <a:ea typeface="Cambria Math" panose="02040503050406030204" pitchFamily="18" charset="0"/>
                        </a:rPr>
                        <a:t>Yatak İşgal Oranı (%)</a:t>
                      </a:r>
                    </a:p>
                  </a:txBody>
                  <a:tcPr anchor="ctr">
                    <a:solidFill>
                      <a:schemeClr val="tx1">
                        <a:lumMod val="85000"/>
                        <a:lumOff val="15000"/>
                        <a:alpha val="70000"/>
                      </a:schemeClr>
                    </a:solidFill>
                  </a:tcPr>
                </a:tc>
                <a:tc>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r>
                        <a:rPr lang="tr-TR" sz="1400" b="1" dirty="0">
                          <a:solidFill>
                            <a:schemeClr val="bg1"/>
                          </a:solidFill>
                          <a:latin typeface="Trebuchet MS" panose="020B0603020202020204" pitchFamily="34" charset="0"/>
                          <a:ea typeface="Cambria Math" panose="02040503050406030204" pitchFamily="18" charset="0"/>
                        </a:rPr>
                        <a:t>Yatak Başına Düşen Nüfus</a:t>
                      </a:r>
                    </a:p>
                  </a:txBody>
                  <a:tcPr anchor="ctr">
                    <a:solidFill>
                      <a:schemeClr val="tx1">
                        <a:lumMod val="85000"/>
                        <a:lumOff val="15000"/>
                        <a:alpha val="70000"/>
                      </a:schemeClr>
                    </a:solidFill>
                  </a:tcPr>
                </a:tc>
                <a:tc>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r>
                        <a:rPr lang="tr-TR" sz="1400" b="1" dirty="0">
                          <a:solidFill>
                            <a:schemeClr val="bg1"/>
                          </a:solidFill>
                          <a:latin typeface="Trebuchet MS" panose="020B0603020202020204" pitchFamily="34" charset="0"/>
                          <a:ea typeface="Cambria Math" panose="02040503050406030204" pitchFamily="18" charset="0"/>
                        </a:rPr>
                        <a:t>Dr. Başına Düşen Nüfus</a:t>
                      </a:r>
                    </a:p>
                  </a:txBody>
                  <a:tcPr anchor="ctr">
                    <a:solidFill>
                      <a:schemeClr val="tx1">
                        <a:lumMod val="85000"/>
                        <a:lumOff val="15000"/>
                        <a:alpha val="70000"/>
                      </a:schemeClr>
                    </a:solidFill>
                  </a:tcPr>
                </a:tc>
                <a:extLst>
                  <a:ext uri="{0D108BD9-81ED-4DB2-BD59-A6C34878D82A}">
                    <a16:rowId xmlns:a16="http://schemas.microsoft.com/office/drawing/2014/main" val="3974629367"/>
                  </a:ext>
                </a:extLst>
              </a:tr>
              <a:tr h="319935">
                <a:tc>
                  <a:txBody>
                    <a:bodyPr/>
                    <a:lstStyle/>
                    <a:p>
                      <a:r>
                        <a:rPr lang="tr-TR" sz="1400" dirty="0">
                          <a:latin typeface="Trebuchet MS" panose="020B0603020202020204" pitchFamily="34" charset="0"/>
                          <a:ea typeface="Cambria Math" panose="02040503050406030204" pitchFamily="18" charset="0"/>
                        </a:rPr>
                        <a:t>Devlet</a:t>
                      </a:r>
                    </a:p>
                  </a:txBody>
                  <a:tcPr/>
                </a:tc>
                <a:tc>
                  <a:txBody>
                    <a:bodyPr/>
                    <a:lstStyle/>
                    <a:p>
                      <a:pPr algn="r"/>
                      <a:r>
                        <a:rPr lang="tr-TR" sz="1400" b="0" dirty="0">
                          <a:latin typeface="Trebuchet MS" panose="020B0603020202020204" pitchFamily="34" charset="0"/>
                          <a:ea typeface="Cambria Math" panose="02040503050406030204" pitchFamily="18" charset="0"/>
                        </a:rPr>
                        <a:t>1.464</a:t>
                      </a:r>
                    </a:p>
                  </a:txBody>
                  <a:tcPr anchor="ctr"/>
                </a:tc>
                <a:tc>
                  <a:txBody>
                    <a:bodyPr/>
                    <a:lstStyle/>
                    <a:p>
                      <a:pPr algn="r" fontAlgn="b"/>
                      <a:r>
                        <a:rPr lang="tr-TR" sz="1400" b="0" i="0" u="none" strike="noStrike" dirty="0">
                          <a:effectLst/>
                          <a:latin typeface="Trebuchet MS" panose="020B0603020202020204" pitchFamily="34" charset="0"/>
                        </a:rPr>
                        <a:t>343</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391</a:t>
                      </a:r>
                    </a:p>
                  </a:txBody>
                  <a:tcPr marL="68580" marR="68580" marT="0" marB="0" anchor="ctr"/>
                </a:tc>
                <a:tc>
                  <a:txBody>
                    <a:bodyPr/>
                    <a:lstStyle/>
                    <a:p>
                      <a:pPr algn="r" fontAlgn="b"/>
                      <a:r>
                        <a:rPr lang="tr-TR" sz="1400" b="0" i="0" u="none" strike="noStrike" dirty="0">
                          <a:effectLst/>
                          <a:latin typeface="Trebuchet MS" panose="020B0603020202020204" pitchFamily="34" charset="0"/>
                        </a:rPr>
                        <a:t>53,3</a:t>
                      </a:r>
                    </a:p>
                  </a:txBody>
                  <a:tcPr marL="9525" marR="9525" marT="9525" marB="0" anchor="ctr"/>
                </a:tc>
                <a:tc>
                  <a:txBody>
                    <a:bodyPr/>
                    <a:lstStyle/>
                    <a:p>
                      <a:pPr algn="r" fontAlgn="b"/>
                      <a:r>
                        <a:rPr lang="tr-TR" sz="1400" b="0" i="0" u="none" strike="noStrike" dirty="0">
                          <a:effectLst/>
                          <a:latin typeface="Trebuchet MS" panose="020B0603020202020204" pitchFamily="34" charset="0"/>
                        </a:rPr>
                        <a:t>585</a:t>
                      </a:r>
                    </a:p>
                  </a:txBody>
                  <a:tcPr marL="9525" marR="9525" marT="9525" marB="0" anchor="ctr"/>
                </a:tc>
                <a:tc>
                  <a:txBody>
                    <a:bodyPr/>
                    <a:lstStyle/>
                    <a:p>
                      <a:pPr algn="r" fontAlgn="b"/>
                      <a:r>
                        <a:rPr lang="tr-TR" sz="1400" b="0" i="0" u="none" strike="noStrike" dirty="0">
                          <a:effectLst/>
                          <a:latin typeface="Trebuchet MS" panose="020B0603020202020204" pitchFamily="34" charset="0"/>
                        </a:rPr>
                        <a:t>1.710</a:t>
                      </a:r>
                    </a:p>
                  </a:txBody>
                  <a:tcPr marL="9525" marR="9525" marT="9525" marB="0" anchor="ctr"/>
                </a:tc>
                <a:extLst>
                  <a:ext uri="{0D108BD9-81ED-4DB2-BD59-A6C34878D82A}">
                    <a16:rowId xmlns:a16="http://schemas.microsoft.com/office/drawing/2014/main" val="3898744942"/>
                  </a:ext>
                </a:extLst>
              </a:tr>
              <a:tr h="319935">
                <a:tc>
                  <a:txBody>
                    <a:bodyPr/>
                    <a:lstStyle/>
                    <a:p>
                      <a:r>
                        <a:rPr lang="tr-TR" sz="1400" dirty="0">
                          <a:latin typeface="Trebuchet MS" panose="020B0603020202020204" pitchFamily="34" charset="0"/>
                          <a:ea typeface="Cambria Math" panose="02040503050406030204" pitchFamily="18" charset="0"/>
                        </a:rPr>
                        <a:t>Üniversite</a:t>
                      </a:r>
                    </a:p>
                  </a:txBody>
                  <a:tcPr/>
                </a:tc>
                <a:tc>
                  <a:txBody>
                    <a:bodyPr/>
                    <a:lstStyle/>
                    <a:p>
                      <a:pPr algn="r"/>
                      <a:r>
                        <a:rPr lang="tr-TR" sz="1400" b="0" dirty="0">
                          <a:latin typeface="Trebuchet MS" panose="020B0603020202020204" pitchFamily="34" charset="0"/>
                          <a:ea typeface="Cambria Math" panose="02040503050406030204" pitchFamily="18" charset="0"/>
                        </a:rPr>
                        <a:t>541</a:t>
                      </a:r>
                    </a:p>
                  </a:txBody>
                  <a:tcPr anchor="ctr"/>
                </a:tc>
                <a:tc>
                  <a:txBody>
                    <a:bodyPr/>
                    <a:lstStyle/>
                    <a:p>
                      <a:pPr algn="r" fontAlgn="b"/>
                      <a:r>
                        <a:rPr lang="tr-TR" sz="1400" b="0" i="0" u="none" strike="noStrike" dirty="0">
                          <a:effectLst/>
                          <a:latin typeface="Trebuchet MS" panose="020B0603020202020204" pitchFamily="34" charset="0"/>
                        </a:rPr>
                        <a:t>160</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345</a:t>
                      </a:r>
                    </a:p>
                  </a:txBody>
                  <a:tcPr marL="68580" marR="68580" marT="0" marB="0" anchor="ctr"/>
                </a:tc>
                <a:tc>
                  <a:txBody>
                    <a:bodyPr/>
                    <a:lstStyle/>
                    <a:p>
                      <a:pPr algn="r" fontAlgn="b"/>
                      <a:r>
                        <a:rPr lang="tr-TR" sz="1400" b="0" i="0" u="none" strike="noStrike" dirty="0">
                          <a:effectLst/>
                          <a:latin typeface="Trebuchet MS" panose="020B0603020202020204" pitchFamily="34" charset="0"/>
                        </a:rPr>
                        <a:t>84</a:t>
                      </a:r>
                    </a:p>
                  </a:txBody>
                  <a:tcPr marL="9525" marR="9525" marT="9525" marB="0" anchor="ctr"/>
                </a:tc>
                <a:tc>
                  <a:txBody>
                    <a:bodyPr/>
                    <a:lstStyle/>
                    <a:p>
                      <a:pPr algn="r" fontAlgn="b"/>
                      <a:r>
                        <a:rPr lang="tr-TR" sz="1400" b="0" i="0" u="none" strike="noStrike" dirty="0">
                          <a:effectLst/>
                          <a:latin typeface="Trebuchet MS" panose="020B0603020202020204" pitchFamily="34" charset="0"/>
                        </a:rPr>
                        <a:t>1.084</a:t>
                      </a:r>
                    </a:p>
                  </a:txBody>
                  <a:tcPr marL="9525" marR="9525" marT="9525" marB="0" anchor="ctr"/>
                </a:tc>
                <a:tc>
                  <a:txBody>
                    <a:bodyPr/>
                    <a:lstStyle/>
                    <a:p>
                      <a:pPr algn="r" fontAlgn="b"/>
                      <a:r>
                        <a:rPr lang="tr-TR" sz="1400" b="0" i="0" u="none" strike="noStrike" dirty="0">
                          <a:effectLst/>
                          <a:latin typeface="Trebuchet MS" panose="020B0603020202020204" pitchFamily="34" charset="0"/>
                        </a:rPr>
                        <a:t>3.667</a:t>
                      </a:r>
                    </a:p>
                  </a:txBody>
                  <a:tcPr marL="9525" marR="9525" marT="9525" marB="0" anchor="ctr"/>
                </a:tc>
                <a:extLst>
                  <a:ext uri="{0D108BD9-81ED-4DB2-BD59-A6C34878D82A}">
                    <a16:rowId xmlns:a16="http://schemas.microsoft.com/office/drawing/2014/main" val="825451379"/>
                  </a:ext>
                </a:extLst>
              </a:tr>
              <a:tr h="319935">
                <a:tc>
                  <a:txBody>
                    <a:bodyPr/>
                    <a:lstStyle/>
                    <a:p>
                      <a:r>
                        <a:rPr lang="tr-TR" sz="1400" dirty="0">
                          <a:latin typeface="Trebuchet MS" panose="020B0603020202020204" pitchFamily="34" charset="0"/>
                          <a:ea typeface="Cambria Math" panose="02040503050406030204" pitchFamily="18" charset="0"/>
                        </a:rPr>
                        <a:t>Özel </a:t>
                      </a:r>
                    </a:p>
                  </a:txBody>
                  <a:tcPr/>
                </a:tc>
                <a:tc>
                  <a:txBody>
                    <a:bodyPr/>
                    <a:lstStyle/>
                    <a:p>
                      <a:pPr algn="r"/>
                      <a:r>
                        <a:rPr lang="tr-TR" sz="1400" b="0" dirty="0">
                          <a:latin typeface="Trebuchet MS" panose="020B0603020202020204" pitchFamily="34" charset="0"/>
                          <a:ea typeface="Cambria Math" panose="02040503050406030204" pitchFamily="18" charset="0"/>
                        </a:rPr>
                        <a:t>288</a:t>
                      </a:r>
                    </a:p>
                  </a:txBody>
                  <a:tcPr anchor="ctr"/>
                </a:tc>
                <a:tc>
                  <a:txBody>
                    <a:bodyPr/>
                    <a:lstStyle/>
                    <a:p>
                      <a:pPr algn="r" fontAlgn="b"/>
                      <a:r>
                        <a:rPr lang="tr-TR" sz="1400" b="0" i="0" u="none" strike="noStrike" dirty="0">
                          <a:effectLst/>
                          <a:latin typeface="Trebuchet MS" panose="020B0603020202020204" pitchFamily="34" charset="0"/>
                        </a:rPr>
                        <a:t>139</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22</a:t>
                      </a:r>
                    </a:p>
                  </a:txBody>
                  <a:tcPr marL="68580" marR="68580" marT="0" marB="0" anchor="ctr"/>
                </a:tc>
                <a:tc>
                  <a:txBody>
                    <a:bodyPr/>
                    <a:lstStyle/>
                    <a:p>
                      <a:pPr algn="r" fontAlgn="b"/>
                      <a:r>
                        <a:rPr lang="tr-TR" sz="1400" b="0" i="0" u="none" strike="noStrike" dirty="0">
                          <a:effectLst/>
                          <a:latin typeface="Trebuchet MS" panose="020B0603020202020204" pitchFamily="34" charset="0"/>
                        </a:rPr>
                        <a:t>58,8</a:t>
                      </a:r>
                    </a:p>
                  </a:txBody>
                  <a:tcPr marL="9525" marR="9525" marT="9525" marB="0" anchor="ctr"/>
                </a:tc>
                <a:tc>
                  <a:txBody>
                    <a:bodyPr/>
                    <a:lstStyle/>
                    <a:p>
                      <a:pPr algn="r" fontAlgn="b"/>
                      <a:r>
                        <a:rPr lang="tr-TR" sz="1400" b="0" i="0" u="none" strike="noStrike" dirty="0">
                          <a:effectLst/>
                          <a:latin typeface="Trebuchet MS" panose="020B0603020202020204" pitchFamily="34" charset="0"/>
                        </a:rPr>
                        <a:t>2.037</a:t>
                      </a:r>
                    </a:p>
                  </a:txBody>
                  <a:tcPr marL="9525" marR="9525" marT="9525" marB="0" anchor="ctr"/>
                </a:tc>
                <a:tc>
                  <a:txBody>
                    <a:bodyPr/>
                    <a:lstStyle/>
                    <a:p>
                      <a:pPr algn="r" fontAlgn="b"/>
                      <a:r>
                        <a:rPr lang="tr-TR" sz="1400" b="0" i="0" u="none" strike="noStrike" dirty="0">
                          <a:effectLst/>
                          <a:latin typeface="Trebuchet MS" panose="020B0603020202020204" pitchFamily="34" charset="0"/>
                        </a:rPr>
                        <a:t>4.221</a:t>
                      </a:r>
                    </a:p>
                  </a:txBody>
                  <a:tcPr marL="9525" marR="9525" marT="9525" marB="0" anchor="ctr"/>
                </a:tc>
                <a:extLst>
                  <a:ext uri="{0D108BD9-81ED-4DB2-BD59-A6C34878D82A}">
                    <a16:rowId xmlns:a16="http://schemas.microsoft.com/office/drawing/2014/main" val="1970536118"/>
                  </a:ext>
                </a:extLst>
              </a:tr>
              <a:tr h="319935">
                <a:tc>
                  <a:txBody>
                    <a:bodyPr/>
                    <a:lstStyle/>
                    <a:p>
                      <a:r>
                        <a:rPr lang="tr-TR" sz="1400" dirty="0">
                          <a:latin typeface="Trebuchet MS" panose="020B0603020202020204" pitchFamily="34" charset="0"/>
                          <a:ea typeface="Cambria Math" panose="02040503050406030204" pitchFamily="18" charset="0"/>
                        </a:rPr>
                        <a:t>Toplam</a:t>
                      </a:r>
                    </a:p>
                  </a:txBody>
                  <a:tcPr/>
                </a:tc>
                <a:tc>
                  <a:txBody>
                    <a:bodyPr/>
                    <a:lstStyle/>
                    <a:p>
                      <a:pPr algn="r"/>
                      <a:r>
                        <a:rPr lang="tr-TR" sz="1400" b="0" dirty="0">
                          <a:latin typeface="Trebuchet MS" panose="020B0603020202020204" pitchFamily="34" charset="0"/>
                          <a:ea typeface="Cambria Math" panose="02040503050406030204" pitchFamily="18" charset="0"/>
                        </a:rPr>
                        <a:t>2.293</a:t>
                      </a:r>
                    </a:p>
                  </a:txBody>
                  <a:tcPr anchor="ctr"/>
                </a:tc>
                <a:tc>
                  <a:txBody>
                    <a:bodyPr/>
                    <a:lstStyle/>
                    <a:p>
                      <a:pPr algn="r" fontAlgn="b"/>
                      <a:r>
                        <a:rPr lang="tr-TR" sz="1400" b="0" i="0" u="none" strike="noStrike" dirty="0">
                          <a:effectLst/>
                          <a:latin typeface="Trebuchet MS" panose="020B0603020202020204" pitchFamily="34" charset="0"/>
                        </a:rPr>
                        <a:t>642</a:t>
                      </a:r>
                    </a:p>
                  </a:txBody>
                  <a:tcPr marL="9525" marR="9525" marT="9525"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758</a:t>
                      </a:r>
                    </a:p>
                  </a:txBody>
                  <a:tcPr marL="68580" marR="68580" marT="0" marB="0" anchor="ctr"/>
                </a:tc>
                <a:tc>
                  <a:txBody>
                    <a:bodyPr/>
                    <a:lstStyle/>
                    <a:p>
                      <a:pPr algn="r" fontAlgn="b"/>
                      <a:r>
                        <a:rPr lang="tr-TR" sz="1400" b="0" i="0" u="none" strike="noStrike" dirty="0">
                          <a:effectLst/>
                          <a:latin typeface="Trebuchet MS" panose="020B0603020202020204" pitchFamily="34" charset="0"/>
                        </a:rPr>
                        <a:t>61,2</a:t>
                      </a:r>
                    </a:p>
                  </a:txBody>
                  <a:tcPr marL="9525" marR="9525" marT="9525" marB="0" anchor="ctr"/>
                </a:tc>
                <a:tc>
                  <a:txBody>
                    <a:bodyPr/>
                    <a:lstStyle/>
                    <a:p>
                      <a:pPr algn="r" fontAlgn="b"/>
                      <a:r>
                        <a:rPr lang="tr-TR" sz="1400" b="0" i="0" u="none" strike="noStrike" dirty="0">
                          <a:effectLst/>
                          <a:latin typeface="Trebuchet MS" panose="020B0603020202020204" pitchFamily="34" charset="0"/>
                        </a:rPr>
                        <a:t>255</a:t>
                      </a:r>
                    </a:p>
                  </a:txBody>
                  <a:tcPr marL="9525" marR="9525" marT="9525" marB="0" anchor="ctr"/>
                </a:tc>
                <a:tc>
                  <a:txBody>
                    <a:bodyPr/>
                    <a:lstStyle/>
                    <a:p>
                      <a:pPr algn="r" fontAlgn="b"/>
                      <a:r>
                        <a:rPr lang="tr-TR" sz="1400" b="0" i="0" u="none" strike="noStrike" dirty="0">
                          <a:effectLst/>
                          <a:latin typeface="Trebuchet MS" panose="020B0603020202020204" pitchFamily="34" charset="0"/>
                        </a:rPr>
                        <a:t>914</a:t>
                      </a:r>
                    </a:p>
                  </a:txBody>
                  <a:tcPr marL="9525" marR="9525" marT="9525" marB="0" anchor="ctr"/>
                </a:tc>
                <a:extLst>
                  <a:ext uri="{0D108BD9-81ED-4DB2-BD59-A6C34878D82A}">
                    <a16:rowId xmlns:a16="http://schemas.microsoft.com/office/drawing/2014/main" val="233732496"/>
                  </a:ext>
                </a:extLst>
              </a:tr>
            </a:tbl>
          </a:graphicData>
        </a:graphic>
      </p:graphicFrame>
      <p:graphicFrame>
        <p:nvGraphicFramePr>
          <p:cNvPr id="13" name="Tablo 12">
            <a:extLst>
              <a:ext uri="{FF2B5EF4-FFF2-40B4-BE49-F238E27FC236}">
                <a16:creationId xmlns:a16="http://schemas.microsoft.com/office/drawing/2014/main" id="{EA2968A7-8F5F-4E72-A8A6-2204E7BBBDC9}"/>
              </a:ext>
            </a:extLst>
          </p:cNvPr>
          <p:cNvGraphicFramePr>
            <a:graphicFrameLocks noGrp="1"/>
          </p:cNvGraphicFramePr>
          <p:nvPr>
            <p:extLst>
              <p:ext uri="{D42A27DB-BD31-4B8C-83A1-F6EECF244321}">
                <p14:modId xmlns:p14="http://schemas.microsoft.com/office/powerpoint/2010/main" val="1598227174"/>
              </p:ext>
            </p:extLst>
          </p:nvPr>
        </p:nvGraphicFramePr>
        <p:xfrm>
          <a:off x="297869" y="7689796"/>
          <a:ext cx="6262030" cy="1505721"/>
        </p:xfrm>
        <a:graphic>
          <a:graphicData uri="http://schemas.openxmlformats.org/drawingml/2006/table">
            <a:tbl>
              <a:tblPr firstRow="1" bandRow="1">
                <a:tableStyleId>{D27102A9-8310-4765-A935-A1911B00CA55}</a:tableStyleId>
              </a:tblPr>
              <a:tblGrid>
                <a:gridCol w="2664272">
                  <a:extLst>
                    <a:ext uri="{9D8B030D-6E8A-4147-A177-3AD203B41FA5}">
                      <a16:colId xmlns:a16="http://schemas.microsoft.com/office/drawing/2014/main" val="474158380"/>
                    </a:ext>
                  </a:extLst>
                </a:gridCol>
                <a:gridCol w="1854558">
                  <a:extLst>
                    <a:ext uri="{9D8B030D-6E8A-4147-A177-3AD203B41FA5}">
                      <a16:colId xmlns:a16="http://schemas.microsoft.com/office/drawing/2014/main" val="4170450307"/>
                    </a:ext>
                  </a:extLst>
                </a:gridCol>
                <a:gridCol w="1743200">
                  <a:extLst>
                    <a:ext uri="{9D8B030D-6E8A-4147-A177-3AD203B41FA5}">
                      <a16:colId xmlns:a16="http://schemas.microsoft.com/office/drawing/2014/main" val="3321491618"/>
                    </a:ext>
                  </a:extLst>
                </a:gridCol>
              </a:tblGrid>
              <a:tr h="515061">
                <a:tc>
                  <a:txBody>
                    <a:bodyPr/>
                    <a:lstStyle/>
                    <a:p>
                      <a:pPr algn="l"/>
                      <a:r>
                        <a:rPr lang="tr-TR" sz="1400" b="1" dirty="0">
                          <a:latin typeface="Trebuchet MS" panose="020B0603020202020204" pitchFamily="34" charset="0"/>
                          <a:ea typeface="Cambria Math" panose="02040503050406030204" pitchFamily="18" charset="0"/>
                        </a:rPr>
                        <a:t>2023</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Türkiye</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Zonguldak</a:t>
                      </a:r>
                    </a:p>
                  </a:txBody>
                  <a:tcPr anchor="ctr">
                    <a:noFill/>
                  </a:tcPr>
                </a:tc>
                <a:extLst>
                  <a:ext uri="{0D108BD9-81ED-4DB2-BD59-A6C34878D82A}">
                    <a16:rowId xmlns:a16="http://schemas.microsoft.com/office/drawing/2014/main" val="3974629367"/>
                  </a:ext>
                </a:extLst>
              </a:tr>
              <a:tr h="330220">
                <a:tc>
                  <a:txBody>
                    <a:bodyPr/>
                    <a:lstStyle/>
                    <a:p>
                      <a:r>
                        <a:rPr lang="tr-TR" sz="1400" dirty="0">
                          <a:latin typeface="Trebuchet MS" panose="020B0603020202020204" pitchFamily="34" charset="0"/>
                          <a:ea typeface="Cambria Math" panose="02040503050406030204" pitchFamily="18" charset="0"/>
                        </a:rPr>
                        <a:t>Bebek Ölüm Hızı (‰)</a:t>
                      </a:r>
                    </a:p>
                  </a:txBody>
                  <a:tcPr/>
                </a:tc>
                <a:tc>
                  <a:txBody>
                    <a:bodyPr/>
                    <a:lstStyle/>
                    <a:p>
                      <a:pPr algn="r"/>
                      <a:r>
                        <a:rPr lang="tr-TR" sz="1400" b="0" dirty="0">
                          <a:latin typeface="Trebuchet MS" panose="020B0603020202020204" pitchFamily="34" charset="0"/>
                          <a:ea typeface="Cambria Math" panose="02040503050406030204" pitchFamily="18" charset="0"/>
                        </a:rPr>
                        <a:t>10</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7,1</a:t>
                      </a:r>
                    </a:p>
                  </a:txBody>
                  <a:tcPr marL="68580" marR="68580" marT="0" marB="0" anchor="ctr"/>
                </a:tc>
                <a:extLst>
                  <a:ext uri="{0D108BD9-81ED-4DB2-BD59-A6C34878D82A}">
                    <a16:rowId xmlns:a16="http://schemas.microsoft.com/office/drawing/2014/main" val="3898744942"/>
                  </a:ext>
                </a:extLst>
              </a:tr>
              <a:tr h="330220">
                <a:tc>
                  <a:txBody>
                    <a:bodyPr/>
                    <a:lstStyle/>
                    <a:p>
                      <a:r>
                        <a:rPr lang="tr-TR" sz="1400" dirty="0">
                          <a:latin typeface="Trebuchet MS" panose="020B0603020202020204" pitchFamily="34" charset="0"/>
                          <a:ea typeface="Cambria Math" panose="02040503050406030204" pitchFamily="18" charset="0"/>
                        </a:rPr>
                        <a:t>Kaba Doğum Hızı (‰)</a:t>
                      </a:r>
                    </a:p>
                  </a:txBody>
                  <a:tcPr/>
                </a:tc>
                <a:tc>
                  <a:txBody>
                    <a:bodyPr/>
                    <a:lstStyle/>
                    <a:p>
                      <a:pPr algn="r"/>
                      <a:r>
                        <a:rPr lang="tr-TR" sz="1400" b="0" dirty="0">
                          <a:latin typeface="Trebuchet MS" panose="020B0603020202020204" pitchFamily="34" charset="0"/>
                          <a:ea typeface="Cambria Math" panose="02040503050406030204" pitchFamily="18" charset="0"/>
                        </a:rPr>
                        <a:t>11,2</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6,9</a:t>
                      </a:r>
                    </a:p>
                  </a:txBody>
                  <a:tcPr marL="68580" marR="68580" marT="0" marB="0" anchor="ctr"/>
                </a:tc>
                <a:extLst>
                  <a:ext uri="{0D108BD9-81ED-4DB2-BD59-A6C34878D82A}">
                    <a16:rowId xmlns:a16="http://schemas.microsoft.com/office/drawing/2014/main" val="825451379"/>
                  </a:ext>
                </a:extLst>
              </a:tr>
              <a:tr h="330220">
                <a:tc>
                  <a:txBody>
                    <a:bodyPr/>
                    <a:lstStyle/>
                    <a:p>
                      <a:r>
                        <a:rPr lang="tr-TR" sz="1400" dirty="0">
                          <a:latin typeface="Trebuchet MS" panose="020B0603020202020204" pitchFamily="34" charset="0"/>
                          <a:ea typeface="Cambria Math" panose="02040503050406030204" pitchFamily="18" charset="0"/>
                        </a:rPr>
                        <a:t>Kaba Ölüm Hızı (‰)</a:t>
                      </a:r>
                    </a:p>
                  </a:txBody>
                  <a:tcPr/>
                </a:tc>
                <a:tc>
                  <a:txBody>
                    <a:bodyPr/>
                    <a:lstStyle/>
                    <a:p>
                      <a:pPr algn="r"/>
                      <a:r>
                        <a:rPr lang="tr-TR" sz="1400" b="0" dirty="0">
                          <a:latin typeface="Trebuchet MS" panose="020B0603020202020204" pitchFamily="34" charset="0"/>
                          <a:ea typeface="Cambria Math" panose="02040503050406030204" pitchFamily="18" charset="0"/>
                        </a:rPr>
                        <a:t>6,2</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8,1</a:t>
                      </a:r>
                    </a:p>
                  </a:txBody>
                  <a:tcPr marL="68580" marR="68580" marT="0" marB="0" anchor="ctr"/>
                </a:tc>
                <a:extLst>
                  <a:ext uri="{0D108BD9-81ED-4DB2-BD59-A6C34878D82A}">
                    <a16:rowId xmlns:a16="http://schemas.microsoft.com/office/drawing/2014/main" val="2904612697"/>
                  </a:ext>
                </a:extLst>
              </a:tr>
            </a:tbl>
          </a:graphicData>
        </a:graphic>
      </p:graphicFrame>
    </p:spTree>
    <p:extLst>
      <p:ext uri="{BB962C8B-B14F-4D97-AF65-F5344CB8AC3E}">
        <p14:creationId xmlns:p14="http://schemas.microsoft.com/office/powerpoint/2010/main" val="414888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08"/>
              <a:ext cx="6276523" cy="1626037"/>
            </a:xfrm>
            <a:prstGeom prst="rect">
              <a:avLst/>
            </a:prstGeom>
            <a:noFill/>
            <a:ln w="38100">
              <a:noFill/>
            </a:ln>
          </p:spPr>
          <p:txBody>
            <a:bodyPr wrap="square" numCol="1" rtlCol="0" anchor="ctr">
              <a:spAutoFit/>
            </a:bodyPr>
            <a:lstStyle/>
            <a:p>
              <a:pPr algn="just"/>
              <a:endParaRPr lang="tr-TR" sz="1500" dirty="0">
                <a:solidFill>
                  <a:schemeClr val="bg1"/>
                </a:solidFill>
                <a:latin typeface="Trebuchet MS" panose="020B0603020202020204" pitchFamily="34" charset="0"/>
              </a:endParaRPr>
            </a:p>
            <a:p>
              <a:pPr algn="just"/>
              <a:r>
                <a:rPr lang="tr-TR" sz="2000" spc="300" dirty="0">
                  <a:solidFill>
                    <a:schemeClr val="bg1"/>
                  </a:solidFill>
                  <a:latin typeface="Trebuchet MS" panose="020B0603020202020204" pitchFamily="34" charset="0"/>
                </a:rPr>
                <a:t>SOSYAL DURUM</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2024 yılı İl nüfusunun </a:t>
              </a:r>
              <a:r>
                <a:rPr lang="tr-TR" sz="1500" dirty="0">
                  <a:solidFill>
                    <a:srgbClr val="FFC000"/>
                  </a:solidFill>
                  <a:latin typeface="Trebuchet MS" panose="020B0603020202020204" pitchFamily="34" charset="0"/>
                </a:rPr>
                <a:t>%15,8’i </a:t>
              </a:r>
              <a:r>
                <a:rPr lang="tr-TR" sz="1500" dirty="0">
                  <a:solidFill>
                    <a:schemeClr val="bg1"/>
                  </a:solidFill>
                  <a:latin typeface="Trebuchet MS" panose="020B0603020202020204" pitchFamily="34" charset="0"/>
                </a:rPr>
                <a:t>65 yaş ve üzeridir. Zonguldak bu oranla </a:t>
              </a:r>
              <a:r>
                <a:rPr lang="tr-TR" sz="1500" dirty="0">
                  <a:solidFill>
                    <a:schemeClr val="accent4"/>
                  </a:solidFill>
                  <a:latin typeface="Trebuchet MS" panose="020B0603020202020204" pitchFamily="34" charset="0"/>
                </a:rPr>
                <a:t>17</a:t>
              </a:r>
              <a:r>
                <a:rPr lang="tr-TR" sz="1500" dirty="0">
                  <a:solidFill>
                    <a:schemeClr val="bg1"/>
                  </a:solidFill>
                  <a:latin typeface="Trebuchet MS" panose="020B0603020202020204" pitchFamily="34" charset="0"/>
                </a:rPr>
                <a:t>’inci durumdadır. Türkiye’de Yoksulluk Oranı medyan gelirin %60’ına göre 2024 yılında </a:t>
              </a:r>
              <a:r>
                <a:rPr lang="tr-TR" sz="1500" dirty="0">
                  <a:solidFill>
                    <a:srgbClr val="FFC000"/>
                  </a:solidFill>
                  <a:latin typeface="Trebuchet MS" panose="020B0603020202020204" pitchFamily="34" charset="0"/>
                </a:rPr>
                <a:t>%21,2 </a:t>
              </a:r>
              <a:r>
                <a:rPr lang="tr-TR" sz="1500" dirty="0">
                  <a:solidFill>
                    <a:schemeClr val="bg1"/>
                  </a:solidFill>
                  <a:latin typeface="Trebuchet MS" panose="020B0603020202020204" pitchFamily="34" charset="0"/>
                </a:rPr>
                <a:t>TR81 Bölgesinde ise </a:t>
              </a:r>
              <a:r>
                <a:rPr lang="tr-TR" sz="1500" dirty="0">
                  <a:solidFill>
                    <a:schemeClr val="accent4"/>
                  </a:solidFill>
                  <a:latin typeface="Trebuchet MS" panose="020B0603020202020204" pitchFamily="34" charset="0"/>
                </a:rPr>
                <a:t>%17,1</a:t>
              </a:r>
              <a:r>
                <a:rPr lang="tr-TR" sz="1500" dirty="0">
                  <a:solidFill>
                    <a:schemeClr val="bg1"/>
                  </a:solidFill>
                  <a:latin typeface="Trebuchet MS" panose="020B0603020202020204" pitchFamily="34" charset="0"/>
                </a:rPr>
                <a:t>’dir. </a:t>
              </a:r>
            </a:p>
            <a:p>
              <a:pPr algn="just"/>
              <a:endParaRPr lang="tr-TR" sz="15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a16="http://schemas.microsoft.com/office/drawing/2014/main" id="{A6F50B5C-A206-4D9B-8EE3-697B675916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3250802"/>
            <a:ext cx="6840538" cy="3142535"/>
          </a:xfrm>
          <a:prstGeom prst="rect">
            <a:avLst/>
          </a:prstGeom>
        </p:spPr>
      </p:pic>
      <p:sp>
        <p:nvSpPr>
          <p:cNvPr id="6" name="Metin kutusu 5">
            <a:extLst>
              <a:ext uri="{FF2B5EF4-FFF2-40B4-BE49-F238E27FC236}">
                <a16:creationId xmlns:a16="http://schemas.microsoft.com/office/drawing/2014/main" id="{990A2A76-62FE-4E85-B378-2518A32EB1CA}"/>
              </a:ext>
            </a:extLst>
          </p:cNvPr>
          <p:cNvSpPr txBox="1"/>
          <p:nvPr/>
        </p:nvSpPr>
        <p:spPr>
          <a:xfrm>
            <a:off x="297868" y="3681574"/>
            <a:ext cx="2791149" cy="276999"/>
          </a:xfrm>
          <a:prstGeom prst="rect">
            <a:avLst/>
          </a:prstGeom>
          <a:noFill/>
        </p:spPr>
        <p:txBody>
          <a:bodyPr wrap="none" rtlCol="0">
            <a:spAutoFit/>
          </a:bodyPr>
          <a:lstStyle/>
          <a:p>
            <a:r>
              <a:rPr lang="tr-TR" sz="1200" dirty="0">
                <a:latin typeface="Trebuchet MS" panose="020B0603020202020204" pitchFamily="34" charset="0"/>
              </a:rPr>
              <a:t>Sosyal Hizmet Merkezi Bulunan İlçeler</a:t>
            </a:r>
          </a:p>
        </p:txBody>
      </p:sp>
      <p:sp>
        <p:nvSpPr>
          <p:cNvPr id="15" name="Dikdörtgen 14">
            <a:extLst>
              <a:ext uri="{FF2B5EF4-FFF2-40B4-BE49-F238E27FC236}">
                <a16:creationId xmlns:a16="http://schemas.microsoft.com/office/drawing/2014/main" id="{B04349EB-CDA5-40A3-90ED-90E541165F25}"/>
              </a:ext>
            </a:extLst>
          </p:cNvPr>
          <p:cNvSpPr/>
          <p:nvPr/>
        </p:nvSpPr>
        <p:spPr>
          <a:xfrm>
            <a:off x="474123" y="6352310"/>
            <a:ext cx="4285142" cy="1384995"/>
          </a:xfrm>
          <a:prstGeom prst="rect">
            <a:avLst/>
          </a:prstGeom>
        </p:spPr>
        <p:txBody>
          <a:bodyPr wrap="square">
            <a:spAutoFit/>
          </a:bodyPr>
          <a:lstStyle/>
          <a:p>
            <a:pPr algn="just"/>
            <a:r>
              <a:rPr lang="tr-TR" sz="1400" dirty="0">
                <a:latin typeface="Trebuchet MS" panose="020B0603020202020204" pitchFamily="34" charset="0"/>
              </a:rPr>
              <a:t>2024 yılı sonu itibariyle %82’si Engelli Evde Bakım Yardımı olmak üzere, Sosyal ve Ekonomik Destek, Ücretsiz Seyahat Hakkı, Özel Bakım Merkezi, Koruyucu Aile ve Doğum Yardımı Ödemeleri başlıkları toplamında vatandaşlarımıza 714.597.188 ₺ tutarında kaynak aktarımı yapılmıştır.  </a:t>
            </a:r>
          </a:p>
        </p:txBody>
      </p:sp>
      <p:sp>
        <p:nvSpPr>
          <p:cNvPr id="9" name="Açıklama Balonu: Vurgu Çubuğuyla Bükülü Çizgi 8">
            <a:extLst>
              <a:ext uri="{FF2B5EF4-FFF2-40B4-BE49-F238E27FC236}">
                <a16:creationId xmlns:a16="http://schemas.microsoft.com/office/drawing/2014/main" id="{4BB02F2A-BD3F-4405-BF42-E0CF5EB8D27E}"/>
              </a:ext>
            </a:extLst>
          </p:cNvPr>
          <p:cNvSpPr/>
          <p:nvPr/>
        </p:nvSpPr>
        <p:spPr>
          <a:xfrm>
            <a:off x="4976205" y="6450912"/>
            <a:ext cx="1254390" cy="1162034"/>
          </a:xfrm>
          <a:prstGeom prst="accentCallout2">
            <a:avLst>
              <a:gd name="adj1" fmla="val 40012"/>
              <a:gd name="adj2" fmla="val -5296"/>
              <a:gd name="adj3" fmla="val -14172"/>
              <a:gd name="adj4" fmla="val -20312"/>
              <a:gd name="adj5" fmla="val -15042"/>
              <a:gd name="adj6" fmla="val -354045"/>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22456DFB-796F-4C9D-AF1E-EAEE385A2E4B}"/>
              </a:ext>
            </a:extLst>
          </p:cNvPr>
          <p:cNvSpPr/>
          <p:nvPr/>
        </p:nvSpPr>
        <p:spPr>
          <a:xfrm>
            <a:off x="474123" y="7915038"/>
            <a:ext cx="4234696" cy="1169551"/>
          </a:xfrm>
          <a:prstGeom prst="rect">
            <a:avLst/>
          </a:prstGeom>
        </p:spPr>
        <p:txBody>
          <a:bodyPr wrap="square">
            <a:spAutoFit/>
          </a:bodyPr>
          <a:lstStyle/>
          <a:p>
            <a:pPr algn="just"/>
            <a:r>
              <a:rPr lang="tr-TR" sz="1400" dirty="0">
                <a:latin typeface="Trebuchet MS" panose="020B0603020202020204" pitchFamily="34" charset="0"/>
              </a:rPr>
              <a:t>İl genelinde çocuklara hizmet veren toplam 5 kurumunun 189 kişilik kapasitesi bulunmaktadır. Doluluk oranı %100’dür. İl genelinde koruyucu aile sayısı 12, koruyucu aile hizmet modelinden faydalanan çocuk sayısı ise 13’tür. </a:t>
            </a:r>
          </a:p>
        </p:txBody>
      </p:sp>
      <p:sp>
        <p:nvSpPr>
          <p:cNvPr id="24" name="Açıklama Balonu: Vurgu Çubuğuyla Bükülü Çizgi 23">
            <a:extLst>
              <a:ext uri="{FF2B5EF4-FFF2-40B4-BE49-F238E27FC236}">
                <a16:creationId xmlns:a16="http://schemas.microsoft.com/office/drawing/2014/main" id="{FD30B569-52EB-482D-BAAA-029C7CF8E7A8}"/>
              </a:ext>
            </a:extLst>
          </p:cNvPr>
          <p:cNvSpPr/>
          <p:nvPr/>
        </p:nvSpPr>
        <p:spPr>
          <a:xfrm>
            <a:off x="4976205" y="8006157"/>
            <a:ext cx="1254390" cy="1162034"/>
          </a:xfrm>
          <a:prstGeom prst="accentCallout2">
            <a:avLst>
              <a:gd name="adj1" fmla="val 40012"/>
              <a:gd name="adj2" fmla="val -5296"/>
              <a:gd name="adj3" fmla="val -14172"/>
              <a:gd name="adj4" fmla="val -20312"/>
              <a:gd name="adj5" fmla="val -15042"/>
              <a:gd name="adj6" fmla="val -354045"/>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638266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08"/>
              <a:ext cx="6276523" cy="1626037"/>
            </a:xfrm>
            <a:prstGeom prst="rect">
              <a:avLst/>
            </a:prstGeom>
            <a:noFill/>
            <a:ln w="38100">
              <a:noFill/>
            </a:ln>
          </p:spPr>
          <p:txBody>
            <a:bodyPr wrap="square" numCol="1" rtlCol="0" anchor="ctr">
              <a:spAutoFit/>
            </a:bodyPr>
            <a:lstStyle/>
            <a:p>
              <a:pPr algn="just"/>
              <a:endParaRPr lang="tr-TR" sz="1500" dirty="0">
                <a:solidFill>
                  <a:schemeClr val="bg1"/>
                </a:solidFill>
                <a:latin typeface="Trebuchet MS" panose="020B0603020202020204" pitchFamily="34" charset="0"/>
              </a:endParaRPr>
            </a:p>
            <a:p>
              <a:pPr algn="just"/>
              <a:r>
                <a:rPr lang="tr-TR" sz="2000" spc="300" dirty="0">
                  <a:solidFill>
                    <a:schemeClr val="bg1"/>
                  </a:solidFill>
                  <a:latin typeface="Trebuchet MS" panose="020B0603020202020204" pitchFamily="34" charset="0"/>
                </a:rPr>
                <a:t>SOSYAL DURUM</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2024 yılında ilimiz genelinde Sosyal Yardımlaşma ve Dayanışma Vakıfları (SYDV) aracılığıyla </a:t>
              </a:r>
              <a:r>
                <a:rPr lang="tr-TR" sz="1500" dirty="0">
                  <a:solidFill>
                    <a:schemeClr val="accent4"/>
                  </a:solidFill>
                  <a:latin typeface="Trebuchet MS" panose="020B0603020202020204" pitchFamily="34" charset="0"/>
                </a:rPr>
                <a:t>104.022</a:t>
              </a:r>
              <a:r>
                <a:rPr lang="tr-TR" sz="1500" dirty="0">
                  <a:solidFill>
                    <a:schemeClr val="bg1"/>
                  </a:solidFill>
                  <a:latin typeface="Trebuchet MS" panose="020B0603020202020204" pitchFamily="34" charset="0"/>
                </a:rPr>
                <a:t> kişiye toplamda </a:t>
              </a:r>
              <a:r>
                <a:rPr lang="tr-TR" sz="1500" dirty="0">
                  <a:solidFill>
                    <a:srgbClr val="FFC000"/>
                  </a:solidFill>
                  <a:latin typeface="Trebuchet MS" panose="020B0603020202020204" pitchFamily="34" charset="0"/>
                </a:rPr>
                <a:t>649.002.507</a:t>
              </a:r>
              <a:r>
                <a:rPr lang="tr-TR" sz="1500" dirty="0">
                  <a:solidFill>
                    <a:schemeClr val="bg1"/>
                  </a:solidFill>
                  <a:latin typeface="Trebuchet MS" panose="020B0603020202020204" pitchFamily="34" charset="0"/>
                </a:rPr>
                <a:t> ₺ tutarında ayni ve nakdi destekte bulunulmuştur. Bu tutarın yaklaşık </a:t>
              </a:r>
              <a:r>
                <a:rPr lang="tr-TR" sz="1500" dirty="0">
                  <a:solidFill>
                    <a:srgbClr val="FFC000"/>
                  </a:solidFill>
                  <a:latin typeface="Trebuchet MS" panose="020B0603020202020204" pitchFamily="34" charset="0"/>
                </a:rPr>
                <a:t>93.820.476 </a:t>
              </a:r>
              <a:r>
                <a:rPr lang="tr-TR" sz="1500" dirty="0">
                  <a:solidFill>
                    <a:schemeClr val="bg1"/>
                  </a:solidFill>
                  <a:latin typeface="Trebuchet MS" panose="020B0603020202020204" pitchFamily="34" charset="0"/>
                </a:rPr>
                <a:t>₺’si  vakıfların öz kaynaklarıyla gerçekleştirilmiştir.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Grafik 4" descr="Masa düzeni">
            <a:extLst>
              <a:ext uri="{FF2B5EF4-FFF2-40B4-BE49-F238E27FC236}">
                <a16:creationId xmlns:a16="http://schemas.microsoft.com/office/drawing/2014/main" id="{C2068012-40D7-4E1D-8D5A-88DD00C940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434" y="5884572"/>
            <a:ext cx="1043292" cy="1035183"/>
          </a:xfrm>
          <a:prstGeom prst="rect">
            <a:avLst/>
          </a:prstGeom>
        </p:spPr>
      </p:pic>
      <p:pic>
        <p:nvPicPr>
          <p:cNvPr id="8" name="Grafik 7" descr="Bağlantılar">
            <a:extLst>
              <a:ext uri="{FF2B5EF4-FFF2-40B4-BE49-F238E27FC236}">
                <a16:creationId xmlns:a16="http://schemas.microsoft.com/office/drawing/2014/main" id="{E19C9CD1-5E10-475F-B628-72A77E316B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2860" y="7546250"/>
            <a:ext cx="1055663" cy="1089858"/>
          </a:xfrm>
          <a:prstGeom prst="rect">
            <a:avLst/>
          </a:prstGeom>
        </p:spPr>
      </p:pic>
      <p:sp>
        <p:nvSpPr>
          <p:cNvPr id="20" name="Dikdörtgen 19">
            <a:extLst>
              <a:ext uri="{FF2B5EF4-FFF2-40B4-BE49-F238E27FC236}">
                <a16:creationId xmlns:a16="http://schemas.microsoft.com/office/drawing/2014/main" id="{8E0DB653-0BF6-493B-88FD-1D41265F81A7}"/>
              </a:ext>
            </a:extLst>
          </p:cNvPr>
          <p:cNvSpPr/>
          <p:nvPr/>
        </p:nvSpPr>
        <p:spPr>
          <a:xfrm>
            <a:off x="1703266" y="5826429"/>
            <a:ext cx="4711345" cy="1169551"/>
          </a:xfrm>
          <a:prstGeom prst="rect">
            <a:avLst/>
          </a:prstGeom>
        </p:spPr>
        <p:txBody>
          <a:bodyPr wrap="square">
            <a:spAutoFit/>
          </a:bodyPr>
          <a:lstStyle/>
          <a:p>
            <a:pPr algn="just"/>
            <a:r>
              <a:rPr lang="tr-TR" sz="1400" dirty="0">
                <a:latin typeface="Trebuchet MS" panose="020B0603020202020204" pitchFamily="34" charset="0"/>
              </a:rPr>
              <a:t>Zonguldak Aşevi </a:t>
            </a:r>
            <a:r>
              <a:rPr lang="tr-TR" sz="1400" dirty="0" err="1">
                <a:latin typeface="Trebuchet MS" panose="020B0603020202020204" pitchFamily="34" charset="0"/>
              </a:rPr>
              <a:t>Çaydamar</a:t>
            </a:r>
            <a:r>
              <a:rPr lang="tr-TR" sz="1400" dirty="0">
                <a:latin typeface="Trebuchet MS" panose="020B0603020202020204" pitchFamily="34" charset="0"/>
              </a:rPr>
              <a:t> Mahallesinde faaliyetlerini sürdürmektedir. Muhtaçlık sınırının altında olan vatandaşlarımıza yönelik günde bir öğün olmak üzere haftanın 6 günü üretim yapılmaktadır. Kozlu ve Kilimli dahil olmak üzere 954 kişi hizmetten yararlanmaktadır.</a:t>
            </a:r>
          </a:p>
        </p:txBody>
      </p:sp>
      <p:sp>
        <p:nvSpPr>
          <p:cNvPr id="21" name="Dikdörtgen 20">
            <a:extLst>
              <a:ext uri="{FF2B5EF4-FFF2-40B4-BE49-F238E27FC236}">
                <a16:creationId xmlns:a16="http://schemas.microsoft.com/office/drawing/2014/main" id="{E22704B9-A84D-4F5A-8BBD-7F54355A4BC8}"/>
              </a:ext>
            </a:extLst>
          </p:cNvPr>
          <p:cNvSpPr/>
          <p:nvPr/>
        </p:nvSpPr>
        <p:spPr>
          <a:xfrm>
            <a:off x="501434" y="7373902"/>
            <a:ext cx="4726798" cy="1815882"/>
          </a:xfrm>
          <a:prstGeom prst="rect">
            <a:avLst/>
          </a:prstGeom>
        </p:spPr>
        <p:txBody>
          <a:bodyPr wrap="square">
            <a:spAutoFit/>
          </a:bodyPr>
          <a:lstStyle/>
          <a:p>
            <a:pPr algn="just"/>
            <a:r>
              <a:rPr lang="tr-TR" sz="1400" dirty="0">
                <a:latin typeface="Trebuchet MS" panose="020B0603020202020204" pitchFamily="34" charset="0"/>
              </a:rPr>
              <a:t>İl merkezinde Zonguldak Valiliği koordinasyonunda kurulan Sosyal Dayanışma Merkezi (SODAM) Zonguldak Belediyesi ve ilgili diğer kurumların işbirliğiyle faaliyetlerini sürdürmektedir. Bu merkezde Roman vatandaşlar için temel mesleki eğitimler verilmekte, sosyal ve psikolojik danışmanlık yapılarak romanların iş piyasasına yerleşmelerini kolaylaştırmak hedeflenmektedir. </a:t>
            </a:r>
          </a:p>
        </p:txBody>
      </p:sp>
      <p:pic>
        <p:nvPicPr>
          <p:cNvPr id="4" name="Resim 3">
            <a:extLst>
              <a:ext uri="{FF2B5EF4-FFF2-40B4-BE49-F238E27FC236}">
                <a16:creationId xmlns:a16="http://schemas.microsoft.com/office/drawing/2014/main" id="{23EB31C1-6FE7-4D6B-98F5-5D65E335C9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629" y="3531016"/>
            <a:ext cx="6275282" cy="2132936"/>
          </a:xfrm>
          <a:prstGeom prst="rect">
            <a:avLst/>
          </a:prstGeom>
        </p:spPr>
      </p:pic>
      <p:pic>
        <p:nvPicPr>
          <p:cNvPr id="1028" name="Picture 4" descr="Alo 144 - Sosyal Yardım Hattı">
            <a:extLst>
              <a:ext uri="{FF2B5EF4-FFF2-40B4-BE49-F238E27FC236}">
                <a16:creationId xmlns:a16="http://schemas.microsoft.com/office/drawing/2014/main" id="{B4FE2BB4-A498-45FB-B7AB-968407A2BC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8350" y="5041900"/>
            <a:ext cx="1857535" cy="62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8"/>
            <a:ext cx="6840538" cy="238131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1921755"/>
              <a:ext cx="6276523" cy="1916558"/>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GENÇLİK VE SPOR</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Gençlik ve Spor alanında her geçen yıl kapasite artırmaktadır. İl genelinde toplam </a:t>
              </a:r>
              <a:r>
                <a:rPr lang="tr-TR" sz="1500" dirty="0">
                  <a:solidFill>
                    <a:srgbClr val="FFC000"/>
                  </a:solidFill>
                  <a:latin typeface="Trebuchet MS" panose="020B0603020202020204" pitchFamily="34" charset="0"/>
                </a:rPr>
                <a:t>134</a:t>
              </a:r>
              <a:r>
                <a:rPr lang="tr-TR" sz="1500" dirty="0">
                  <a:solidFill>
                    <a:schemeClr val="bg1"/>
                  </a:solidFill>
                  <a:latin typeface="Trebuchet MS" panose="020B0603020202020204" pitchFamily="34" charset="0"/>
                </a:rPr>
                <a:t> spor tesisi mevcuttur. Her ilçede faaliyet gösteren Gençlik Merkezlerinin üye sayısı </a:t>
              </a:r>
              <a:r>
                <a:rPr lang="tr-TR" sz="1500" dirty="0">
                  <a:solidFill>
                    <a:schemeClr val="accent4"/>
                  </a:solidFill>
                  <a:latin typeface="Trebuchet MS" panose="020B0603020202020204" pitchFamily="34" charset="0"/>
                </a:rPr>
                <a:t>56.900</a:t>
              </a:r>
              <a:r>
                <a:rPr lang="tr-TR" sz="1500" dirty="0">
                  <a:solidFill>
                    <a:schemeClr val="bg1"/>
                  </a:solidFill>
                  <a:latin typeface="Trebuchet MS" panose="020B0603020202020204" pitchFamily="34" charset="0"/>
                </a:rPr>
                <a:t>’e ulaşmıştır. İl genelindeki kamu ve özel yükseköğretim öğrenci yurdu sayısı ise </a:t>
              </a:r>
              <a:r>
                <a:rPr lang="tr-TR" sz="1500" dirty="0">
                  <a:solidFill>
                    <a:schemeClr val="accent4"/>
                  </a:solidFill>
                  <a:latin typeface="Trebuchet MS" panose="020B0603020202020204" pitchFamily="34" charset="0"/>
                </a:rPr>
                <a:t>30’</a:t>
              </a:r>
              <a:r>
                <a:rPr lang="tr-TR" sz="1500" dirty="0">
                  <a:solidFill>
                    <a:schemeClr val="bg1"/>
                  </a:solidFill>
                  <a:latin typeface="Trebuchet MS" panose="020B0603020202020204" pitchFamily="34" charset="0"/>
                </a:rPr>
                <a:t>dur. 2024 yılında düzenlenen Türkiye Boks Şampiyonasında 3.’lük, eskrim dalında </a:t>
              </a:r>
              <a:r>
                <a:rPr lang="tr-TR" sz="1500" dirty="0" err="1">
                  <a:solidFill>
                    <a:schemeClr val="bg1"/>
                  </a:solidFill>
                  <a:latin typeface="Trebuchet MS" panose="020B0603020202020204" pitchFamily="34" charset="0"/>
                </a:rPr>
                <a:t>Uluslarararası</a:t>
              </a:r>
              <a:r>
                <a:rPr lang="tr-TR" sz="1500" dirty="0">
                  <a:solidFill>
                    <a:schemeClr val="bg1"/>
                  </a:solidFill>
                  <a:latin typeface="Trebuchet MS" panose="020B0603020202020204" pitchFamily="34" charset="0"/>
                </a:rPr>
                <a:t> Çocuk Kupasında 3.’lük elde edilmiştir. </a:t>
              </a:r>
            </a:p>
          </p:txBody>
        </p:sp>
      </p:grpSp>
      <p:pic>
        <p:nvPicPr>
          <p:cNvPr id="9" name="Picture 3">
            <a:extLst>
              <a:ext uri="{FF2B5EF4-FFF2-40B4-BE49-F238E27FC236}">
                <a16:creationId xmlns:a16="http://schemas.microsoft.com/office/drawing/2014/main" id="{D4400CDD-865D-4E17-A5FE-A116E8456D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1671"/>
          <a:stretch/>
        </p:blipFill>
        <p:spPr bwMode="auto">
          <a:xfrm>
            <a:off x="285962" y="3649624"/>
            <a:ext cx="6275282" cy="3119476"/>
          </a:xfrm>
          <a:prstGeom prst="rect">
            <a:avLst/>
          </a:prstGeom>
          <a:noFill/>
          <a:ln w="63500" cmpd="thinThick"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0" y="3662260"/>
            <a:ext cx="684053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Tablo 9">
            <a:extLst>
              <a:ext uri="{FF2B5EF4-FFF2-40B4-BE49-F238E27FC236}">
                <a16:creationId xmlns:a16="http://schemas.microsoft.com/office/drawing/2014/main" id="{582CA7BC-889B-40E8-9D71-0A3D03A425D5}"/>
              </a:ext>
            </a:extLst>
          </p:cNvPr>
          <p:cNvGraphicFramePr>
            <a:graphicFrameLocks noGrp="1"/>
          </p:cNvGraphicFramePr>
          <p:nvPr>
            <p:extLst>
              <p:ext uri="{D42A27DB-BD31-4B8C-83A1-F6EECF244321}">
                <p14:modId xmlns:p14="http://schemas.microsoft.com/office/powerpoint/2010/main" val="1683788030"/>
              </p:ext>
            </p:extLst>
          </p:nvPr>
        </p:nvGraphicFramePr>
        <p:xfrm>
          <a:off x="284990" y="5549900"/>
          <a:ext cx="3785974" cy="1219200"/>
        </p:xfrm>
        <a:graphic>
          <a:graphicData uri="http://schemas.openxmlformats.org/drawingml/2006/table">
            <a:tbl>
              <a:tblPr firstRow="1" bandRow="1">
                <a:tableStyleId>{D27102A9-8310-4765-A935-A1911B00CA55}</a:tableStyleId>
              </a:tblPr>
              <a:tblGrid>
                <a:gridCol w="1587500">
                  <a:extLst>
                    <a:ext uri="{9D8B030D-6E8A-4147-A177-3AD203B41FA5}">
                      <a16:colId xmlns:a16="http://schemas.microsoft.com/office/drawing/2014/main" val="474158380"/>
                    </a:ext>
                  </a:extLst>
                </a:gridCol>
                <a:gridCol w="762000">
                  <a:extLst>
                    <a:ext uri="{9D8B030D-6E8A-4147-A177-3AD203B41FA5}">
                      <a16:colId xmlns:a16="http://schemas.microsoft.com/office/drawing/2014/main" val="4170450307"/>
                    </a:ext>
                  </a:extLst>
                </a:gridCol>
                <a:gridCol w="622300">
                  <a:extLst>
                    <a:ext uri="{9D8B030D-6E8A-4147-A177-3AD203B41FA5}">
                      <a16:colId xmlns:a16="http://schemas.microsoft.com/office/drawing/2014/main" val="3321491618"/>
                    </a:ext>
                  </a:extLst>
                </a:gridCol>
                <a:gridCol w="814174">
                  <a:extLst>
                    <a:ext uri="{9D8B030D-6E8A-4147-A177-3AD203B41FA5}">
                      <a16:colId xmlns:a16="http://schemas.microsoft.com/office/drawing/2014/main" val="4273580852"/>
                    </a:ext>
                  </a:extLst>
                </a:gridCol>
              </a:tblGrid>
              <a:tr h="257866">
                <a:tc>
                  <a:txBody>
                    <a:bodyPr/>
                    <a:lstStyle/>
                    <a:p>
                      <a:pPr algn="l"/>
                      <a:r>
                        <a:rPr lang="tr-TR" sz="1400" b="0" dirty="0">
                          <a:solidFill>
                            <a:schemeClr val="bg1"/>
                          </a:solidFill>
                          <a:latin typeface="Trebuchet MS" panose="020B0603020202020204" pitchFamily="34" charset="0"/>
                          <a:ea typeface="Cambria Math" panose="02040503050406030204" pitchFamily="18" charset="0"/>
                        </a:rPr>
                        <a:t>2024</a:t>
                      </a:r>
                    </a:p>
                  </a:txBody>
                  <a:tcPr anchor="ctr">
                    <a:solidFill>
                      <a:schemeClr val="tx1">
                        <a:lumMod val="95000"/>
                        <a:lumOff val="5000"/>
                        <a:alpha val="49000"/>
                      </a:schemeClr>
                    </a:solidFill>
                  </a:tcPr>
                </a:tc>
                <a:tc>
                  <a:txBody>
                    <a:bodyPr/>
                    <a:lstStyle/>
                    <a:p>
                      <a:pPr algn="ctr"/>
                      <a:r>
                        <a:rPr lang="tr-TR" sz="1400" b="0" dirty="0">
                          <a:solidFill>
                            <a:schemeClr val="bg1"/>
                          </a:solidFill>
                          <a:latin typeface="Trebuchet MS" panose="020B0603020202020204" pitchFamily="34" charset="0"/>
                          <a:ea typeface="Cambria Math" panose="02040503050406030204" pitchFamily="18" charset="0"/>
                        </a:rPr>
                        <a:t>Kamu</a:t>
                      </a:r>
                    </a:p>
                  </a:txBody>
                  <a:tcPr anchor="ctr">
                    <a:solidFill>
                      <a:schemeClr val="tx1">
                        <a:lumMod val="95000"/>
                        <a:lumOff val="5000"/>
                        <a:alpha val="49000"/>
                      </a:schemeClr>
                    </a:solidFill>
                  </a:tcPr>
                </a:tc>
                <a:tc>
                  <a:txBody>
                    <a:bodyPr/>
                    <a:lstStyle/>
                    <a:p>
                      <a:pPr algn="ctr"/>
                      <a:r>
                        <a:rPr lang="tr-TR" sz="1400" b="0" dirty="0">
                          <a:solidFill>
                            <a:schemeClr val="bg1"/>
                          </a:solidFill>
                          <a:latin typeface="Trebuchet MS" panose="020B0603020202020204" pitchFamily="34" charset="0"/>
                          <a:ea typeface="Cambria Math" panose="02040503050406030204" pitchFamily="18" charset="0"/>
                        </a:rPr>
                        <a:t>Özel</a:t>
                      </a:r>
                    </a:p>
                  </a:txBody>
                  <a:tcPr anchor="ctr">
                    <a:solidFill>
                      <a:schemeClr val="tx1">
                        <a:lumMod val="95000"/>
                        <a:lumOff val="5000"/>
                        <a:alpha val="49000"/>
                      </a:schemeClr>
                    </a:solidFill>
                  </a:tcPr>
                </a:tc>
                <a:tc>
                  <a:txBody>
                    <a:bodyPr/>
                    <a:lstStyle/>
                    <a:p>
                      <a:pPr algn="ctr"/>
                      <a:r>
                        <a:rPr lang="tr-TR" sz="1400" b="0" dirty="0">
                          <a:solidFill>
                            <a:schemeClr val="bg1"/>
                          </a:solidFill>
                          <a:latin typeface="Trebuchet MS" panose="020B0603020202020204" pitchFamily="34" charset="0"/>
                          <a:ea typeface="Cambria Math" panose="02040503050406030204" pitchFamily="18" charset="0"/>
                        </a:rPr>
                        <a:t>Toplam</a:t>
                      </a:r>
                    </a:p>
                  </a:txBody>
                  <a:tcPr anchor="ctr">
                    <a:solidFill>
                      <a:schemeClr val="tx1">
                        <a:lumMod val="95000"/>
                        <a:lumOff val="5000"/>
                        <a:alpha val="49000"/>
                      </a:schemeClr>
                    </a:solidFill>
                  </a:tcPr>
                </a:tc>
                <a:extLst>
                  <a:ext uri="{0D108BD9-81ED-4DB2-BD59-A6C34878D82A}">
                    <a16:rowId xmlns:a16="http://schemas.microsoft.com/office/drawing/2014/main" val="3974629367"/>
                  </a:ext>
                </a:extLst>
              </a:tr>
              <a:tr h="257866">
                <a:tc>
                  <a:txBody>
                    <a:bodyPr/>
                    <a:lstStyle/>
                    <a:p>
                      <a:r>
                        <a:rPr lang="tr-TR" sz="1400" dirty="0">
                          <a:solidFill>
                            <a:schemeClr val="bg1"/>
                          </a:solidFill>
                          <a:latin typeface="Trebuchet MS" panose="020B0603020202020204" pitchFamily="34" charset="0"/>
                          <a:ea typeface="Cambria Math" panose="02040503050406030204" pitchFamily="18" charset="0"/>
                        </a:rPr>
                        <a:t>Yurt Sayısı</a:t>
                      </a:r>
                    </a:p>
                  </a:txBody>
                  <a:tcPr>
                    <a:solidFill>
                      <a:schemeClr val="tx1">
                        <a:lumMod val="95000"/>
                        <a:lumOff val="5000"/>
                        <a:alpha val="49000"/>
                      </a:schemeClr>
                    </a:solidFill>
                  </a:tcPr>
                </a:tc>
                <a:tc>
                  <a:txBody>
                    <a:bodyPr/>
                    <a:lstStyle/>
                    <a:p>
                      <a:pPr algn="r"/>
                      <a:r>
                        <a:rPr lang="tr-TR" sz="1400" b="0" dirty="0">
                          <a:solidFill>
                            <a:schemeClr val="bg1"/>
                          </a:solidFill>
                          <a:latin typeface="Trebuchet MS" panose="020B0603020202020204" pitchFamily="34" charset="0"/>
                          <a:ea typeface="Cambria Math" panose="02040503050406030204" pitchFamily="18" charset="0"/>
                        </a:rPr>
                        <a:t>12</a:t>
                      </a:r>
                    </a:p>
                  </a:txBody>
                  <a:tcPr anchor="ctr">
                    <a:solidFill>
                      <a:schemeClr val="tx1">
                        <a:lumMod val="95000"/>
                        <a:lumOff val="5000"/>
                        <a:alpha val="49000"/>
                      </a:schemeClr>
                    </a:solidFill>
                  </a:tcPr>
                </a:tc>
                <a:tc>
                  <a:txBody>
                    <a:bodyPr/>
                    <a:lstStyle/>
                    <a:p>
                      <a:pPr algn="r">
                        <a:lnSpc>
                          <a:spcPct val="107000"/>
                        </a:lnSpc>
                        <a:spcAft>
                          <a:spcPts val="0"/>
                        </a:spcAft>
                      </a:pPr>
                      <a:r>
                        <a:rPr lang="tr-TR" sz="1400" b="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18</a:t>
                      </a:r>
                    </a:p>
                  </a:txBody>
                  <a:tcPr marL="68580" marR="68580" marT="0" marB="0" anchor="ctr">
                    <a:solidFill>
                      <a:schemeClr val="tx1">
                        <a:lumMod val="95000"/>
                        <a:lumOff val="5000"/>
                        <a:alpha val="49000"/>
                      </a:schemeClr>
                    </a:solidFill>
                  </a:tcPr>
                </a:tc>
                <a:tc>
                  <a:txBody>
                    <a:bodyPr/>
                    <a:lstStyle/>
                    <a:p>
                      <a:pPr algn="r">
                        <a:lnSpc>
                          <a:spcPct val="107000"/>
                        </a:lnSpc>
                        <a:spcAft>
                          <a:spcPts val="0"/>
                        </a:spcAft>
                      </a:pPr>
                      <a:r>
                        <a:rPr lang="tr-TR" sz="1400" b="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30</a:t>
                      </a:r>
                    </a:p>
                  </a:txBody>
                  <a:tcPr marL="68580" marR="68580" marT="0" marB="0" anchor="ctr">
                    <a:solidFill>
                      <a:schemeClr val="tx1">
                        <a:lumMod val="95000"/>
                        <a:lumOff val="5000"/>
                        <a:alpha val="49000"/>
                      </a:schemeClr>
                    </a:solidFill>
                  </a:tcPr>
                </a:tc>
                <a:extLst>
                  <a:ext uri="{0D108BD9-81ED-4DB2-BD59-A6C34878D82A}">
                    <a16:rowId xmlns:a16="http://schemas.microsoft.com/office/drawing/2014/main" val="3898744942"/>
                  </a:ext>
                </a:extLst>
              </a:tr>
              <a:tr h="293551">
                <a:tc>
                  <a:txBody>
                    <a:bodyPr/>
                    <a:lstStyle/>
                    <a:p>
                      <a:r>
                        <a:rPr lang="tr-TR" sz="1400" dirty="0">
                          <a:solidFill>
                            <a:schemeClr val="bg1"/>
                          </a:solidFill>
                          <a:latin typeface="Trebuchet MS" panose="020B0603020202020204" pitchFamily="34" charset="0"/>
                          <a:ea typeface="Cambria Math" panose="02040503050406030204" pitchFamily="18" charset="0"/>
                        </a:rPr>
                        <a:t>Kapasite</a:t>
                      </a:r>
                    </a:p>
                  </a:txBody>
                  <a:tcPr>
                    <a:solidFill>
                      <a:schemeClr val="tx1">
                        <a:lumMod val="95000"/>
                        <a:lumOff val="5000"/>
                        <a:alpha val="49000"/>
                      </a:schemeClr>
                    </a:solidFill>
                  </a:tcPr>
                </a:tc>
                <a:tc>
                  <a:txBody>
                    <a:bodyPr/>
                    <a:lstStyle/>
                    <a:p>
                      <a:pPr algn="r"/>
                      <a:r>
                        <a:rPr lang="tr-TR" sz="1400" b="0" dirty="0">
                          <a:solidFill>
                            <a:schemeClr val="bg1"/>
                          </a:solidFill>
                          <a:latin typeface="Trebuchet MS" panose="020B0603020202020204" pitchFamily="34" charset="0"/>
                          <a:ea typeface="Cambria Math" panose="02040503050406030204" pitchFamily="18" charset="0"/>
                        </a:rPr>
                        <a:t>13.307</a:t>
                      </a:r>
                    </a:p>
                  </a:txBody>
                  <a:tcPr anchor="ctr">
                    <a:solidFill>
                      <a:schemeClr val="tx1">
                        <a:lumMod val="95000"/>
                        <a:lumOff val="5000"/>
                        <a:alpha val="49000"/>
                      </a:schemeClr>
                    </a:solidFill>
                  </a:tcPr>
                </a:tc>
                <a:tc>
                  <a:txBody>
                    <a:bodyPr/>
                    <a:lstStyle/>
                    <a:p>
                      <a:pPr algn="r">
                        <a:lnSpc>
                          <a:spcPct val="107000"/>
                        </a:lnSpc>
                        <a:spcAft>
                          <a:spcPts val="0"/>
                        </a:spcAft>
                      </a:pPr>
                      <a:r>
                        <a:rPr lang="tr-TR" sz="1400" b="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2.068</a:t>
                      </a:r>
                    </a:p>
                  </a:txBody>
                  <a:tcPr marL="68580" marR="68580" marT="0" marB="0" anchor="ctr">
                    <a:solidFill>
                      <a:schemeClr val="tx1">
                        <a:lumMod val="95000"/>
                        <a:lumOff val="5000"/>
                        <a:alpha val="49000"/>
                      </a:schemeClr>
                    </a:solidFill>
                  </a:tcPr>
                </a:tc>
                <a:tc>
                  <a:txBody>
                    <a:bodyPr/>
                    <a:lstStyle/>
                    <a:p>
                      <a:pPr algn="r">
                        <a:lnSpc>
                          <a:spcPct val="107000"/>
                        </a:lnSpc>
                        <a:spcAft>
                          <a:spcPts val="0"/>
                        </a:spcAft>
                      </a:pPr>
                      <a:r>
                        <a:rPr lang="tr-TR" sz="1400" b="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15.375</a:t>
                      </a:r>
                    </a:p>
                  </a:txBody>
                  <a:tcPr marL="68580" marR="68580" marT="0" marB="0" anchor="ctr">
                    <a:solidFill>
                      <a:schemeClr val="tx1">
                        <a:lumMod val="95000"/>
                        <a:lumOff val="5000"/>
                        <a:alpha val="49000"/>
                      </a:schemeClr>
                    </a:solidFill>
                  </a:tcPr>
                </a:tc>
                <a:extLst>
                  <a:ext uri="{0D108BD9-81ED-4DB2-BD59-A6C34878D82A}">
                    <a16:rowId xmlns:a16="http://schemas.microsoft.com/office/drawing/2014/main" val="825451379"/>
                  </a:ext>
                </a:extLst>
              </a:tr>
              <a:tr h="257866">
                <a:tc>
                  <a:txBody>
                    <a:bodyPr/>
                    <a:lstStyle/>
                    <a:p>
                      <a:r>
                        <a:rPr lang="tr-TR" sz="1400" dirty="0">
                          <a:solidFill>
                            <a:schemeClr val="bg1"/>
                          </a:solidFill>
                          <a:latin typeface="Trebuchet MS" panose="020B0603020202020204" pitchFamily="34" charset="0"/>
                          <a:ea typeface="Cambria Math" panose="02040503050406030204" pitchFamily="18" charset="0"/>
                        </a:rPr>
                        <a:t>Doluluk Oranı (%)</a:t>
                      </a:r>
                    </a:p>
                  </a:txBody>
                  <a:tcPr>
                    <a:solidFill>
                      <a:schemeClr val="tx1">
                        <a:lumMod val="95000"/>
                        <a:lumOff val="5000"/>
                        <a:alpha val="49000"/>
                      </a:schemeClr>
                    </a:solidFill>
                  </a:tcPr>
                </a:tc>
                <a:tc>
                  <a:txBody>
                    <a:bodyPr/>
                    <a:lstStyle/>
                    <a:p>
                      <a:pPr algn="r"/>
                      <a:r>
                        <a:rPr lang="tr-TR" sz="1400" b="0" dirty="0">
                          <a:solidFill>
                            <a:schemeClr val="bg1"/>
                          </a:solidFill>
                          <a:latin typeface="Trebuchet MS" panose="020B0603020202020204" pitchFamily="34" charset="0"/>
                          <a:ea typeface="Cambria Math" panose="02040503050406030204" pitchFamily="18" charset="0"/>
                        </a:rPr>
                        <a:t>81,2</a:t>
                      </a:r>
                    </a:p>
                  </a:txBody>
                  <a:tcPr anchor="ctr">
                    <a:solidFill>
                      <a:schemeClr val="tx1">
                        <a:lumMod val="95000"/>
                        <a:lumOff val="5000"/>
                        <a:alpha val="49000"/>
                      </a:schemeClr>
                    </a:solidFill>
                  </a:tcPr>
                </a:tc>
                <a:tc>
                  <a:txBody>
                    <a:bodyPr/>
                    <a:lstStyle/>
                    <a:p>
                      <a:pPr algn="r">
                        <a:lnSpc>
                          <a:spcPct val="107000"/>
                        </a:lnSpc>
                        <a:spcAft>
                          <a:spcPts val="0"/>
                        </a:spcAft>
                      </a:pPr>
                      <a:r>
                        <a:rPr lang="tr-TR" sz="1400" b="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49,9</a:t>
                      </a:r>
                    </a:p>
                  </a:txBody>
                  <a:tcPr marL="68580" marR="68580" marT="0" marB="0" anchor="ctr">
                    <a:solidFill>
                      <a:schemeClr val="tx1">
                        <a:lumMod val="95000"/>
                        <a:lumOff val="5000"/>
                        <a:alpha val="49000"/>
                      </a:schemeClr>
                    </a:solidFill>
                  </a:tcPr>
                </a:tc>
                <a:tc>
                  <a:txBody>
                    <a:bodyPr/>
                    <a:lstStyle/>
                    <a:p>
                      <a:pPr algn="r">
                        <a:lnSpc>
                          <a:spcPct val="107000"/>
                        </a:lnSpc>
                        <a:spcAft>
                          <a:spcPts val="0"/>
                        </a:spcAft>
                      </a:pPr>
                      <a:r>
                        <a:rPr lang="tr-TR" sz="1400" b="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76,4</a:t>
                      </a:r>
                    </a:p>
                  </a:txBody>
                  <a:tcPr marL="68580" marR="68580" marT="0" marB="0" anchor="ctr">
                    <a:solidFill>
                      <a:schemeClr val="tx1">
                        <a:lumMod val="95000"/>
                        <a:lumOff val="5000"/>
                        <a:alpha val="49000"/>
                      </a:schemeClr>
                    </a:solidFill>
                  </a:tcPr>
                </a:tc>
                <a:extLst>
                  <a:ext uri="{0D108BD9-81ED-4DB2-BD59-A6C34878D82A}">
                    <a16:rowId xmlns:a16="http://schemas.microsoft.com/office/drawing/2014/main" val="1296191630"/>
                  </a:ext>
                </a:extLst>
              </a:tr>
            </a:tbl>
          </a:graphicData>
        </a:graphic>
      </p:graphicFrame>
      <p:graphicFrame>
        <p:nvGraphicFramePr>
          <p:cNvPr id="12" name="Grafik 11">
            <a:extLst>
              <a:ext uri="{FF2B5EF4-FFF2-40B4-BE49-F238E27FC236}">
                <a16:creationId xmlns:a16="http://schemas.microsoft.com/office/drawing/2014/main" id="{6AC599C9-14BC-4080-86E2-51587CE56ADF}"/>
              </a:ext>
            </a:extLst>
          </p:cNvPr>
          <p:cNvGraphicFramePr/>
          <p:nvPr>
            <p:extLst>
              <p:ext uri="{D42A27DB-BD31-4B8C-83A1-F6EECF244321}">
                <p14:modId xmlns:p14="http://schemas.microsoft.com/office/powerpoint/2010/main" val="1857955851"/>
              </p:ext>
            </p:extLst>
          </p:nvPr>
        </p:nvGraphicFramePr>
        <p:xfrm>
          <a:off x="229286" y="6769100"/>
          <a:ext cx="6325290" cy="25849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1149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6669" y="163776"/>
            <a:ext cx="6307200"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08"/>
              <a:ext cx="6276523" cy="1626037"/>
            </a:xfrm>
            <a:prstGeom prst="rect">
              <a:avLst/>
            </a:prstGeom>
            <a:noFill/>
            <a:ln w="38100">
              <a:noFill/>
            </a:ln>
          </p:spPr>
          <p:txBody>
            <a:bodyPr wrap="square" numCol="1" rtlCol="0" anchor="ctr">
              <a:spAutoFit/>
            </a:bodyPr>
            <a:lstStyle/>
            <a:p>
              <a:pPr algn="just"/>
              <a:endParaRPr lang="tr-TR" sz="1500" dirty="0">
                <a:solidFill>
                  <a:schemeClr val="bg1"/>
                </a:solidFill>
                <a:latin typeface="Trebuchet MS" panose="020B0603020202020204" pitchFamily="34" charset="0"/>
              </a:endParaRPr>
            </a:p>
            <a:p>
              <a:pPr algn="just"/>
              <a:r>
                <a:rPr lang="tr-TR" sz="2000" spc="300" dirty="0">
                  <a:solidFill>
                    <a:schemeClr val="bg1"/>
                  </a:solidFill>
                  <a:latin typeface="Trebuchet MS" panose="020B0603020202020204" pitchFamily="34" charset="0"/>
                </a:rPr>
                <a:t>GENÇLİK VE SPOR</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2024 yılında İl genelindeki kulüp sayısı </a:t>
              </a:r>
              <a:r>
                <a:rPr lang="tr-TR" sz="1500" dirty="0">
                  <a:solidFill>
                    <a:schemeClr val="accent4"/>
                  </a:solidFill>
                  <a:latin typeface="Trebuchet MS" panose="020B0603020202020204" pitchFamily="34" charset="0"/>
                </a:rPr>
                <a:t>225</a:t>
              </a:r>
              <a:r>
                <a:rPr lang="tr-TR" sz="1500" dirty="0">
                  <a:solidFill>
                    <a:schemeClr val="bg1"/>
                  </a:solidFill>
                  <a:latin typeface="Trebuchet MS" panose="020B0603020202020204" pitchFamily="34" charset="0"/>
                </a:rPr>
                <a:t>’e ulaşmıştır. Lisanslı sporcu sayısı </a:t>
              </a:r>
              <a:r>
                <a:rPr lang="tr-TR" sz="1500" dirty="0">
                  <a:solidFill>
                    <a:schemeClr val="accent4"/>
                  </a:solidFill>
                  <a:latin typeface="Trebuchet MS" panose="020B0603020202020204" pitchFamily="34" charset="0"/>
                </a:rPr>
                <a:t>48.753</a:t>
              </a:r>
              <a:r>
                <a:rPr lang="tr-TR" sz="1500" dirty="0">
                  <a:solidFill>
                    <a:schemeClr val="bg1"/>
                  </a:solidFill>
                  <a:latin typeface="Trebuchet MS" panose="020B0603020202020204" pitchFamily="34" charset="0"/>
                </a:rPr>
                <a:t> olurken, faal lisanslı sporcu sayısı </a:t>
              </a:r>
              <a:r>
                <a:rPr lang="tr-TR" sz="1500" dirty="0">
                  <a:solidFill>
                    <a:schemeClr val="accent4"/>
                  </a:solidFill>
                  <a:latin typeface="Trebuchet MS" panose="020B0603020202020204" pitchFamily="34" charset="0"/>
                </a:rPr>
                <a:t>3.153</a:t>
              </a:r>
              <a:r>
                <a:rPr lang="tr-TR" sz="1500" dirty="0">
                  <a:solidFill>
                    <a:schemeClr val="bg1"/>
                  </a:solidFill>
                  <a:latin typeface="Trebuchet MS" panose="020B0603020202020204" pitchFamily="34" charset="0"/>
                </a:rPr>
                <a:t>’tür. Gençlik ve Spor Bakanlığı bünyesindeki spor tesisi sayısı </a:t>
              </a:r>
              <a:r>
                <a:rPr lang="tr-TR" sz="1500" dirty="0">
                  <a:solidFill>
                    <a:srgbClr val="FFC000"/>
                  </a:solidFill>
                  <a:latin typeface="Trebuchet MS" panose="020B0603020202020204" pitchFamily="34" charset="0"/>
                </a:rPr>
                <a:t>102</a:t>
              </a:r>
              <a:r>
                <a:rPr lang="tr-TR" sz="1500" dirty="0">
                  <a:solidFill>
                    <a:schemeClr val="bg1"/>
                  </a:solidFill>
                  <a:latin typeface="Trebuchet MS" panose="020B0603020202020204" pitchFamily="34" charset="0"/>
                </a:rPr>
                <a:t>, BEUN bünyesindeki spor tesis sayısı ise </a:t>
              </a:r>
              <a:r>
                <a:rPr lang="tr-TR" sz="1500" dirty="0">
                  <a:solidFill>
                    <a:srgbClr val="FFC000"/>
                  </a:solidFill>
                  <a:latin typeface="Trebuchet MS" panose="020B0603020202020204" pitchFamily="34" charset="0"/>
                </a:rPr>
                <a:t>32</a:t>
              </a:r>
              <a:r>
                <a:rPr lang="tr-TR" sz="1500" dirty="0">
                  <a:solidFill>
                    <a:schemeClr val="bg1"/>
                  </a:solidFill>
                  <a:latin typeface="Trebuchet MS" panose="020B0603020202020204" pitchFamily="34" charset="0"/>
                </a:rPr>
                <a:t>’dir.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3">
            <a:extLst>
              <a:ext uri="{FF2B5EF4-FFF2-40B4-BE49-F238E27FC236}">
                <a16:creationId xmlns:a16="http://schemas.microsoft.com/office/drawing/2014/main" id="{49583869-5EC3-406D-8518-8AE4800F2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1462" y="3547638"/>
            <a:ext cx="6231973" cy="3234162"/>
          </a:xfrm>
          <a:prstGeom prst="rect">
            <a:avLst/>
          </a:prstGeom>
          <a:noFill/>
          <a:ln w="63500" cmpd="thinThick"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12" name="Tablo 11">
            <a:extLst>
              <a:ext uri="{FF2B5EF4-FFF2-40B4-BE49-F238E27FC236}">
                <a16:creationId xmlns:a16="http://schemas.microsoft.com/office/drawing/2014/main" id="{74C03374-6711-4B8F-B2DF-073BDAA1721D}"/>
              </a:ext>
            </a:extLst>
          </p:cNvPr>
          <p:cNvGraphicFramePr>
            <a:graphicFrameLocks noGrp="1"/>
          </p:cNvGraphicFramePr>
          <p:nvPr>
            <p:extLst>
              <p:ext uri="{D42A27DB-BD31-4B8C-83A1-F6EECF244321}">
                <p14:modId xmlns:p14="http://schemas.microsoft.com/office/powerpoint/2010/main" val="739996006"/>
              </p:ext>
            </p:extLst>
          </p:nvPr>
        </p:nvGraphicFramePr>
        <p:xfrm>
          <a:off x="320939" y="6282164"/>
          <a:ext cx="6198137" cy="3011956"/>
        </p:xfrm>
        <a:graphic>
          <a:graphicData uri="http://schemas.openxmlformats.org/drawingml/2006/table">
            <a:tbl>
              <a:tblPr firstRow="1" bandRow="1">
                <a:tableStyleId>{D27102A9-8310-4765-A935-A1911B00CA55}</a:tableStyleId>
              </a:tblPr>
              <a:tblGrid>
                <a:gridCol w="1505245">
                  <a:extLst>
                    <a:ext uri="{9D8B030D-6E8A-4147-A177-3AD203B41FA5}">
                      <a16:colId xmlns:a16="http://schemas.microsoft.com/office/drawing/2014/main" val="474158380"/>
                    </a:ext>
                  </a:extLst>
                </a:gridCol>
                <a:gridCol w="1172620">
                  <a:extLst>
                    <a:ext uri="{9D8B030D-6E8A-4147-A177-3AD203B41FA5}">
                      <a16:colId xmlns:a16="http://schemas.microsoft.com/office/drawing/2014/main" val="4170450307"/>
                    </a:ext>
                  </a:extLst>
                </a:gridCol>
                <a:gridCol w="1367879">
                  <a:extLst>
                    <a:ext uri="{9D8B030D-6E8A-4147-A177-3AD203B41FA5}">
                      <a16:colId xmlns:a16="http://schemas.microsoft.com/office/drawing/2014/main" val="3321491618"/>
                    </a:ext>
                  </a:extLst>
                </a:gridCol>
                <a:gridCol w="971379">
                  <a:extLst>
                    <a:ext uri="{9D8B030D-6E8A-4147-A177-3AD203B41FA5}">
                      <a16:colId xmlns:a16="http://schemas.microsoft.com/office/drawing/2014/main" val="4273580852"/>
                    </a:ext>
                  </a:extLst>
                </a:gridCol>
                <a:gridCol w="1181014">
                  <a:extLst>
                    <a:ext uri="{9D8B030D-6E8A-4147-A177-3AD203B41FA5}">
                      <a16:colId xmlns:a16="http://schemas.microsoft.com/office/drawing/2014/main" val="2844147229"/>
                    </a:ext>
                  </a:extLst>
                </a:gridCol>
              </a:tblGrid>
              <a:tr h="164031">
                <a:tc>
                  <a:txBody>
                    <a:bodyPr/>
                    <a:lstStyle/>
                    <a:p>
                      <a:pPr algn="l"/>
                      <a:r>
                        <a:rPr lang="tr-TR" sz="1400" b="1" dirty="0">
                          <a:solidFill>
                            <a:schemeClr val="bg1"/>
                          </a:solidFill>
                          <a:latin typeface="Trebuchet MS" panose="020B0603020202020204" pitchFamily="34" charset="0"/>
                          <a:ea typeface="Cambria Math" panose="02040503050406030204" pitchFamily="18" charset="0"/>
                        </a:rPr>
                        <a:t>Kulüp Sayıları</a:t>
                      </a:r>
                    </a:p>
                  </a:txBody>
                  <a:tcPr anchor="ctr">
                    <a:noFill/>
                  </a:tcPr>
                </a:tc>
                <a:tc>
                  <a:txBody>
                    <a:bodyPr/>
                    <a:lstStyle/>
                    <a:p>
                      <a:pPr algn="l"/>
                      <a:r>
                        <a:rPr lang="tr-TR" sz="1400" b="1" dirty="0">
                          <a:solidFill>
                            <a:schemeClr val="bg1"/>
                          </a:solidFill>
                          <a:latin typeface="Trebuchet MS" panose="020B0603020202020204" pitchFamily="34" charset="0"/>
                          <a:ea typeface="Cambria Math" panose="02040503050406030204" pitchFamily="18" charset="0"/>
                        </a:rPr>
                        <a:t>Müessese</a:t>
                      </a:r>
                    </a:p>
                  </a:txBody>
                  <a:tcPr anchor="ctr">
                    <a:noFill/>
                  </a:tcPr>
                </a:tc>
                <a:tc>
                  <a:txBody>
                    <a:bodyPr/>
                    <a:lstStyle/>
                    <a:p>
                      <a:pPr algn="ctr"/>
                      <a:r>
                        <a:rPr lang="tr-TR" sz="1400" b="1" dirty="0">
                          <a:solidFill>
                            <a:schemeClr val="bg1"/>
                          </a:solidFill>
                          <a:latin typeface="Trebuchet MS" panose="020B0603020202020204" pitchFamily="34" charset="0"/>
                          <a:ea typeface="Cambria Math" panose="02040503050406030204" pitchFamily="18" charset="0"/>
                        </a:rPr>
                        <a:t>Okul</a:t>
                      </a:r>
                    </a:p>
                  </a:txBody>
                  <a:tcPr anchor="ctr">
                    <a:noFill/>
                  </a:tcPr>
                </a:tc>
                <a:tc>
                  <a:txBody>
                    <a:bodyPr/>
                    <a:lstStyle/>
                    <a:p>
                      <a:pPr algn="l"/>
                      <a:r>
                        <a:rPr lang="tr-TR" sz="1400" b="1" dirty="0">
                          <a:solidFill>
                            <a:schemeClr val="bg1"/>
                          </a:solidFill>
                          <a:latin typeface="Trebuchet MS" panose="020B0603020202020204" pitchFamily="34" charset="0"/>
                          <a:ea typeface="Cambria Math" panose="02040503050406030204" pitchFamily="18" charset="0"/>
                        </a:rPr>
                        <a:t>Spor Kulübü</a:t>
                      </a:r>
                    </a:p>
                  </a:txBody>
                  <a:tcPr anchor="ctr">
                    <a:noFill/>
                  </a:tcPr>
                </a:tc>
                <a:tc>
                  <a:txBody>
                    <a:bodyPr/>
                    <a:lstStyle/>
                    <a:p>
                      <a:pPr algn="l"/>
                      <a:r>
                        <a:rPr lang="tr-TR" sz="1400" b="1" dirty="0">
                          <a:solidFill>
                            <a:schemeClr val="bg1"/>
                          </a:solidFill>
                          <a:latin typeface="Trebuchet MS" panose="020B0603020202020204" pitchFamily="34" charset="0"/>
                          <a:ea typeface="Cambria Math" panose="02040503050406030204" pitchFamily="18" charset="0"/>
                        </a:rPr>
                        <a:t>Toplam</a:t>
                      </a:r>
                    </a:p>
                  </a:txBody>
                  <a:tcPr anchor="ctr">
                    <a:noFill/>
                  </a:tcPr>
                </a:tc>
                <a:extLst>
                  <a:ext uri="{0D108BD9-81ED-4DB2-BD59-A6C34878D82A}">
                    <a16:rowId xmlns:a16="http://schemas.microsoft.com/office/drawing/2014/main" val="3974629367"/>
                  </a:ext>
                </a:extLst>
              </a:tr>
              <a:tr h="286111">
                <a:tc>
                  <a:txBody>
                    <a:bodyPr/>
                    <a:lstStyle/>
                    <a:p>
                      <a:r>
                        <a:rPr lang="tr-TR" sz="1400" dirty="0">
                          <a:latin typeface="Trebuchet MS" panose="020B0603020202020204" pitchFamily="34" charset="0"/>
                          <a:ea typeface="Cambria Math" panose="02040503050406030204" pitchFamily="18" charset="0"/>
                        </a:rPr>
                        <a:t>Merkez</a:t>
                      </a:r>
                    </a:p>
                  </a:txBody>
                  <a:tcPr/>
                </a:tc>
                <a:tc>
                  <a:txBody>
                    <a:bodyPr/>
                    <a:lstStyle/>
                    <a:p>
                      <a:pPr algn="r">
                        <a:lnSpc>
                          <a:spcPct val="107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89</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68</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1209</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1.366</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8744942"/>
                  </a:ext>
                </a:extLst>
              </a:tr>
              <a:tr h="360196">
                <a:tc>
                  <a:txBody>
                    <a:bodyPr/>
                    <a:lstStyle/>
                    <a:p>
                      <a:r>
                        <a:rPr lang="tr-TR" sz="1400" dirty="0">
                          <a:latin typeface="Trebuchet MS" panose="020B0603020202020204" pitchFamily="34" charset="0"/>
                          <a:ea typeface="Cambria Math" panose="02040503050406030204" pitchFamily="18" charset="0"/>
                        </a:rPr>
                        <a:t>Alaplı</a:t>
                      </a:r>
                    </a:p>
                  </a:txBody>
                  <a:tcPr/>
                </a:tc>
                <a:tc>
                  <a:txBody>
                    <a:bodyPr/>
                    <a:lstStyle/>
                    <a:p>
                      <a:pPr algn="r">
                        <a:lnSpc>
                          <a:spcPct val="107000"/>
                        </a:lnSpc>
                        <a:spcAft>
                          <a:spcPts val="0"/>
                        </a:spcAft>
                      </a:pPr>
                      <a:r>
                        <a:rPr lang="tr-TR" sz="10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121</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121</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5451379"/>
                  </a:ext>
                </a:extLst>
              </a:tr>
              <a:tr h="265676">
                <a:tc>
                  <a:txBody>
                    <a:bodyPr/>
                    <a:lstStyle/>
                    <a:p>
                      <a:r>
                        <a:rPr lang="tr-TR" sz="1400" dirty="0">
                          <a:latin typeface="Trebuchet MS" panose="020B0603020202020204" pitchFamily="34" charset="0"/>
                          <a:ea typeface="Cambria Math" panose="02040503050406030204" pitchFamily="18" charset="0"/>
                        </a:rPr>
                        <a:t>Çaycuma</a:t>
                      </a:r>
                    </a:p>
                  </a:txBody>
                  <a:tcPr/>
                </a:tc>
                <a:tc>
                  <a:txBody>
                    <a:bodyPr/>
                    <a:lstStyle/>
                    <a:p>
                      <a:pPr algn="r">
                        <a:lnSpc>
                          <a:spcPct val="107000"/>
                        </a:lnSpc>
                        <a:spcAft>
                          <a:spcPts val="0"/>
                        </a:spcAft>
                      </a:pPr>
                      <a:r>
                        <a:rPr lang="tr-TR" sz="10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456</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456</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6191630"/>
                  </a:ext>
                </a:extLst>
              </a:tr>
              <a:tr h="265676">
                <a:tc>
                  <a:txBody>
                    <a:bodyPr/>
                    <a:lstStyle/>
                    <a:p>
                      <a:r>
                        <a:rPr lang="tr-TR" sz="1400" dirty="0">
                          <a:latin typeface="Trebuchet MS" panose="020B0603020202020204" pitchFamily="34" charset="0"/>
                          <a:ea typeface="Cambria Math" panose="02040503050406030204" pitchFamily="18" charset="0"/>
                        </a:rPr>
                        <a:t>Devrek</a:t>
                      </a:r>
                    </a:p>
                  </a:txBody>
                  <a:tcPr/>
                </a:tc>
                <a:tc>
                  <a:txBody>
                    <a:bodyPr/>
                    <a:lstStyle/>
                    <a:p>
                      <a:pPr algn="r">
                        <a:lnSpc>
                          <a:spcPct val="107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28</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0</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171</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199</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6856061"/>
                  </a:ext>
                </a:extLst>
              </a:tr>
              <a:tr h="265676">
                <a:tc>
                  <a:txBody>
                    <a:bodyPr/>
                    <a:lstStyle/>
                    <a:p>
                      <a:r>
                        <a:rPr lang="tr-TR" sz="1400" dirty="0" err="1">
                          <a:latin typeface="Trebuchet MS" panose="020B0603020202020204" pitchFamily="34" charset="0"/>
                          <a:ea typeface="Cambria Math" panose="02040503050406030204" pitchFamily="18" charset="0"/>
                        </a:rPr>
                        <a:t>Kdz</a:t>
                      </a:r>
                      <a:r>
                        <a:rPr lang="tr-TR" sz="1400" dirty="0">
                          <a:latin typeface="Trebuchet MS" panose="020B0603020202020204" pitchFamily="34" charset="0"/>
                          <a:ea typeface="Cambria Math" panose="02040503050406030204" pitchFamily="18" charset="0"/>
                        </a:rPr>
                        <a:t>. Ereğli</a:t>
                      </a:r>
                    </a:p>
                  </a:txBody>
                  <a:tcPr/>
                </a:tc>
                <a:tc>
                  <a:txBody>
                    <a:bodyPr/>
                    <a:lstStyle/>
                    <a:p>
                      <a:pPr algn="r">
                        <a:lnSpc>
                          <a:spcPct val="107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60</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34</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809</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903</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3323045"/>
                  </a:ext>
                </a:extLst>
              </a:tr>
              <a:tr h="265676">
                <a:tc>
                  <a:txBody>
                    <a:bodyPr/>
                    <a:lstStyle/>
                    <a:p>
                      <a:r>
                        <a:rPr lang="tr-TR" sz="1400" dirty="0">
                          <a:latin typeface="Trebuchet MS" panose="020B0603020202020204" pitchFamily="34" charset="0"/>
                          <a:ea typeface="Cambria Math" panose="02040503050406030204" pitchFamily="18" charset="0"/>
                        </a:rPr>
                        <a:t>Gökçebey</a:t>
                      </a:r>
                    </a:p>
                  </a:txBody>
                  <a:tcPr/>
                </a:tc>
                <a:tc>
                  <a:txBody>
                    <a:bodyPr/>
                    <a:lstStyle/>
                    <a:p>
                      <a:pPr algn="r">
                        <a:lnSpc>
                          <a:spcPct val="107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34</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34</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2803414"/>
                  </a:ext>
                </a:extLst>
              </a:tr>
              <a:tr h="265676">
                <a:tc>
                  <a:txBody>
                    <a:bodyPr/>
                    <a:lstStyle/>
                    <a:p>
                      <a:r>
                        <a:rPr lang="tr-TR" sz="1400" dirty="0">
                          <a:latin typeface="Trebuchet MS" panose="020B0603020202020204" pitchFamily="34" charset="0"/>
                          <a:ea typeface="Cambria Math" panose="02040503050406030204" pitchFamily="18" charset="0"/>
                        </a:rPr>
                        <a:t>Kilimli</a:t>
                      </a:r>
                    </a:p>
                  </a:txBody>
                  <a:tcPr/>
                </a:tc>
                <a:tc>
                  <a:txBody>
                    <a:bodyPr/>
                    <a:lstStyle/>
                    <a:p>
                      <a:pPr algn="r">
                        <a:lnSpc>
                          <a:spcPct val="107000"/>
                        </a:lnSpc>
                        <a:spcAft>
                          <a:spcPts val="0"/>
                        </a:spcAft>
                      </a:pPr>
                      <a:r>
                        <a:rPr lang="tr-TR" sz="1400" b="0">
                          <a:effectLst/>
                          <a:latin typeface="Trebuchet MS" panose="020B0603020202020204" pitchFamily="34" charset="0"/>
                          <a:ea typeface="Times New Roman" panose="02020603050405020304" pitchFamily="18" charset="0"/>
                          <a:cs typeface="Times New Roman" panose="02020603050405020304" pitchFamily="18" charset="0"/>
                        </a:rPr>
                        <a:t>55</a:t>
                      </a:r>
                      <a:endParaRPr lang="tr-TR" sz="1000" b="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0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69</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124</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3344822"/>
                  </a:ext>
                </a:extLst>
              </a:tr>
              <a:tr h="265676">
                <a:tc>
                  <a:txBody>
                    <a:bodyPr/>
                    <a:lstStyle/>
                    <a:p>
                      <a:r>
                        <a:rPr lang="tr-TR" sz="1400" dirty="0">
                          <a:latin typeface="Trebuchet MS" panose="020B0603020202020204" pitchFamily="34" charset="0"/>
                          <a:ea typeface="Cambria Math" panose="02040503050406030204" pitchFamily="18" charset="0"/>
                        </a:rPr>
                        <a:t>Kozlu</a:t>
                      </a:r>
                    </a:p>
                  </a:txBody>
                  <a:tcPr/>
                </a:tc>
                <a:tc>
                  <a:txBody>
                    <a:bodyPr/>
                    <a:lstStyle/>
                    <a:p>
                      <a:pPr algn="r">
                        <a:lnSpc>
                          <a:spcPct val="107000"/>
                        </a:lnSpc>
                        <a:spcAft>
                          <a:spcPts val="0"/>
                        </a:spcAft>
                      </a:pPr>
                      <a:r>
                        <a:rPr lang="tr-TR" sz="10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gn="r">
                        <a:lnSpc>
                          <a:spcPct val="106000"/>
                        </a:lnSpc>
                        <a:spcAft>
                          <a:spcPts val="0"/>
                        </a:spcAft>
                      </a:pPr>
                      <a:r>
                        <a:rPr lang="tr-TR" sz="10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94</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6000"/>
                        </a:lnSpc>
                        <a:spcAft>
                          <a:spcPts val="0"/>
                        </a:spcAft>
                      </a:pPr>
                      <a:r>
                        <a:rPr lang="tr-TR" sz="1400" b="0" dirty="0">
                          <a:effectLst/>
                          <a:latin typeface="Trebuchet MS" panose="020B0603020202020204" pitchFamily="34" charset="0"/>
                          <a:ea typeface="Times New Roman" panose="02020603050405020304" pitchFamily="18" charset="0"/>
                          <a:cs typeface="Times New Roman" panose="02020603050405020304" pitchFamily="18" charset="0"/>
                        </a:rPr>
                        <a:t>94</a:t>
                      </a:r>
                      <a:endParaRPr lang="tr-TR" sz="10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2179642"/>
                  </a:ext>
                </a:extLst>
              </a:tr>
            </a:tbl>
          </a:graphicData>
        </a:graphic>
      </p:graphicFrame>
    </p:spTree>
    <p:extLst>
      <p:ext uri="{BB962C8B-B14F-4D97-AF65-F5344CB8AC3E}">
        <p14:creationId xmlns:p14="http://schemas.microsoft.com/office/powerpoint/2010/main" val="2567046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76"/>
              <a:ext cx="6276523" cy="183630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SANAYİ VE TEKNOLOJİ</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Zonguldak’ta </a:t>
              </a:r>
              <a:r>
                <a:rPr lang="tr-TR" sz="1500" dirty="0" err="1">
                  <a:solidFill>
                    <a:schemeClr val="bg1"/>
                  </a:solidFill>
                  <a:latin typeface="Trebuchet MS" panose="020B0603020202020204" pitchFamily="34" charset="0"/>
                </a:rPr>
                <a:t>Kdz</a:t>
              </a:r>
              <a:r>
                <a:rPr lang="tr-TR" sz="1500" dirty="0">
                  <a:solidFill>
                    <a:schemeClr val="bg1"/>
                  </a:solidFill>
                  <a:latin typeface="Trebuchet MS" panose="020B0603020202020204" pitchFamily="34" charset="0"/>
                </a:rPr>
                <a:t>. Ereğli, Çaycuma ve Alaplı ilçelerimizdeki OSB’ler tam kapasite ile çalışmaktadır. Çaycuma </a:t>
              </a:r>
              <a:r>
                <a:rPr lang="tr-TR" sz="1500" dirty="0" err="1">
                  <a:solidFill>
                    <a:schemeClr val="bg1"/>
                  </a:solidFill>
                  <a:latin typeface="Trebuchet MS" panose="020B0603020202020204" pitchFamily="34" charset="0"/>
                </a:rPr>
                <a:t>TDİOSB’nin</a:t>
              </a:r>
              <a:r>
                <a:rPr lang="tr-TR" sz="1500" dirty="0">
                  <a:solidFill>
                    <a:schemeClr val="bg1"/>
                  </a:solidFill>
                  <a:latin typeface="Trebuchet MS" panose="020B0603020202020204" pitchFamily="34" charset="0"/>
                </a:rPr>
                <a:t> üstyapı çalışmaları devam etmekte olup beşinci OSB durumundaki Gökçebey OSB’nin ise yer seçimi tamamlanarak tüzel kişiliğe kavuşması sağlanmıştır. 2024 yılı sonu itibariyle OSB’lerimizdeki istihdam edilen kişi sayısı </a:t>
              </a:r>
              <a:r>
                <a:rPr lang="tr-TR" sz="1500" dirty="0">
                  <a:solidFill>
                    <a:schemeClr val="accent4"/>
                  </a:solidFill>
                  <a:latin typeface="Trebuchet MS" panose="020B0603020202020204" pitchFamily="34" charset="0"/>
                </a:rPr>
                <a:t>7.654</a:t>
              </a:r>
              <a:r>
                <a:rPr lang="tr-TR" sz="1500" dirty="0">
                  <a:solidFill>
                    <a:schemeClr val="bg1"/>
                  </a:solidFill>
                  <a:latin typeface="Trebuchet MS" panose="020B0603020202020204" pitchFamily="34" charset="0"/>
                </a:rPr>
                <a:t>’dır.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a16="http://schemas.microsoft.com/office/drawing/2014/main" id="{E1AD60F3-8B79-42C5-8722-0A96ADB79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94" y="3553737"/>
            <a:ext cx="3064822" cy="1728000"/>
          </a:xfrm>
          <a:prstGeom prst="rect">
            <a:avLst/>
          </a:prstGeom>
        </p:spPr>
      </p:pic>
      <p:pic>
        <p:nvPicPr>
          <p:cNvPr id="1026" name="Picture 2" descr="Slide">
            <a:extLst>
              <a:ext uri="{FF2B5EF4-FFF2-40B4-BE49-F238E27FC236}">
                <a16:creationId xmlns:a16="http://schemas.microsoft.com/office/drawing/2014/main" id="{9C131079-62F3-4808-8D74-AFD7255C34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8400" y="3546595"/>
            <a:ext cx="3159349" cy="17351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alapliosb.org.tr/wp-content/uploads/DJI_0184-2000x500.jpg">
            <a:extLst>
              <a:ext uri="{FF2B5EF4-FFF2-40B4-BE49-F238E27FC236}">
                <a16:creationId xmlns:a16="http://schemas.microsoft.com/office/drawing/2014/main" id="{701B5845-487E-4B8E-90E3-59F98BC5D6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21" y="5303688"/>
            <a:ext cx="3065716"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ztso.org.tr/tema/genel/uploads/projeler/diger/WhatsApp-Image-2023-02-27-at-18.14.04-1.jpeg">
            <a:extLst>
              <a:ext uri="{FF2B5EF4-FFF2-40B4-BE49-F238E27FC236}">
                <a16:creationId xmlns:a16="http://schemas.microsoft.com/office/drawing/2014/main" id="{C0AEAC57-23CD-4B58-9657-EEFB46C5B0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400" y="5310830"/>
            <a:ext cx="3159349" cy="172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o 14">
            <a:extLst>
              <a:ext uri="{FF2B5EF4-FFF2-40B4-BE49-F238E27FC236}">
                <a16:creationId xmlns:a16="http://schemas.microsoft.com/office/drawing/2014/main" id="{23762265-AB2E-4699-94E7-FFE9628A89A5}"/>
              </a:ext>
            </a:extLst>
          </p:cNvPr>
          <p:cNvGraphicFramePr>
            <a:graphicFrameLocks noGrp="1"/>
          </p:cNvGraphicFramePr>
          <p:nvPr>
            <p:extLst>
              <p:ext uri="{D42A27DB-BD31-4B8C-83A1-F6EECF244321}">
                <p14:modId xmlns:p14="http://schemas.microsoft.com/office/powerpoint/2010/main" val="1684175745"/>
              </p:ext>
            </p:extLst>
          </p:nvPr>
        </p:nvGraphicFramePr>
        <p:xfrm>
          <a:off x="285721" y="7088096"/>
          <a:ext cx="6262028" cy="2106983"/>
        </p:xfrm>
        <a:graphic>
          <a:graphicData uri="http://schemas.openxmlformats.org/drawingml/2006/table">
            <a:tbl>
              <a:tblPr firstRow="1" bandRow="1">
                <a:tableStyleId>{D27102A9-8310-4765-A935-A1911B00CA55}</a:tableStyleId>
              </a:tblPr>
              <a:tblGrid>
                <a:gridCol w="1314479">
                  <a:extLst>
                    <a:ext uri="{9D8B030D-6E8A-4147-A177-3AD203B41FA5}">
                      <a16:colId xmlns:a16="http://schemas.microsoft.com/office/drawing/2014/main" val="474158380"/>
                    </a:ext>
                  </a:extLst>
                </a:gridCol>
                <a:gridCol w="1130300">
                  <a:extLst>
                    <a:ext uri="{9D8B030D-6E8A-4147-A177-3AD203B41FA5}">
                      <a16:colId xmlns:a16="http://schemas.microsoft.com/office/drawing/2014/main" val="4170450307"/>
                    </a:ext>
                  </a:extLst>
                </a:gridCol>
                <a:gridCol w="952500">
                  <a:extLst>
                    <a:ext uri="{9D8B030D-6E8A-4147-A177-3AD203B41FA5}">
                      <a16:colId xmlns:a16="http://schemas.microsoft.com/office/drawing/2014/main" val="3321491618"/>
                    </a:ext>
                  </a:extLst>
                </a:gridCol>
                <a:gridCol w="762000">
                  <a:extLst>
                    <a:ext uri="{9D8B030D-6E8A-4147-A177-3AD203B41FA5}">
                      <a16:colId xmlns:a16="http://schemas.microsoft.com/office/drawing/2014/main" val="2636528055"/>
                    </a:ext>
                  </a:extLst>
                </a:gridCol>
                <a:gridCol w="965200">
                  <a:extLst>
                    <a:ext uri="{9D8B030D-6E8A-4147-A177-3AD203B41FA5}">
                      <a16:colId xmlns:a16="http://schemas.microsoft.com/office/drawing/2014/main" val="2568741808"/>
                    </a:ext>
                  </a:extLst>
                </a:gridCol>
                <a:gridCol w="1137549">
                  <a:extLst>
                    <a:ext uri="{9D8B030D-6E8A-4147-A177-3AD203B41FA5}">
                      <a16:colId xmlns:a16="http://schemas.microsoft.com/office/drawing/2014/main" val="2479339762"/>
                    </a:ext>
                  </a:extLst>
                </a:gridCol>
              </a:tblGrid>
              <a:tr h="455883">
                <a:tc>
                  <a:txBody>
                    <a:bodyPr/>
                    <a:lstStyle/>
                    <a:p>
                      <a:pPr algn="l"/>
                      <a:r>
                        <a:rPr lang="tr-TR" sz="1400" b="1" dirty="0">
                          <a:latin typeface="Trebuchet MS" panose="020B0603020202020204" pitchFamily="34" charset="0"/>
                          <a:ea typeface="Cambria Math" panose="02040503050406030204" pitchFamily="18" charset="0"/>
                        </a:rPr>
                        <a:t>OSB</a:t>
                      </a:r>
                    </a:p>
                  </a:txBody>
                  <a:tcPr anchor="ctr">
                    <a:noFill/>
                  </a:tcPr>
                </a:tc>
                <a:tc>
                  <a:txBody>
                    <a:bodyPr/>
                    <a:lstStyle/>
                    <a:p>
                      <a:pPr algn="ctr"/>
                      <a:r>
                        <a:rPr lang="tr-TR" sz="1400" b="1" dirty="0" err="1">
                          <a:latin typeface="Trebuchet MS" panose="020B0603020202020204" pitchFamily="34" charset="0"/>
                          <a:ea typeface="Cambria Math" panose="02040503050406030204" pitchFamily="18" charset="0"/>
                        </a:rPr>
                        <a:t>Kdz</a:t>
                      </a:r>
                      <a:r>
                        <a:rPr lang="tr-TR" sz="1400" b="1" dirty="0">
                          <a:latin typeface="Trebuchet MS" panose="020B0603020202020204" pitchFamily="34" charset="0"/>
                          <a:ea typeface="Cambria Math" panose="02040503050406030204" pitchFamily="18" charset="0"/>
                        </a:rPr>
                        <a:t>. Ereğli</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Çaycuma</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Alaplı</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TDİOSB</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Gökçebey</a:t>
                      </a:r>
                    </a:p>
                  </a:txBody>
                  <a:tcPr anchor="ctr">
                    <a:noFill/>
                  </a:tcPr>
                </a:tc>
                <a:extLst>
                  <a:ext uri="{0D108BD9-81ED-4DB2-BD59-A6C34878D82A}">
                    <a16:rowId xmlns:a16="http://schemas.microsoft.com/office/drawing/2014/main" val="3974629367"/>
                  </a:ext>
                </a:extLst>
              </a:tr>
              <a:tr h="330220">
                <a:tc>
                  <a:txBody>
                    <a:bodyPr/>
                    <a:lstStyle/>
                    <a:p>
                      <a:r>
                        <a:rPr lang="tr-TR" sz="1400" dirty="0">
                          <a:latin typeface="Trebuchet MS" panose="020B0603020202020204" pitchFamily="34" charset="0"/>
                          <a:ea typeface="Cambria Math" panose="02040503050406030204" pitchFamily="18" charset="0"/>
                        </a:rPr>
                        <a:t>OSB Alanı (ha)</a:t>
                      </a:r>
                    </a:p>
                  </a:txBody>
                  <a:tcPr/>
                </a:tc>
                <a:tc>
                  <a:txBody>
                    <a:bodyPr/>
                    <a:lstStyle/>
                    <a:p>
                      <a:pPr algn="r"/>
                      <a:r>
                        <a:rPr lang="tr-TR" sz="1400" b="0" dirty="0">
                          <a:latin typeface="Trebuchet MS" panose="020B0603020202020204" pitchFamily="34" charset="0"/>
                          <a:ea typeface="Cambria Math" panose="02040503050406030204" pitchFamily="18" charset="0"/>
                        </a:rPr>
                        <a:t>204</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132</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81</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56</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64</a:t>
                      </a:r>
                    </a:p>
                  </a:txBody>
                  <a:tcPr marL="68580" marR="68580" marT="0" marB="0" anchor="ctr"/>
                </a:tc>
                <a:extLst>
                  <a:ext uri="{0D108BD9-81ED-4DB2-BD59-A6C34878D82A}">
                    <a16:rowId xmlns:a16="http://schemas.microsoft.com/office/drawing/2014/main" val="3898744942"/>
                  </a:ext>
                </a:extLst>
              </a:tr>
              <a:tr h="330220">
                <a:tc>
                  <a:txBody>
                    <a:bodyPr/>
                    <a:lstStyle/>
                    <a:p>
                      <a:r>
                        <a:rPr lang="tr-TR" sz="1400" dirty="0">
                          <a:latin typeface="Trebuchet MS" panose="020B0603020202020204" pitchFamily="34" charset="0"/>
                          <a:ea typeface="Cambria Math" panose="02040503050406030204" pitchFamily="18" charset="0"/>
                        </a:rPr>
                        <a:t>Parsel Sayısı</a:t>
                      </a:r>
                    </a:p>
                  </a:txBody>
                  <a:tcPr/>
                </a:tc>
                <a:tc>
                  <a:txBody>
                    <a:bodyPr/>
                    <a:lstStyle/>
                    <a:p>
                      <a:pPr algn="r"/>
                      <a:r>
                        <a:rPr lang="tr-TR" sz="1400" b="0" dirty="0">
                          <a:latin typeface="Trebuchet MS" panose="020B0603020202020204" pitchFamily="34" charset="0"/>
                          <a:ea typeface="Cambria Math" panose="02040503050406030204" pitchFamily="18" charset="0"/>
                        </a:rPr>
                        <a:t>57</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69</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54</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15</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40</a:t>
                      </a:r>
                    </a:p>
                  </a:txBody>
                  <a:tcPr marL="68580" marR="68580" marT="0" marB="0" anchor="ctr"/>
                </a:tc>
                <a:extLst>
                  <a:ext uri="{0D108BD9-81ED-4DB2-BD59-A6C34878D82A}">
                    <a16:rowId xmlns:a16="http://schemas.microsoft.com/office/drawing/2014/main" val="825451379"/>
                  </a:ext>
                </a:extLst>
              </a:tr>
              <a:tr h="330220">
                <a:tc>
                  <a:txBody>
                    <a:bodyPr/>
                    <a:lstStyle/>
                    <a:p>
                      <a:r>
                        <a:rPr lang="tr-TR" sz="1400" dirty="0">
                          <a:latin typeface="Trebuchet MS" panose="020B0603020202020204" pitchFamily="34" charset="0"/>
                          <a:ea typeface="Cambria Math" panose="02040503050406030204" pitchFamily="18" charset="0"/>
                        </a:rPr>
                        <a:t>Boş Parsel</a:t>
                      </a:r>
                    </a:p>
                  </a:txBody>
                  <a:tcPr/>
                </a:tc>
                <a:tc>
                  <a:txBody>
                    <a:bodyPr/>
                    <a:lstStyle/>
                    <a:p>
                      <a:pPr algn="r"/>
                      <a:r>
                        <a:rPr lang="tr-TR" sz="1400" b="0" dirty="0">
                          <a:latin typeface="Trebuchet MS" panose="020B0603020202020204" pitchFamily="34" charset="0"/>
                          <a:ea typeface="Cambria Math" panose="02040503050406030204" pitchFamily="18" charset="0"/>
                        </a:rPr>
                        <a:t>0</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0</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10</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0</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40</a:t>
                      </a:r>
                    </a:p>
                  </a:txBody>
                  <a:tcPr marL="68580" marR="68580" marT="0" marB="0" anchor="ctr"/>
                </a:tc>
                <a:extLst>
                  <a:ext uri="{0D108BD9-81ED-4DB2-BD59-A6C34878D82A}">
                    <a16:rowId xmlns:a16="http://schemas.microsoft.com/office/drawing/2014/main" val="1296191630"/>
                  </a:ext>
                </a:extLst>
              </a:tr>
              <a:tr h="330220">
                <a:tc>
                  <a:txBody>
                    <a:bodyPr/>
                    <a:lstStyle/>
                    <a:p>
                      <a:r>
                        <a:rPr lang="tr-TR" sz="1400" dirty="0">
                          <a:latin typeface="Trebuchet MS" panose="020B0603020202020204" pitchFamily="34" charset="0"/>
                          <a:ea typeface="Cambria Math" panose="02040503050406030204" pitchFamily="18" charset="0"/>
                        </a:rPr>
                        <a:t>Firma Sayısı</a:t>
                      </a:r>
                    </a:p>
                  </a:txBody>
                  <a:tcPr/>
                </a:tc>
                <a:tc>
                  <a:txBody>
                    <a:bodyPr/>
                    <a:lstStyle/>
                    <a:p>
                      <a:pPr algn="r"/>
                      <a:r>
                        <a:rPr lang="tr-TR" sz="1400" b="0" dirty="0">
                          <a:latin typeface="Trebuchet MS" panose="020B0603020202020204" pitchFamily="34" charset="0"/>
                          <a:ea typeface="Cambria Math" panose="02040503050406030204" pitchFamily="18" charset="0"/>
                        </a:rPr>
                        <a:t>49</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57</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44</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nchor="ctr"/>
                </a:tc>
                <a:extLst>
                  <a:ext uri="{0D108BD9-81ED-4DB2-BD59-A6C34878D82A}">
                    <a16:rowId xmlns:a16="http://schemas.microsoft.com/office/drawing/2014/main" val="2904612697"/>
                  </a:ext>
                </a:extLst>
              </a:tr>
              <a:tr h="330220">
                <a:tc>
                  <a:txBody>
                    <a:bodyPr/>
                    <a:lstStyle/>
                    <a:p>
                      <a:r>
                        <a:rPr lang="tr-TR" sz="1400" dirty="0">
                          <a:latin typeface="Trebuchet MS" panose="020B0603020202020204" pitchFamily="34" charset="0"/>
                          <a:ea typeface="Cambria Math" panose="02040503050406030204" pitchFamily="18" charset="0"/>
                        </a:rPr>
                        <a:t>İstihdam</a:t>
                      </a:r>
                    </a:p>
                  </a:txBody>
                  <a:tcPr/>
                </a:tc>
                <a:tc>
                  <a:txBody>
                    <a:bodyPr/>
                    <a:lstStyle/>
                    <a:p>
                      <a:pPr algn="r"/>
                      <a:r>
                        <a:rPr lang="tr-TR" sz="1400" b="0" dirty="0">
                          <a:latin typeface="Trebuchet MS" panose="020B0603020202020204" pitchFamily="34" charset="0"/>
                          <a:ea typeface="Cambria Math" panose="02040503050406030204" pitchFamily="18" charset="0"/>
                        </a:rPr>
                        <a:t>3.003</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4.032</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619</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a:t>
                      </a:r>
                    </a:p>
                  </a:txBody>
                  <a:tcPr marL="68580" marR="68580" marT="0" marB="0" anchor="ctr"/>
                </a:tc>
                <a:extLst>
                  <a:ext uri="{0D108BD9-81ED-4DB2-BD59-A6C34878D82A}">
                    <a16:rowId xmlns:a16="http://schemas.microsoft.com/office/drawing/2014/main" val="2120393894"/>
                  </a:ext>
                </a:extLst>
              </a:tr>
            </a:tbl>
          </a:graphicData>
        </a:graphic>
      </p:graphicFrame>
    </p:spTree>
    <p:extLst>
      <p:ext uri="{BB962C8B-B14F-4D97-AF65-F5344CB8AC3E}">
        <p14:creationId xmlns:p14="http://schemas.microsoft.com/office/powerpoint/2010/main" val="2130342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305472"/>
              <a:ext cx="6276523" cy="120551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SANAYİ VE TEKNOLOJİ</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2024 yılında ilimizdeki sanayi tesisi sayısı </a:t>
              </a:r>
              <a:r>
                <a:rPr lang="tr-TR" sz="1500" dirty="0">
                  <a:solidFill>
                    <a:schemeClr val="accent4"/>
                  </a:solidFill>
                  <a:latin typeface="Trebuchet MS" panose="020B0603020202020204" pitchFamily="34" charset="0"/>
                </a:rPr>
                <a:t>710</a:t>
              </a:r>
              <a:r>
                <a:rPr lang="tr-TR" sz="1500" dirty="0">
                  <a:solidFill>
                    <a:schemeClr val="bg1"/>
                  </a:solidFill>
                  <a:latin typeface="Trebuchet MS" panose="020B0603020202020204" pitchFamily="34" charset="0"/>
                </a:rPr>
                <a:t>’dur. Küçük Sanayi Siteleri (KSS) il ekonomisine katkı sağlamaktadır. 15 </a:t>
              </a:r>
              <a:r>
                <a:rPr lang="tr-TR" sz="1500" dirty="0" err="1">
                  <a:solidFill>
                    <a:schemeClr val="bg1"/>
                  </a:solidFill>
                  <a:latin typeface="Trebuchet MS" panose="020B0603020202020204" pitchFamily="34" charset="0"/>
                </a:rPr>
                <a:t>KSS’de</a:t>
              </a:r>
              <a:r>
                <a:rPr lang="tr-TR" sz="1500" dirty="0">
                  <a:solidFill>
                    <a:schemeClr val="bg1"/>
                  </a:solidFill>
                  <a:latin typeface="Trebuchet MS" panose="020B0603020202020204" pitchFamily="34" charset="0"/>
                </a:rPr>
                <a:t> </a:t>
              </a:r>
              <a:r>
                <a:rPr lang="tr-TR" sz="1500" dirty="0">
                  <a:solidFill>
                    <a:schemeClr val="accent4"/>
                  </a:solidFill>
                  <a:latin typeface="Trebuchet MS" panose="020B0603020202020204" pitchFamily="34" charset="0"/>
                </a:rPr>
                <a:t>4.882</a:t>
              </a:r>
              <a:r>
                <a:rPr lang="tr-TR" sz="1500" dirty="0">
                  <a:solidFill>
                    <a:schemeClr val="bg1"/>
                  </a:solidFill>
                  <a:latin typeface="Trebuchet MS" panose="020B0603020202020204" pitchFamily="34" charset="0"/>
                </a:rPr>
                <a:t> kişi istihdam edilmiş durumdadır.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https://www.oyakmadenmetalurji.com.tr/Sites/1/content/img/celik/6.jpg">
            <a:extLst>
              <a:ext uri="{FF2B5EF4-FFF2-40B4-BE49-F238E27FC236}">
                <a16:creationId xmlns:a16="http://schemas.microsoft.com/office/drawing/2014/main" id="{9E91ED8E-74C8-4A29-9263-370BC3D97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950" y="3538291"/>
            <a:ext cx="2512636" cy="2653928"/>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1B4E397B-985E-4963-B612-516B3BF35BD2}"/>
              </a:ext>
            </a:extLst>
          </p:cNvPr>
          <p:cNvSpPr txBox="1"/>
          <p:nvPr/>
        </p:nvSpPr>
        <p:spPr>
          <a:xfrm>
            <a:off x="309954" y="6299240"/>
            <a:ext cx="1781930" cy="523220"/>
          </a:xfrm>
          <a:prstGeom prst="rect">
            <a:avLst/>
          </a:prstGeom>
          <a:noFill/>
        </p:spPr>
        <p:txBody>
          <a:bodyPr wrap="square" rtlCol="0">
            <a:spAutoFit/>
          </a:bodyPr>
          <a:lstStyle/>
          <a:p>
            <a:r>
              <a:rPr lang="tr-TR" sz="1400" b="1" dirty="0">
                <a:latin typeface="Trebuchet MS" panose="020B0603020202020204" pitchFamily="34" charset="0"/>
              </a:rPr>
              <a:t>İSTİHDAMDA </a:t>
            </a:r>
          </a:p>
          <a:p>
            <a:r>
              <a:rPr lang="tr-TR" sz="1400" b="1" dirty="0">
                <a:latin typeface="Trebuchet MS" panose="020B0603020202020204" pitchFamily="34" charset="0"/>
              </a:rPr>
              <a:t>İLK 4</a:t>
            </a:r>
          </a:p>
        </p:txBody>
      </p:sp>
      <p:graphicFrame>
        <p:nvGraphicFramePr>
          <p:cNvPr id="20" name="Tablo 19">
            <a:extLst>
              <a:ext uri="{FF2B5EF4-FFF2-40B4-BE49-F238E27FC236}">
                <a16:creationId xmlns:a16="http://schemas.microsoft.com/office/drawing/2014/main" id="{4BE58EFD-E91B-4C63-89FB-9B141B74C11A}"/>
              </a:ext>
            </a:extLst>
          </p:cNvPr>
          <p:cNvGraphicFramePr>
            <a:graphicFrameLocks noGrp="1"/>
          </p:cNvGraphicFramePr>
          <p:nvPr>
            <p:extLst>
              <p:ext uri="{D42A27DB-BD31-4B8C-83A1-F6EECF244321}">
                <p14:modId xmlns:p14="http://schemas.microsoft.com/office/powerpoint/2010/main" val="137380858"/>
              </p:ext>
            </p:extLst>
          </p:nvPr>
        </p:nvGraphicFramePr>
        <p:xfrm>
          <a:off x="2462691" y="6210055"/>
          <a:ext cx="4171313" cy="3072753"/>
        </p:xfrm>
        <a:graphic>
          <a:graphicData uri="http://schemas.openxmlformats.org/drawingml/2006/table">
            <a:tbl>
              <a:tblPr firstRow="1" bandRow="1">
                <a:tableStyleId>{D27102A9-8310-4765-A935-A1911B00CA55}</a:tableStyleId>
              </a:tblPr>
              <a:tblGrid>
                <a:gridCol w="1501529">
                  <a:extLst>
                    <a:ext uri="{9D8B030D-6E8A-4147-A177-3AD203B41FA5}">
                      <a16:colId xmlns:a16="http://schemas.microsoft.com/office/drawing/2014/main" val="474158380"/>
                    </a:ext>
                  </a:extLst>
                </a:gridCol>
                <a:gridCol w="812800">
                  <a:extLst>
                    <a:ext uri="{9D8B030D-6E8A-4147-A177-3AD203B41FA5}">
                      <a16:colId xmlns:a16="http://schemas.microsoft.com/office/drawing/2014/main" val="4170450307"/>
                    </a:ext>
                  </a:extLst>
                </a:gridCol>
                <a:gridCol w="1041400">
                  <a:extLst>
                    <a:ext uri="{9D8B030D-6E8A-4147-A177-3AD203B41FA5}">
                      <a16:colId xmlns:a16="http://schemas.microsoft.com/office/drawing/2014/main" val="3321491618"/>
                    </a:ext>
                  </a:extLst>
                </a:gridCol>
                <a:gridCol w="815584">
                  <a:extLst>
                    <a:ext uri="{9D8B030D-6E8A-4147-A177-3AD203B41FA5}">
                      <a16:colId xmlns:a16="http://schemas.microsoft.com/office/drawing/2014/main" val="1539094684"/>
                    </a:ext>
                  </a:extLst>
                </a:gridCol>
              </a:tblGrid>
              <a:tr h="636261">
                <a:tc>
                  <a:txBody>
                    <a:bodyPr/>
                    <a:lstStyle/>
                    <a:p>
                      <a:pPr algn="l"/>
                      <a:r>
                        <a:rPr lang="tr-TR" sz="1300" b="0" dirty="0">
                          <a:latin typeface="Trebuchet MS" panose="020B0603020202020204" pitchFamily="34" charset="0"/>
                          <a:ea typeface="Cambria Math" panose="02040503050406030204" pitchFamily="18" charset="0"/>
                        </a:rPr>
                        <a:t>Tesis Türü</a:t>
                      </a:r>
                    </a:p>
                  </a:txBody>
                  <a:tcPr anchor="ctr">
                    <a:noFill/>
                  </a:tcPr>
                </a:tc>
                <a:tc>
                  <a:txBody>
                    <a:bodyPr/>
                    <a:lstStyle/>
                    <a:p>
                      <a:pPr algn="l"/>
                      <a:r>
                        <a:rPr lang="tr-TR" sz="1300" b="0" dirty="0">
                          <a:latin typeface="Trebuchet MS" panose="020B0603020202020204" pitchFamily="34" charset="0"/>
                          <a:ea typeface="Cambria Math" panose="02040503050406030204" pitchFamily="18" charset="0"/>
                        </a:rPr>
                        <a:t>Firma Sayısı</a:t>
                      </a:r>
                    </a:p>
                  </a:txBody>
                  <a:tcPr anchor="ctr">
                    <a:noFill/>
                  </a:tcPr>
                </a:tc>
                <a:tc>
                  <a:txBody>
                    <a:bodyPr/>
                    <a:lstStyle/>
                    <a:p>
                      <a:pPr algn="l">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Çalışan Sayısı</a:t>
                      </a:r>
                    </a:p>
                  </a:txBody>
                  <a:tcPr marL="68580" marR="68580" marT="0" marB="0" anchor="ctr">
                    <a:noFill/>
                  </a:tcPr>
                </a:tc>
                <a:tc>
                  <a:txBody>
                    <a:bodyPr/>
                    <a:lstStyle/>
                    <a:p>
                      <a:pPr algn="l">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Sanayide İstihdam Oranı (%)</a:t>
                      </a:r>
                    </a:p>
                  </a:txBody>
                  <a:tcPr marL="68580" marR="68580" marT="0" marB="0" anchor="ctr">
                    <a:noFill/>
                  </a:tcPr>
                </a:tc>
                <a:extLst>
                  <a:ext uri="{0D108BD9-81ED-4DB2-BD59-A6C34878D82A}">
                    <a16:rowId xmlns:a16="http://schemas.microsoft.com/office/drawing/2014/main" val="3974629367"/>
                  </a:ext>
                </a:extLst>
              </a:tr>
              <a:tr h="406082">
                <a:tc>
                  <a:txBody>
                    <a:bodyPr/>
                    <a:lstStyle/>
                    <a:p>
                      <a:pPr>
                        <a:spcAft>
                          <a:spcPts val="0"/>
                        </a:spcAft>
                      </a:pPr>
                      <a:r>
                        <a:rPr lang="tr-TR" sz="1300" dirty="0">
                          <a:effectLst/>
                          <a:latin typeface="Trebuchet MS" panose="020B0603020202020204" pitchFamily="34" charset="0"/>
                          <a:ea typeface="Times New Roman" panose="02020603050405020304" pitchFamily="18" charset="0"/>
                        </a:rPr>
                        <a:t>Tekstil ve Konfeksiyon</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38</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4.400</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11</a:t>
                      </a:r>
                    </a:p>
                  </a:txBody>
                  <a:tcPr marL="68580" marR="68580" marT="0" marB="0" anchor="ctr"/>
                </a:tc>
                <a:extLst>
                  <a:ext uri="{0D108BD9-81ED-4DB2-BD59-A6C34878D82A}">
                    <a16:rowId xmlns:a16="http://schemas.microsoft.com/office/drawing/2014/main" val="3898744942"/>
                  </a:ext>
                </a:extLst>
              </a:tr>
              <a:tr h="203041">
                <a:tc>
                  <a:txBody>
                    <a:bodyPr/>
                    <a:lstStyle/>
                    <a:p>
                      <a:pPr>
                        <a:spcAft>
                          <a:spcPts val="0"/>
                        </a:spcAft>
                      </a:pPr>
                      <a:r>
                        <a:rPr lang="tr-TR" sz="1300" dirty="0">
                          <a:effectLst/>
                          <a:latin typeface="Trebuchet MS" panose="020B0603020202020204" pitchFamily="34" charset="0"/>
                          <a:ea typeface="Times New Roman" panose="02020603050405020304" pitchFamily="18" charset="0"/>
                        </a:rPr>
                        <a:t>Gıda Sanayi</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129</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1.864</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5</a:t>
                      </a:r>
                    </a:p>
                  </a:txBody>
                  <a:tcPr marL="68580" marR="68580" marT="0" marB="0" anchor="ctr"/>
                </a:tc>
                <a:extLst>
                  <a:ext uri="{0D108BD9-81ED-4DB2-BD59-A6C34878D82A}">
                    <a16:rowId xmlns:a16="http://schemas.microsoft.com/office/drawing/2014/main" val="825451379"/>
                  </a:ext>
                </a:extLst>
              </a:tr>
              <a:tr h="406082">
                <a:tc>
                  <a:txBody>
                    <a:bodyPr/>
                    <a:lstStyle/>
                    <a:p>
                      <a:pPr>
                        <a:spcAft>
                          <a:spcPts val="0"/>
                        </a:spcAft>
                      </a:pPr>
                      <a:r>
                        <a:rPr lang="tr-TR" sz="1300" dirty="0">
                          <a:effectLst/>
                          <a:latin typeface="Trebuchet MS" panose="020B0603020202020204" pitchFamily="34" charset="0"/>
                          <a:ea typeface="Times New Roman" panose="02020603050405020304" pitchFamily="18" charset="0"/>
                        </a:rPr>
                        <a:t>Kimya, Kömür ve Plastik</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62</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10.843</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27</a:t>
                      </a:r>
                    </a:p>
                  </a:txBody>
                  <a:tcPr marL="68580" marR="68580" marT="0" marB="0" anchor="ctr"/>
                </a:tc>
                <a:extLst>
                  <a:ext uri="{0D108BD9-81ED-4DB2-BD59-A6C34878D82A}">
                    <a16:rowId xmlns:a16="http://schemas.microsoft.com/office/drawing/2014/main" val="1296191630"/>
                  </a:ext>
                </a:extLst>
              </a:tr>
              <a:tr h="406082">
                <a:tc>
                  <a:txBody>
                    <a:bodyPr/>
                    <a:lstStyle/>
                    <a:p>
                      <a:pPr>
                        <a:spcAft>
                          <a:spcPts val="0"/>
                        </a:spcAft>
                      </a:pPr>
                      <a:r>
                        <a:rPr lang="tr-TR" sz="1300" dirty="0">
                          <a:effectLst/>
                          <a:latin typeface="Trebuchet MS" panose="020B0603020202020204" pitchFamily="34" charset="0"/>
                          <a:ea typeface="Times New Roman" panose="02020603050405020304" pitchFamily="18" charset="0"/>
                        </a:rPr>
                        <a:t>Taş ve Toprağa Dayalı Sanayi</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64</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2.139</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5</a:t>
                      </a:r>
                    </a:p>
                  </a:txBody>
                  <a:tcPr marL="68580" marR="68580" marT="0" marB="0" anchor="ctr"/>
                </a:tc>
                <a:extLst>
                  <a:ext uri="{0D108BD9-81ED-4DB2-BD59-A6C34878D82A}">
                    <a16:rowId xmlns:a16="http://schemas.microsoft.com/office/drawing/2014/main" val="438129128"/>
                  </a:ext>
                </a:extLst>
              </a:tr>
              <a:tr h="406082">
                <a:tc>
                  <a:txBody>
                    <a:bodyPr/>
                    <a:lstStyle/>
                    <a:p>
                      <a:pPr>
                        <a:spcAft>
                          <a:spcPts val="0"/>
                        </a:spcAft>
                      </a:pPr>
                      <a:r>
                        <a:rPr lang="tr-TR" sz="1300" dirty="0">
                          <a:effectLst/>
                          <a:latin typeface="Trebuchet MS" panose="020B0603020202020204" pitchFamily="34" charset="0"/>
                          <a:ea typeface="Times New Roman" panose="02020603050405020304" pitchFamily="18" charset="0"/>
                        </a:rPr>
                        <a:t>Orman Ürünleri ve Mobilya</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116</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1.804</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5</a:t>
                      </a:r>
                    </a:p>
                  </a:txBody>
                  <a:tcPr marL="68580" marR="68580" marT="0" marB="0" anchor="ctr"/>
                </a:tc>
                <a:extLst>
                  <a:ext uri="{0D108BD9-81ED-4DB2-BD59-A6C34878D82A}">
                    <a16:rowId xmlns:a16="http://schemas.microsoft.com/office/drawing/2014/main" val="389019361"/>
                  </a:ext>
                </a:extLst>
              </a:tr>
              <a:tr h="406082">
                <a:tc>
                  <a:txBody>
                    <a:bodyPr/>
                    <a:lstStyle/>
                    <a:p>
                      <a:pPr>
                        <a:spcAft>
                          <a:spcPts val="0"/>
                        </a:spcAft>
                      </a:pPr>
                      <a:r>
                        <a:rPr lang="tr-TR" sz="1300" dirty="0">
                          <a:effectLst/>
                          <a:latin typeface="Trebuchet MS" panose="020B0603020202020204" pitchFamily="34" charset="0"/>
                          <a:ea typeface="Times New Roman" panose="02020603050405020304" pitchFamily="18" charset="0"/>
                        </a:rPr>
                        <a:t>Metal Eşya ve Makine Teçhizat</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149</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12.533</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31</a:t>
                      </a:r>
                    </a:p>
                  </a:txBody>
                  <a:tcPr marL="68580" marR="68580" marT="0" marB="0" anchor="ctr"/>
                </a:tc>
                <a:extLst>
                  <a:ext uri="{0D108BD9-81ED-4DB2-BD59-A6C34878D82A}">
                    <a16:rowId xmlns:a16="http://schemas.microsoft.com/office/drawing/2014/main" val="3493913219"/>
                  </a:ext>
                </a:extLst>
              </a:tr>
              <a:tr h="203041">
                <a:tc>
                  <a:txBody>
                    <a:bodyPr/>
                    <a:lstStyle/>
                    <a:p>
                      <a:pPr>
                        <a:spcAft>
                          <a:spcPts val="0"/>
                        </a:spcAft>
                      </a:pPr>
                      <a:r>
                        <a:rPr lang="tr-TR" sz="1300" dirty="0">
                          <a:effectLst/>
                          <a:latin typeface="Trebuchet MS" panose="020B0603020202020204" pitchFamily="34" charset="0"/>
                          <a:ea typeface="Times New Roman" panose="02020603050405020304" pitchFamily="18" charset="0"/>
                        </a:rPr>
                        <a:t>Diğer Sanayi</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152</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6.346</a:t>
                      </a:r>
                    </a:p>
                  </a:txBody>
                  <a:tcPr marL="68580" marR="68580" marT="0" marB="0" anchor="ctr"/>
                </a:tc>
                <a:tc>
                  <a:txBody>
                    <a:bodyPr/>
                    <a:lstStyle/>
                    <a:p>
                      <a:pPr marL="228600" marR="152400" algn="r">
                        <a:spcAft>
                          <a:spcPts val="0"/>
                        </a:spcAft>
                      </a:pPr>
                      <a:r>
                        <a:rPr lang="tr-TR" sz="1300" dirty="0">
                          <a:effectLst/>
                          <a:latin typeface="Trebuchet MS" panose="020B0603020202020204" pitchFamily="34" charset="0"/>
                          <a:ea typeface="Times New Roman" panose="02020603050405020304" pitchFamily="18" charset="0"/>
                        </a:rPr>
                        <a:t>16</a:t>
                      </a:r>
                    </a:p>
                  </a:txBody>
                  <a:tcPr marL="68580" marR="68580" marT="0" marB="0" anchor="ctr"/>
                </a:tc>
                <a:extLst>
                  <a:ext uri="{0D108BD9-81ED-4DB2-BD59-A6C34878D82A}">
                    <a16:rowId xmlns:a16="http://schemas.microsoft.com/office/drawing/2014/main" val="2699733672"/>
                  </a:ext>
                </a:extLst>
              </a:tr>
            </a:tbl>
          </a:graphicData>
        </a:graphic>
      </p:graphicFrame>
      <p:graphicFrame>
        <p:nvGraphicFramePr>
          <p:cNvPr id="15" name="Tablo 14">
            <a:extLst>
              <a:ext uri="{FF2B5EF4-FFF2-40B4-BE49-F238E27FC236}">
                <a16:creationId xmlns:a16="http://schemas.microsoft.com/office/drawing/2014/main" id="{23762265-AB2E-4699-94E7-FFE9628A89A5}"/>
              </a:ext>
            </a:extLst>
          </p:cNvPr>
          <p:cNvGraphicFramePr>
            <a:graphicFrameLocks noGrp="1"/>
          </p:cNvGraphicFramePr>
          <p:nvPr>
            <p:extLst>
              <p:ext uri="{D42A27DB-BD31-4B8C-83A1-F6EECF244321}">
                <p14:modId xmlns:p14="http://schemas.microsoft.com/office/powerpoint/2010/main" val="1203031121"/>
              </p:ext>
            </p:extLst>
          </p:nvPr>
        </p:nvGraphicFramePr>
        <p:xfrm>
          <a:off x="297869" y="6847291"/>
          <a:ext cx="2140531" cy="2443772"/>
        </p:xfrm>
        <a:graphic>
          <a:graphicData uri="http://schemas.openxmlformats.org/drawingml/2006/table">
            <a:tbl>
              <a:tblPr firstRow="1" bandRow="1">
                <a:tableStyleId>{C083E6E3-FA7D-4D7B-A595-EF9225AFEA82}</a:tableStyleId>
              </a:tblPr>
              <a:tblGrid>
                <a:gridCol w="1388576">
                  <a:extLst>
                    <a:ext uri="{9D8B030D-6E8A-4147-A177-3AD203B41FA5}">
                      <a16:colId xmlns:a16="http://schemas.microsoft.com/office/drawing/2014/main" val="4170450307"/>
                    </a:ext>
                  </a:extLst>
                </a:gridCol>
                <a:gridCol w="751955">
                  <a:extLst>
                    <a:ext uri="{9D8B030D-6E8A-4147-A177-3AD203B41FA5}">
                      <a16:colId xmlns:a16="http://schemas.microsoft.com/office/drawing/2014/main" val="3321491618"/>
                    </a:ext>
                  </a:extLst>
                </a:gridCol>
              </a:tblGrid>
              <a:tr h="695501">
                <a:tc>
                  <a:txBody>
                    <a:bodyPr/>
                    <a:lstStyle/>
                    <a:p>
                      <a:pPr algn="l"/>
                      <a:r>
                        <a:rPr lang="tr-TR" sz="1400" b="0" dirty="0">
                          <a:effectLst/>
                          <a:latin typeface="Trebuchet MS" panose="020B0603020202020204" pitchFamily="34" charset="0"/>
                        </a:rPr>
                        <a:t>Kuruluş</a:t>
                      </a:r>
                      <a:endParaRPr lang="tr-TR" sz="1400" b="0" dirty="0">
                        <a:effectLst/>
                        <a:latin typeface="Trebuchet MS" panose="020B0603020202020204" pitchFamily="34" charset="0"/>
                        <a:ea typeface="Cambria Math" panose="02040503050406030204" pitchFamily="18" charset="0"/>
                      </a:endParaRPr>
                    </a:p>
                  </a:txBody>
                  <a:tcPr anchor="ctr"/>
                </a:tc>
                <a:tc>
                  <a:txBody>
                    <a:bodyPr/>
                    <a:lstStyle/>
                    <a:p>
                      <a:pPr algn="l">
                        <a:lnSpc>
                          <a:spcPct val="107000"/>
                        </a:lnSpc>
                        <a:spcAft>
                          <a:spcPts val="0"/>
                        </a:spcAft>
                      </a:pPr>
                      <a:r>
                        <a:rPr lang="tr-TR" sz="1400" b="0" dirty="0">
                          <a:effectLst/>
                          <a:latin typeface="Trebuchet MS" panose="020B0603020202020204" pitchFamily="34" charset="0"/>
                        </a:rPr>
                        <a:t>Çalışan</a:t>
                      </a:r>
                      <a:endParaRPr lang="tr-TR"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4629367"/>
                  </a:ext>
                </a:extLst>
              </a:tr>
              <a:tr h="474794">
                <a:tc>
                  <a:txBody>
                    <a:bodyPr/>
                    <a:lstStyle/>
                    <a:p>
                      <a:r>
                        <a:rPr lang="tr-TR" sz="1400" dirty="0">
                          <a:latin typeface="Trebuchet MS" panose="020B0603020202020204" pitchFamily="34" charset="0"/>
                        </a:rPr>
                        <a:t>ERDEMİR T.A.Ş.</a:t>
                      </a:r>
                      <a:endParaRPr lang="tr-TR" sz="1400" dirty="0">
                        <a:latin typeface="Trebuchet MS" panose="020B0603020202020204" pitchFamily="34" charset="0"/>
                        <a:ea typeface="Cambria Math" panose="02040503050406030204" pitchFamily="18" charset="0"/>
                      </a:endParaRPr>
                    </a:p>
                  </a:txBody>
                  <a:tcPr anchor="ctr"/>
                </a:tc>
                <a:tc>
                  <a:txBody>
                    <a:bodyPr/>
                    <a:lstStyle/>
                    <a:p>
                      <a:pPr algn="ctr">
                        <a:lnSpc>
                          <a:spcPct val="107000"/>
                        </a:lnSpc>
                        <a:spcAft>
                          <a:spcPts val="0"/>
                        </a:spcAft>
                      </a:pPr>
                      <a:r>
                        <a:rPr lang="tr-TR" sz="1400" dirty="0">
                          <a:effectLst/>
                          <a:latin typeface="Trebuchet MS" panose="020B0603020202020204" pitchFamily="34" charset="0"/>
                        </a:rPr>
                        <a:t>8.171</a:t>
                      </a:r>
                      <a:endParaRPr lang="tr-TR"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8744942"/>
                  </a:ext>
                </a:extLst>
              </a:tr>
              <a:tr h="384933">
                <a:tc>
                  <a:txBody>
                    <a:bodyPr/>
                    <a:lstStyle/>
                    <a:p>
                      <a:r>
                        <a:rPr lang="tr-TR" sz="1400" dirty="0">
                          <a:latin typeface="Trebuchet MS" panose="020B0603020202020204" pitchFamily="34" charset="0"/>
                        </a:rPr>
                        <a:t>TTK</a:t>
                      </a:r>
                      <a:endParaRPr lang="tr-TR" sz="1400" dirty="0">
                        <a:latin typeface="Trebuchet MS" panose="020B0603020202020204" pitchFamily="34" charset="0"/>
                        <a:ea typeface="Cambria Math" panose="02040503050406030204" pitchFamily="18" charset="0"/>
                      </a:endParaRPr>
                    </a:p>
                  </a:txBody>
                  <a:tcPr anchor="ctr"/>
                </a:tc>
                <a:tc>
                  <a:txBody>
                    <a:bodyPr/>
                    <a:lstStyle/>
                    <a:p>
                      <a:pPr algn="ct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7.005</a:t>
                      </a:r>
                    </a:p>
                  </a:txBody>
                  <a:tcPr marL="68580" marR="68580" marT="0" marB="0" anchor="ctr"/>
                </a:tc>
                <a:extLst>
                  <a:ext uri="{0D108BD9-81ED-4DB2-BD59-A6C34878D82A}">
                    <a16:rowId xmlns:a16="http://schemas.microsoft.com/office/drawing/2014/main" val="825451379"/>
                  </a:ext>
                </a:extLst>
              </a:tr>
              <a:tr h="370384">
                <a:tc>
                  <a:txBody>
                    <a:bodyPr/>
                    <a:lstStyle/>
                    <a:p>
                      <a:r>
                        <a:rPr lang="tr-TR" sz="1400" dirty="0">
                          <a:latin typeface="Trebuchet MS" panose="020B0603020202020204" pitchFamily="34" charset="0"/>
                          <a:ea typeface="Cambria Math" panose="02040503050406030204" pitchFamily="18" charset="0"/>
                        </a:rPr>
                        <a:t>Eren Enerji</a:t>
                      </a:r>
                    </a:p>
                  </a:txBody>
                  <a:tcPr anchor="ctr"/>
                </a:tc>
                <a:tc>
                  <a:txBody>
                    <a:bodyPr/>
                    <a:lstStyle/>
                    <a:p>
                      <a:pPr algn="ctr">
                        <a:lnSpc>
                          <a:spcPct val="107000"/>
                        </a:lnSpc>
                        <a:spcAft>
                          <a:spcPts val="0"/>
                        </a:spcAft>
                      </a:pPr>
                      <a:r>
                        <a:rPr lang="tr-TR" sz="1400" dirty="0">
                          <a:effectLst/>
                          <a:latin typeface="Trebuchet MS" panose="020B0603020202020204" pitchFamily="34" charset="0"/>
                        </a:rPr>
                        <a:t>1.350</a:t>
                      </a:r>
                    </a:p>
                  </a:txBody>
                  <a:tcPr marL="68580" marR="68580" marT="0" marB="0" anchor="ctr"/>
                </a:tc>
                <a:extLst>
                  <a:ext uri="{0D108BD9-81ED-4DB2-BD59-A6C34878D82A}">
                    <a16:rowId xmlns:a16="http://schemas.microsoft.com/office/drawing/2014/main" val="1296191630"/>
                  </a:ext>
                </a:extLst>
              </a:tr>
              <a:tr h="370384">
                <a:tc>
                  <a:txBody>
                    <a:bodyPr/>
                    <a:lstStyle/>
                    <a:p>
                      <a:r>
                        <a:rPr lang="tr-TR" sz="1400" dirty="0" err="1">
                          <a:latin typeface="Trebuchet MS" panose="020B0603020202020204" pitchFamily="34" charset="0"/>
                          <a:ea typeface="Cambria Math" panose="02040503050406030204" pitchFamily="18" charset="0"/>
                        </a:rPr>
                        <a:t>Kdz</a:t>
                      </a:r>
                      <a:r>
                        <a:rPr lang="tr-TR" sz="1400" dirty="0">
                          <a:latin typeface="Trebuchet MS" panose="020B0603020202020204" pitchFamily="34" charset="0"/>
                          <a:ea typeface="Cambria Math" panose="02040503050406030204" pitchFamily="18" charset="0"/>
                        </a:rPr>
                        <a:t>. Ereğli Gemi</a:t>
                      </a:r>
                    </a:p>
                  </a:txBody>
                  <a:tcPr anchor="ctr"/>
                </a:tc>
                <a:tc>
                  <a:txBody>
                    <a:bodyPr/>
                    <a:lstStyle/>
                    <a:p>
                      <a:pPr algn="ctr">
                        <a:lnSpc>
                          <a:spcPct val="107000"/>
                        </a:lnSpc>
                        <a:spcAft>
                          <a:spcPts val="0"/>
                        </a:spcAft>
                      </a:pPr>
                      <a:r>
                        <a:rPr lang="tr-TR" sz="1400" dirty="0">
                          <a:effectLst/>
                          <a:latin typeface="Trebuchet MS" panose="020B0603020202020204" pitchFamily="34" charset="0"/>
                        </a:rPr>
                        <a:t>1.277</a:t>
                      </a:r>
                    </a:p>
                  </a:txBody>
                  <a:tcPr marL="68580" marR="68580" marT="0" marB="0" anchor="ctr"/>
                </a:tc>
                <a:extLst>
                  <a:ext uri="{0D108BD9-81ED-4DB2-BD59-A6C34878D82A}">
                    <a16:rowId xmlns:a16="http://schemas.microsoft.com/office/drawing/2014/main" val="78439761"/>
                  </a:ext>
                </a:extLst>
              </a:tr>
            </a:tbl>
          </a:graphicData>
        </a:graphic>
      </p:graphicFrame>
      <p:pic>
        <p:nvPicPr>
          <p:cNvPr id="4" name="Resim 3">
            <a:extLst>
              <a:ext uri="{FF2B5EF4-FFF2-40B4-BE49-F238E27FC236}">
                <a16:creationId xmlns:a16="http://schemas.microsoft.com/office/drawing/2014/main" id="{7889BCAB-B97C-43F3-9F8E-A1788A637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630" y="3538485"/>
            <a:ext cx="1706378" cy="2653928"/>
          </a:xfrm>
          <a:prstGeom prst="rect">
            <a:avLst/>
          </a:prstGeom>
        </p:spPr>
      </p:pic>
      <p:graphicFrame>
        <p:nvGraphicFramePr>
          <p:cNvPr id="6" name="Diyagram 5">
            <a:extLst>
              <a:ext uri="{FF2B5EF4-FFF2-40B4-BE49-F238E27FC236}">
                <a16:creationId xmlns:a16="http://schemas.microsoft.com/office/drawing/2014/main" id="{CF1A0BB4-8D63-4ECD-BE4B-95D1104496D5}"/>
              </a:ext>
            </a:extLst>
          </p:cNvPr>
          <p:cNvGraphicFramePr/>
          <p:nvPr>
            <p:extLst>
              <p:ext uri="{D42A27DB-BD31-4B8C-83A1-F6EECF244321}">
                <p14:modId xmlns:p14="http://schemas.microsoft.com/office/powerpoint/2010/main" val="1322722235"/>
              </p:ext>
            </p:extLst>
          </p:nvPr>
        </p:nvGraphicFramePr>
        <p:xfrm>
          <a:off x="234110" y="3918861"/>
          <a:ext cx="2256296" cy="22624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587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3000" r="-16000"/>
          </a:stretch>
        </a:blipFill>
        <a:effectLst/>
      </p:bgPr>
    </p:bg>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60F2E4FB-5960-493E-836C-122042406C2A}"/>
              </a:ext>
            </a:extLst>
          </p:cNvPr>
          <p:cNvGrpSpPr/>
          <p:nvPr/>
        </p:nvGrpSpPr>
        <p:grpSpPr>
          <a:xfrm>
            <a:off x="492779" y="3233817"/>
            <a:ext cx="4532433" cy="942380"/>
            <a:chOff x="492779" y="2511073"/>
            <a:chExt cx="4532433" cy="942380"/>
          </a:xfrm>
        </p:grpSpPr>
        <p:sp>
          <p:nvSpPr>
            <p:cNvPr id="46" name="Metin kutusu 45">
              <a:extLst>
                <a:ext uri="{FF2B5EF4-FFF2-40B4-BE49-F238E27FC236}">
                  <a16:creationId xmlns:a16="http://schemas.microsoft.com/office/drawing/2014/main" id="{3A1C2CFA-8E26-4D93-9479-CE6D0BC729BE}"/>
                </a:ext>
              </a:extLst>
            </p:cNvPr>
            <p:cNvSpPr txBox="1"/>
            <p:nvPr/>
          </p:nvSpPr>
          <p:spPr>
            <a:xfrm>
              <a:off x="1300632" y="2511073"/>
              <a:ext cx="3724580" cy="942380"/>
            </a:xfrm>
            <a:custGeom>
              <a:avLst/>
              <a:gdLst>
                <a:gd name="connsiteX0" fmla="*/ 0 w 3724580"/>
                <a:gd name="connsiteY0" fmla="*/ 0 h 942380"/>
                <a:gd name="connsiteX1" fmla="*/ 3611570 w 3724580"/>
                <a:gd name="connsiteY1" fmla="*/ 18456 h 942380"/>
                <a:gd name="connsiteX2" fmla="*/ 3623385 w 3724580"/>
                <a:gd name="connsiteY2" fmla="*/ 32000 h 942380"/>
                <a:gd name="connsiteX3" fmla="*/ 3638855 w 3724580"/>
                <a:gd name="connsiteY3" fmla="*/ 45552 h 942380"/>
                <a:gd name="connsiteX4" fmla="*/ 3667430 w 3724580"/>
                <a:gd name="connsiteY4" fmla="*/ 102702 h 942380"/>
                <a:gd name="connsiteX5" fmla="*/ 3648380 w 3724580"/>
                <a:gd name="connsiteY5" fmla="*/ 169377 h 942380"/>
                <a:gd name="connsiteX6" fmla="*/ 3619805 w 3724580"/>
                <a:gd name="connsiteY6" fmla="*/ 188427 h 942380"/>
                <a:gd name="connsiteX7" fmla="*/ 3648380 w 3724580"/>
                <a:gd name="connsiteY7" fmla="*/ 274152 h 942380"/>
                <a:gd name="connsiteX8" fmla="*/ 3676955 w 3724580"/>
                <a:gd name="connsiteY8" fmla="*/ 283677 h 942380"/>
                <a:gd name="connsiteX9" fmla="*/ 3686480 w 3724580"/>
                <a:gd name="connsiteY9" fmla="*/ 312252 h 942380"/>
                <a:gd name="connsiteX10" fmla="*/ 3638855 w 3724580"/>
                <a:gd name="connsiteY10" fmla="*/ 359877 h 942380"/>
                <a:gd name="connsiteX11" fmla="*/ 3648380 w 3724580"/>
                <a:gd name="connsiteY11" fmla="*/ 455127 h 942380"/>
                <a:gd name="connsiteX12" fmla="*/ 3676955 w 3724580"/>
                <a:gd name="connsiteY12" fmla="*/ 464652 h 942380"/>
                <a:gd name="connsiteX13" fmla="*/ 3638855 w 3724580"/>
                <a:gd name="connsiteY13" fmla="*/ 502752 h 942380"/>
                <a:gd name="connsiteX14" fmla="*/ 3610280 w 3724580"/>
                <a:gd name="connsiteY14" fmla="*/ 521802 h 942380"/>
                <a:gd name="connsiteX15" fmla="*/ 3572180 w 3724580"/>
                <a:gd name="connsiteY15" fmla="*/ 578952 h 942380"/>
                <a:gd name="connsiteX16" fmla="*/ 3581705 w 3724580"/>
                <a:gd name="connsiteY16" fmla="*/ 617052 h 942380"/>
                <a:gd name="connsiteX17" fmla="*/ 3638855 w 3724580"/>
                <a:gd name="connsiteY17" fmla="*/ 636102 h 942380"/>
                <a:gd name="connsiteX18" fmla="*/ 3667430 w 3724580"/>
                <a:gd name="connsiteY18" fmla="*/ 655152 h 942380"/>
                <a:gd name="connsiteX19" fmla="*/ 3724580 w 3724580"/>
                <a:gd name="connsiteY19" fmla="*/ 683727 h 942380"/>
                <a:gd name="connsiteX20" fmla="*/ 3696005 w 3724580"/>
                <a:gd name="connsiteY20" fmla="*/ 750402 h 942380"/>
                <a:gd name="connsiteX21" fmla="*/ 3686480 w 3724580"/>
                <a:gd name="connsiteY21" fmla="*/ 778977 h 942380"/>
                <a:gd name="connsiteX22" fmla="*/ 3657905 w 3724580"/>
                <a:gd name="connsiteY22" fmla="*/ 788502 h 942380"/>
                <a:gd name="connsiteX23" fmla="*/ 3648380 w 3724580"/>
                <a:gd name="connsiteY23" fmla="*/ 817077 h 942380"/>
                <a:gd name="connsiteX24" fmla="*/ 3619805 w 3724580"/>
                <a:gd name="connsiteY24" fmla="*/ 826602 h 942380"/>
                <a:gd name="connsiteX25" fmla="*/ 3629330 w 3724580"/>
                <a:gd name="connsiteY25" fmla="*/ 893277 h 942380"/>
                <a:gd name="connsiteX26" fmla="*/ 3638855 w 3724580"/>
                <a:gd name="connsiteY26" fmla="*/ 931377 h 942380"/>
                <a:gd name="connsiteX27" fmla="*/ 3667430 w 3724580"/>
                <a:gd name="connsiteY27" fmla="*/ 940902 h 942380"/>
                <a:gd name="connsiteX28" fmla="*/ 3668416 w 3724580"/>
                <a:gd name="connsiteY28" fmla="*/ 942380 h 942380"/>
                <a:gd name="connsiteX29" fmla="*/ 9525 w 3724580"/>
                <a:gd name="connsiteY29" fmla="*/ 942380 h 9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24580" h="942380">
                  <a:moveTo>
                    <a:pt x="0" y="0"/>
                  </a:moveTo>
                  <a:lnTo>
                    <a:pt x="3611570" y="18456"/>
                  </a:lnTo>
                  <a:lnTo>
                    <a:pt x="3623385" y="32000"/>
                  </a:lnTo>
                  <a:cubicBezTo>
                    <a:pt x="3628767" y="36312"/>
                    <a:pt x="3634543" y="40378"/>
                    <a:pt x="3638855" y="45552"/>
                  </a:cubicBezTo>
                  <a:cubicBezTo>
                    <a:pt x="3659371" y="70171"/>
                    <a:pt x="3657884" y="74063"/>
                    <a:pt x="3667430" y="102702"/>
                  </a:cubicBezTo>
                  <a:cubicBezTo>
                    <a:pt x="3666808" y="105191"/>
                    <a:pt x="3653349" y="163166"/>
                    <a:pt x="3648380" y="169377"/>
                  </a:cubicBezTo>
                  <a:cubicBezTo>
                    <a:pt x="3641229" y="178316"/>
                    <a:pt x="3629330" y="182077"/>
                    <a:pt x="3619805" y="188427"/>
                  </a:cubicBezTo>
                  <a:cubicBezTo>
                    <a:pt x="3624453" y="216313"/>
                    <a:pt x="3622624" y="253547"/>
                    <a:pt x="3648380" y="274152"/>
                  </a:cubicBezTo>
                  <a:cubicBezTo>
                    <a:pt x="3656220" y="280424"/>
                    <a:pt x="3667430" y="280502"/>
                    <a:pt x="3676955" y="283677"/>
                  </a:cubicBezTo>
                  <a:cubicBezTo>
                    <a:pt x="3680130" y="293202"/>
                    <a:pt x="3688131" y="302348"/>
                    <a:pt x="3686480" y="312252"/>
                  </a:cubicBezTo>
                  <a:cubicBezTo>
                    <a:pt x="3682511" y="336065"/>
                    <a:pt x="3655524" y="348765"/>
                    <a:pt x="3638855" y="359877"/>
                  </a:cubicBezTo>
                  <a:cubicBezTo>
                    <a:pt x="3642030" y="391627"/>
                    <a:pt x="3637476" y="425140"/>
                    <a:pt x="3648380" y="455127"/>
                  </a:cubicBezTo>
                  <a:cubicBezTo>
                    <a:pt x="3651811" y="464563"/>
                    <a:pt x="3672465" y="455672"/>
                    <a:pt x="3676955" y="464652"/>
                  </a:cubicBezTo>
                  <a:cubicBezTo>
                    <a:pt x="3692195" y="495132"/>
                    <a:pt x="3649015" y="497672"/>
                    <a:pt x="3638855" y="502752"/>
                  </a:cubicBezTo>
                  <a:cubicBezTo>
                    <a:pt x="3628616" y="507872"/>
                    <a:pt x="3619805" y="515452"/>
                    <a:pt x="3610280" y="521802"/>
                  </a:cubicBezTo>
                  <a:cubicBezTo>
                    <a:pt x="3597580" y="540852"/>
                    <a:pt x="3566627" y="556740"/>
                    <a:pt x="3572180" y="578952"/>
                  </a:cubicBezTo>
                  <a:cubicBezTo>
                    <a:pt x="3575355" y="591652"/>
                    <a:pt x="3571766" y="608533"/>
                    <a:pt x="3581705" y="617052"/>
                  </a:cubicBezTo>
                  <a:cubicBezTo>
                    <a:pt x="3596951" y="630120"/>
                    <a:pt x="3622147" y="624963"/>
                    <a:pt x="3638855" y="636102"/>
                  </a:cubicBezTo>
                  <a:cubicBezTo>
                    <a:pt x="3648380" y="642452"/>
                    <a:pt x="3657191" y="650032"/>
                    <a:pt x="3667430" y="655152"/>
                  </a:cubicBezTo>
                  <a:cubicBezTo>
                    <a:pt x="3746300" y="694587"/>
                    <a:pt x="3642688" y="629132"/>
                    <a:pt x="3724580" y="683727"/>
                  </a:cubicBezTo>
                  <a:cubicBezTo>
                    <a:pt x="3704756" y="763021"/>
                    <a:pt x="3728894" y="684623"/>
                    <a:pt x="3696005" y="750402"/>
                  </a:cubicBezTo>
                  <a:cubicBezTo>
                    <a:pt x="3691515" y="759382"/>
                    <a:pt x="3693580" y="771877"/>
                    <a:pt x="3686480" y="778977"/>
                  </a:cubicBezTo>
                  <a:cubicBezTo>
                    <a:pt x="3679380" y="786077"/>
                    <a:pt x="3667430" y="785327"/>
                    <a:pt x="3657905" y="788502"/>
                  </a:cubicBezTo>
                  <a:cubicBezTo>
                    <a:pt x="3654730" y="798027"/>
                    <a:pt x="3655480" y="809977"/>
                    <a:pt x="3648380" y="817077"/>
                  </a:cubicBezTo>
                  <a:cubicBezTo>
                    <a:pt x="3641280" y="824177"/>
                    <a:pt x="3622240" y="816862"/>
                    <a:pt x="3619805" y="826602"/>
                  </a:cubicBezTo>
                  <a:cubicBezTo>
                    <a:pt x="3614360" y="848382"/>
                    <a:pt x="3625314" y="871188"/>
                    <a:pt x="3629330" y="893277"/>
                  </a:cubicBezTo>
                  <a:cubicBezTo>
                    <a:pt x="3631672" y="906157"/>
                    <a:pt x="3630677" y="921155"/>
                    <a:pt x="3638855" y="931377"/>
                  </a:cubicBezTo>
                  <a:cubicBezTo>
                    <a:pt x="3645127" y="939217"/>
                    <a:pt x="3657905" y="937727"/>
                    <a:pt x="3667430" y="940902"/>
                  </a:cubicBezTo>
                  <a:lnTo>
                    <a:pt x="3668416" y="942380"/>
                  </a:lnTo>
                  <a:lnTo>
                    <a:pt x="9525" y="942380"/>
                  </a:lnTo>
                  <a:close/>
                </a:path>
              </a:pathLst>
            </a:custGeom>
            <a:solidFill>
              <a:srgbClr val="F8F8F8">
                <a:alpha val="60000"/>
              </a:srgbClr>
            </a:solidFill>
          </p:spPr>
          <p:txBody>
            <a:bodyPr wrap="square" rtlCol="0">
              <a:noAutofit/>
            </a:bodyPr>
            <a:lstStyle/>
            <a:p>
              <a:r>
                <a:rPr lang="tr-TR" sz="1600" dirty="0">
                  <a:latin typeface="Trebuchet MS" panose="020B0603020202020204" pitchFamily="34" charset="0"/>
                </a:rPr>
                <a:t>Ülkemizin ilk sosyal güvenlik kuruluşu olan Amele Birliği 1923 yılında Zonguldak’ta kuruldu.</a:t>
              </a:r>
            </a:p>
          </p:txBody>
        </p:sp>
        <p:sp>
          <p:nvSpPr>
            <p:cNvPr id="35" name="Gözyaşı Damlası 34">
              <a:extLst>
                <a:ext uri="{FF2B5EF4-FFF2-40B4-BE49-F238E27FC236}">
                  <a16:creationId xmlns:a16="http://schemas.microsoft.com/office/drawing/2014/main" id="{CA770E88-D8A4-40BA-B08C-D3D0F32B4E4E}"/>
                </a:ext>
              </a:extLst>
            </p:cNvPr>
            <p:cNvSpPr/>
            <p:nvPr/>
          </p:nvSpPr>
          <p:spPr>
            <a:xfrm>
              <a:off x="492779" y="2655412"/>
              <a:ext cx="720760" cy="714007"/>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Trebuchet MS" panose="020B0603020202020204" pitchFamily="34" charset="0"/>
                </a:rPr>
                <a:t>1</a:t>
              </a:r>
            </a:p>
          </p:txBody>
        </p:sp>
      </p:grpSp>
      <p:grpSp>
        <p:nvGrpSpPr>
          <p:cNvPr id="17" name="Grup 16">
            <a:extLst>
              <a:ext uri="{FF2B5EF4-FFF2-40B4-BE49-F238E27FC236}">
                <a16:creationId xmlns:a16="http://schemas.microsoft.com/office/drawing/2014/main" id="{0352CFBE-71A3-4E3F-AE65-10D19C2BC4AD}"/>
              </a:ext>
            </a:extLst>
          </p:cNvPr>
          <p:cNvGrpSpPr/>
          <p:nvPr/>
        </p:nvGrpSpPr>
        <p:grpSpPr>
          <a:xfrm>
            <a:off x="1876957" y="4679053"/>
            <a:ext cx="4655263" cy="1228451"/>
            <a:chOff x="369949" y="2252853"/>
            <a:chExt cx="4655263" cy="942380"/>
          </a:xfrm>
        </p:grpSpPr>
        <p:sp>
          <p:nvSpPr>
            <p:cNvPr id="18" name="Metin kutusu 17">
              <a:extLst>
                <a:ext uri="{FF2B5EF4-FFF2-40B4-BE49-F238E27FC236}">
                  <a16:creationId xmlns:a16="http://schemas.microsoft.com/office/drawing/2014/main" id="{C58D34D3-2400-4041-B2E9-8F6230975684}"/>
                </a:ext>
              </a:extLst>
            </p:cNvPr>
            <p:cNvSpPr txBox="1"/>
            <p:nvPr/>
          </p:nvSpPr>
          <p:spPr>
            <a:xfrm>
              <a:off x="1300632" y="2252853"/>
              <a:ext cx="3724580" cy="942380"/>
            </a:xfrm>
            <a:custGeom>
              <a:avLst/>
              <a:gdLst>
                <a:gd name="connsiteX0" fmla="*/ 0 w 3724580"/>
                <a:gd name="connsiteY0" fmla="*/ 0 h 942380"/>
                <a:gd name="connsiteX1" fmla="*/ 3611570 w 3724580"/>
                <a:gd name="connsiteY1" fmla="*/ 18456 h 942380"/>
                <a:gd name="connsiteX2" fmla="*/ 3623385 w 3724580"/>
                <a:gd name="connsiteY2" fmla="*/ 32000 h 942380"/>
                <a:gd name="connsiteX3" fmla="*/ 3638855 w 3724580"/>
                <a:gd name="connsiteY3" fmla="*/ 45552 h 942380"/>
                <a:gd name="connsiteX4" fmla="*/ 3667430 w 3724580"/>
                <a:gd name="connsiteY4" fmla="*/ 102702 h 942380"/>
                <a:gd name="connsiteX5" fmla="*/ 3648380 w 3724580"/>
                <a:gd name="connsiteY5" fmla="*/ 169377 h 942380"/>
                <a:gd name="connsiteX6" fmla="*/ 3619805 w 3724580"/>
                <a:gd name="connsiteY6" fmla="*/ 188427 h 942380"/>
                <a:gd name="connsiteX7" fmla="*/ 3648380 w 3724580"/>
                <a:gd name="connsiteY7" fmla="*/ 274152 h 942380"/>
                <a:gd name="connsiteX8" fmla="*/ 3676955 w 3724580"/>
                <a:gd name="connsiteY8" fmla="*/ 283677 h 942380"/>
                <a:gd name="connsiteX9" fmla="*/ 3686480 w 3724580"/>
                <a:gd name="connsiteY9" fmla="*/ 312252 h 942380"/>
                <a:gd name="connsiteX10" fmla="*/ 3638855 w 3724580"/>
                <a:gd name="connsiteY10" fmla="*/ 359877 h 942380"/>
                <a:gd name="connsiteX11" fmla="*/ 3648380 w 3724580"/>
                <a:gd name="connsiteY11" fmla="*/ 455127 h 942380"/>
                <a:gd name="connsiteX12" fmla="*/ 3676955 w 3724580"/>
                <a:gd name="connsiteY12" fmla="*/ 464652 h 942380"/>
                <a:gd name="connsiteX13" fmla="*/ 3638855 w 3724580"/>
                <a:gd name="connsiteY13" fmla="*/ 502752 h 942380"/>
                <a:gd name="connsiteX14" fmla="*/ 3610280 w 3724580"/>
                <a:gd name="connsiteY14" fmla="*/ 521802 h 942380"/>
                <a:gd name="connsiteX15" fmla="*/ 3572180 w 3724580"/>
                <a:gd name="connsiteY15" fmla="*/ 578952 h 942380"/>
                <a:gd name="connsiteX16" fmla="*/ 3581705 w 3724580"/>
                <a:gd name="connsiteY16" fmla="*/ 617052 h 942380"/>
                <a:gd name="connsiteX17" fmla="*/ 3638855 w 3724580"/>
                <a:gd name="connsiteY17" fmla="*/ 636102 h 942380"/>
                <a:gd name="connsiteX18" fmla="*/ 3667430 w 3724580"/>
                <a:gd name="connsiteY18" fmla="*/ 655152 h 942380"/>
                <a:gd name="connsiteX19" fmla="*/ 3724580 w 3724580"/>
                <a:gd name="connsiteY19" fmla="*/ 683727 h 942380"/>
                <a:gd name="connsiteX20" fmla="*/ 3696005 w 3724580"/>
                <a:gd name="connsiteY20" fmla="*/ 750402 h 942380"/>
                <a:gd name="connsiteX21" fmla="*/ 3686480 w 3724580"/>
                <a:gd name="connsiteY21" fmla="*/ 778977 h 942380"/>
                <a:gd name="connsiteX22" fmla="*/ 3657905 w 3724580"/>
                <a:gd name="connsiteY22" fmla="*/ 788502 h 942380"/>
                <a:gd name="connsiteX23" fmla="*/ 3648380 w 3724580"/>
                <a:gd name="connsiteY23" fmla="*/ 817077 h 942380"/>
                <a:gd name="connsiteX24" fmla="*/ 3619805 w 3724580"/>
                <a:gd name="connsiteY24" fmla="*/ 826602 h 942380"/>
                <a:gd name="connsiteX25" fmla="*/ 3629330 w 3724580"/>
                <a:gd name="connsiteY25" fmla="*/ 893277 h 942380"/>
                <a:gd name="connsiteX26" fmla="*/ 3638855 w 3724580"/>
                <a:gd name="connsiteY26" fmla="*/ 931377 h 942380"/>
                <a:gd name="connsiteX27" fmla="*/ 3667430 w 3724580"/>
                <a:gd name="connsiteY27" fmla="*/ 940902 h 942380"/>
                <a:gd name="connsiteX28" fmla="*/ 3668416 w 3724580"/>
                <a:gd name="connsiteY28" fmla="*/ 942380 h 942380"/>
                <a:gd name="connsiteX29" fmla="*/ 9525 w 3724580"/>
                <a:gd name="connsiteY29" fmla="*/ 942380 h 9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24580" h="942380">
                  <a:moveTo>
                    <a:pt x="0" y="0"/>
                  </a:moveTo>
                  <a:lnTo>
                    <a:pt x="3611570" y="18456"/>
                  </a:lnTo>
                  <a:lnTo>
                    <a:pt x="3623385" y="32000"/>
                  </a:lnTo>
                  <a:cubicBezTo>
                    <a:pt x="3628767" y="36312"/>
                    <a:pt x="3634543" y="40378"/>
                    <a:pt x="3638855" y="45552"/>
                  </a:cubicBezTo>
                  <a:cubicBezTo>
                    <a:pt x="3659371" y="70171"/>
                    <a:pt x="3657884" y="74063"/>
                    <a:pt x="3667430" y="102702"/>
                  </a:cubicBezTo>
                  <a:cubicBezTo>
                    <a:pt x="3666808" y="105191"/>
                    <a:pt x="3653349" y="163166"/>
                    <a:pt x="3648380" y="169377"/>
                  </a:cubicBezTo>
                  <a:cubicBezTo>
                    <a:pt x="3641229" y="178316"/>
                    <a:pt x="3629330" y="182077"/>
                    <a:pt x="3619805" y="188427"/>
                  </a:cubicBezTo>
                  <a:cubicBezTo>
                    <a:pt x="3624453" y="216313"/>
                    <a:pt x="3622624" y="253547"/>
                    <a:pt x="3648380" y="274152"/>
                  </a:cubicBezTo>
                  <a:cubicBezTo>
                    <a:pt x="3656220" y="280424"/>
                    <a:pt x="3667430" y="280502"/>
                    <a:pt x="3676955" y="283677"/>
                  </a:cubicBezTo>
                  <a:cubicBezTo>
                    <a:pt x="3680130" y="293202"/>
                    <a:pt x="3688131" y="302348"/>
                    <a:pt x="3686480" y="312252"/>
                  </a:cubicBezTo>
                  <a:cubicBezTo>
                    <a:pt x="3682511" y="336065"/>
                    <a:pt x="3655524" y="348765"/>
                    <a:pt x="3638855" y="359877"/>
                  </a:cubicBezTo>
                  <a:cubicBezTo>
                    <a:pt x="3642030" y="391627"/>
                    <a:pt x="3637476" y="425140"/>
                    <a:pt x="3648380" y="455127"/>
                  </a:cubicBezTo>
                  <a:cubicBezTo>
                    <a:pt x="3651811" y="464563"/>
                    <a:pt x="3672465" y="455672"/>
                    <a:pt x="3676955" y="464652"/>
                  </a:cubicBezTo>
                  <a:cubicBezTo>
                    <a:pt x="3692195" y="495132"/>
                    <a:pt x="3649015" y="497672"/>
                    <a:pt x="3638855" y="502752"/>
                  </a:cubicBezTo>
                  <a:cubicBezTo>
                    <a:pt x="3628616" y="507872"/>
                    <a:pt x="3619805" y="515452"/>
                    <a:pt x="3610280" y="521802"/>
                  </a:cubicBezTo>
                  <a:cubicBezTo>
                    <a:pt x="3597580" y="540852"/>
                    <a:pt x="3566627" y="556740"/>
                    <a:pt x="3572180" y="578952"/>
                  </a:cubicBezTo>
                  <a:cubicBezTo>
                    <a:pt x="3575355" y="591652"/>
                    <a:pt x="3571766" y="608533"/>
                    <a:pt x="3581705" y="617052"/>
                  </a:cubicBezTo>
                  <a:cubicBezTo>
                    <a:pt x="3596951" y="630120"/>
                    <a:pt x="3622147" y="624963"/>
                    <a:pt x="3638855" y="636102"/>
                  </a:cubicBezTo>
                  <a:cubicBezTo>
                    <a:pt x="3648380" y="642452"/>
                    <a:pt x="3657191" y="650032"/>
                    <a:pt x="3667430" y="655152"/>
                  </a:cubicBezTo>
                  <a:cubicBezTo>
                    <a:pt x="3746300" y="694587"/>
                    <a:pt x="3642688" y="629132"/>
                    <a:pt x="3724580" y="683727"/>
                  </a:cubicBezTo>
                  <a:cubicBezTo>
                    <a:pt x="3704756" y="763021"/>
                    <a:pt x="3728894" y="684623"/>
                    <a:pt x="3696005" y="750402"/>
                  </a:cubicBezTo>
                  <a:cubicBezTo>
                    <a:pt x="3691515" y="759382"/>
                    <a:pt x="3693580" y="771877"/>
                    <a:pt x="3686480" y="778977"/>
                  </a:cubicBezTo>
                  <a:cubicBezTo>
                    <a:pt x="3679380" y="786077"/>
                    <a:pt x="3667430" y="785327"/>
                    <a:pt x="3657905" y="788502"/>
                  </a:cubicBezTo>
                  <a:cubicBezTo>
                    <a:pt x="3654730" y="798027"/>
                    <a:pt x="3655480" y="809977"/>
                    <a:pt x="3648380" y="817077"/>
                  </a:cubicBezTo>
                  <a:cubicBezTo>
                    <a:pt x="3641280" y="824177"/>
                    <a:pt x="3622240" y="816862"/>
                    <a:pt x="3619805" y="826602"/>
                  </a:cubicBezTo>
                  <a:cubicBezTo>
                    <a:pt x="3614360" y="848382"/>
                    <a:pt x="3625314" y="871188"/>
                    <a:pt x="3629330" y="893277"/>
                  </a:cubicBezTo>
                  <a:cubicBezTo>
                    <a:pt x="3631672" y="906157"/>
                    <a:pt x="3630677" y="921155"/>
                    <a:pt x="3638855" y="931377"/>
                  </a:cubicBezTo>
                  <a:cubicBezTo>
                    <a:pt x="3645127" y="939217"/>
                    <a:pt x="3657905" y="937727"/>
                    <a:pt x="3667430" y="940902"/>
                  </a:cubicBezTo>
                  <a:lnTo>
                    <a:pt x="3668416" y="942380"/>
                  </a:lnTo>
                  <a:lnTo>
                    <a:pt x="9525" y="942380"/>
                  </a:lnTo>
                  <a:close/>
                </a:path>
              </a:pathLst>
            </a:custGeom>
            <a:solidFill>
              <a:srgbClr val="F8F8F8">
                <a:alpha val="60000"/>
              </a:srgbClr>
            </a:solidFill>
          </p:spPr>
          <p:txBody>
            <a:bodyPr wrap="square" rtlCol="0" anchor="ctr">
              <a:noAutofit/>
            </a:bodyPr>
            <a:lstStyle/>
            <a:p>
              <a:r>
                <a:rPr lang="tr-TR" sz="1600" dirty="0">
                  <a:latin typeface="Trebuchet MS" panose="020B0603020202020204" pitchFamily="34" charset="0"/>
                </a:rPr>
                <a:t>Türkiye’nin ilk madencilik okulu ve  Cumhuriyetin ilk üniversite olma niteliğine haiz mektep, 1924 Zonguldak Yüksek Maden Mühendis Mektebi</a:t>
              </a:r>
            </a:p>
          </p:txBody>
        </p:sp>
        <p:sp>
          <p:nvSpPr>
            <p:cNvPr id="19" name="Gözyaşı Damlası 18">
              <a:extLst>
                <a:ext uri="{FF2B5EF4-FFF2-40B4-BE49-F238E27FC236}">
                  <a16:creationId xmlns:a16="http://schemas.microsoft.com/office/drawing/2014/main" id="{A7E9B534-45D0-4C7E-825C-9B59C31860AF}"/>
                </a:ext>
              </a:extLst>
            </p:cNvPr>
            <p:cNvSpPr/>
            <p:nvPr/>
          </p:nvSpPr>
          <p:spPr>
            <a:xfrm>
              <a:off x="369949" y="2417326"/>
              <a:ext cx="720760" cy="570794"/>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Trebuchet MS" panose="020B0603020202020204" pitchFamily="34" charset="0"/>
                </a:rPr>
                <a:t>2</a:t>
              </a:r>
            </a:p>
          </p:txBody>
        </p:sp>
      </p:grpSp>
      <p:grpSp>
        <p:nvGrpSpPr>
          <p:cNvPr id="21" name="Grup 20">
            <a:extLst>
              <a:ext uri="{FF2B5EF4-FFF2-40B4-BE49-F238E27FC236}">
                <a16:creationId xmlns:a16="http://schemas.microsoft.com/office/drawing/2014/main" id="{F793F7DB-1703-4289-A6A3-AB84B4101B3F}"/>
              </a:ext>
            </a:extLst>
          </p:cNvPr>
          <p:cNvGrpSpPr/>
          <p:nvPr/>
        </p:nvGrpSpPr>
        <p:grpSpPr>
          <a:xfrm>
            <a:off x="492779" y="6242614"/>
            <a:ext cx="4532433" cy="942380"/>
            <a:chOff x="492779" y="2511073"/>
            <a:chExt cx="4532433" cy="942380"/>
          </a:xfrm>
        </p:grpSpPr>
        <p:sp>
          <p:nvSpPr>
            <p:cNvPr id="22" name="Metin kutusu 21">
              <a:extLst>
                <a:ext uri="{FF2B5EF4-FFF2-40B4-BE49-F238E27FC236}">
                  <a16:creationId xmlns:a16="http://schemas.microsoft.com/office/drawing/2014/main" id="{DBD04F05-B21B-4D7D-B3BD-7F86DB0B6A4B}"/>
                </a:ext>
              </a:extLst>
            </p:cNvPr>
            <p:cNvSpPr txBox="1"/>
            <p:nvPr/>
          </p:nvSpPr>
          <p:spPr>
            <a:xfrm>
              <a:off x="1300632" y="2511073"/>
              <a:ext cx="3724580" cy="942380"/>
            </a:xfrm>
            <a:custGeom>
              <a:avLst/>
              <a:gdLst>
                <a:gd name="connsiteX0" fmla="*/ 0 w 3724580"/>
                <a:gd name="connsiteY0" fmla="*/ 0 h 942380"/>
                <a:gd name="connsiteX1" fmla="*/ 3611570 w 3724580"/>
                <a:gd name="connsiteY1" fmla="*/ 18456 h 942380"/>
                <a:gd name="connsiteX2" fmla="*/ 3623385 w 3724580"/>
                <a:gd name="connsiteY2" fmla="*/ 32000 h 942380"/>
                <a:gd name="connsiteX3" fmla="*/ 3638855 w 3724580"/>
                <a:gd name="connsiteY3" fmla="*/ 45552 h 942380"/>
                <a:gd name="connsiteX4" fmla="*/ 3667430 w 3724580"/>
                <a:gd name="connsiteY4" fmla="*/ 102702 h 942380"/>
                <a:gd name="connsiteX5" fmla="*/ 3648380 w 3724580"/>
                <a:gd name="connsiteY5" fmla="*/ 169377 h 942380"/>
                <a:gd name="connsiteX6" fmla="*/ 3619805 w 3724580"/>
                <a:gd name="connsiteY6" fmla="*/ 188427 h 942380"/>
                <a:gd name="connsiteX7" fmla="*/ 3648380 w 3724580"/>
                <a:gd name="connsiteY7" fmla="*/ 274152 h 942380"/>
                <a:gd name="connsiteX8" fmla="*/ 3676955 w 3724580"/>
                <a:gd name="connsiteY8" fmla="*/ 283677 h 942380"/>
                <a:gd name="connsiteX9" fmla="*/ 3686480 w 3724580"/>
                <a:gd name="connsiteY9" fmla="*/ 312252 h 942380"/>
                <a:gd name="connsiteX10" fmla="*/ 3638855 w 3724580"/>
                <a:gd name="connsiteY10" fmla="*/ 359877 h 942380"/>
                <a:gd name="connsiteX11" fmla="*/ 3648380 w 3724580"/>
                <a:gd name="connsiteY11" fmla="*/ 455127 h 942380"/>
                <a:gd name="connsiteX12" fmla="*/ 3676955 w 3724580"/>
                <a:gd name="connsiteY12" fmla="*/ 464652 h 942380"/>
                <a:gd name="connsiteX13" fmla="*/ 3638855 w 3724580"/>
                <a:gd name="connsiteY13" fmla="*/ 502752 h 942380"/>
                <a:gd name="connsiteX14" fmla="*/ 3610280 w 3724580"/>
                <a:gd name="connsiteY14" fmla="*/ 521802 h 942380"/>
                <a:gd name="connsiteX15" fmla="*/ 3572180 w 3724580"/>
                <a:gd name="connsiteY15" fmla="*/ 578952 h 942380"/>
                <a:gd name="connsiteX16" fmla="*/ 3581705 w 3724580"/>
                <a:gd name="connsiteY16" fmla="*/ 617052 h 942380"/>
                <a:gd name="connsiteX17" fmla="*/ 3638855 w 3724580"/>
                <a:gd name="connsiteY17" fmla="*/ 636102 h 942380"/>
                <a:gd name="connsiteX18" fmla="*/ 3667430 w 3724580"/>
                <a:gd name="connsiteY18" fmla="*/ 655152 h 942380"/>
                <a:gd name="connsiteX19" fmla="*/ 3724580 w 3724580"/>
                <a:gd name="connsiteY19" fmla="*/ 683727 h 942380"/>
                <a:gd name="connsiteX20" fmla="*/ 3696005 w 3724580"/>
                <a:gd name="connsiteY20" fmla="*/ 750402 h 942380"/>
                <a:gd name="connsiteX21" fmla="*/ 3686480 w 3724580"/>
                <a:gd name="connsiteY21" fmla="*/ 778977 h 942380"/>
                <a:gd name="connsiteX22" fmla="*/ 3657905 w 3724580"/>
                <a:gd name="connsiteY22" fmla="*/ 788502 h 942380"/>
                <a:gd name="connsiteX23" fmla="*/ 3648380 w 3724580"/>
                <a:gd name="connsiteY23" fmla="*/ 817077 h 942380"/>
                <a:gd name="connsiteX24" fmla="*/ 3619805 w 3724580"/>
                <a:gd name="connsiteY24" fmla="*/ 826602 h 942380"/>
                <a:gd name="connsiteX25" fmla="*/ 3629330 w 3724580"/>
                <a:gd name="connsiteY25" fmla="*/ 893277 h 942380"/>
                <a:gd name="connsiteX26" fmla="*/ 3638855 w 3724580"/>
                <a:gd name="connsiteY26" fmla="*/ 931377 h 942380"/>
                <a:gd name="connsiteX27" fmla="*/ 3667430 w 3724580"/>
                <a:gd name="connsiteY27" fmla="*/ 940902 h 942380"/>
                <a:gd name="connsiteX28" fmla="*/ 3668416 w 3724580"/>
                <a:gd name="connsiteY28" fmla="*/ 942380 h 942380"/>
                <a:gd name="connsiteX29" fmla="*/ 9525 w 3724580"/>
                <a:gd name="connsiteY29" fmla="*/ 942380 h 9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24580" h="942380">
                  <a:moveTo>
                    <a:pt x="0" y="0"/>
                  </a:moveTo>
                  <a:lnTo>
                    <a:pt x="3611570" y="18456"/>
                  </a:lnTo>
                  <a:lnTo>
                    <a:pt x="3623385" y="32000"/>
                  </a:lnTo>
                  <a:cubicBezTo>
                    <a:pt x="3628767" y="36312"/>
                    <a:pt x="3634543" y="40378"/>
                    <a:pt x="3638855" y="45552"/>
                  </a:cubicBezTo>
                  <a:cubicBezTo>
                    <a:pt x="3659371" y="70171"/>
                    <a:pt x="3657884" y="74063"/>
                    <a:pt x="3667430" y="102702"/>
                  </a:cubicBezTo>
                  <a:cubicBezTo>
                    <a:pt x="3666808" y="105191"/>
                    <a:pt x="3653349" y="163166"/>
                    <a:pt x="3648380" y="169377"/>
                  </a:cubicBezTo>
                  <a:cubicBezTo>
                    <a:pt x="3641229" y="178316"/>
                    <a:pt x="3629330" y="182077"/>
                    <a:pt x="3619805" y="188427"/>
                  </a:cubicBezTo>
                  <a:cubicBezTo>
                    <a:pt x="3624453" y="216313"/>
                    <a:pt x="3622624" y="253547"/>
                    <a:pt x="3648380" y="274152"/>
                  </a:cubicBezTo>
                  <a:cubicBezTo>
                    <a:pt x="3656220" y="280424"/>
                    <a:pt x="3667430" y="280502"/>
                    <a:pt x="3676955" y="283677"/>
                  </a:cubicBezTo>
                  <a:cubicBezTo>
                    <a:pt x="3680130" y="293202"/>
                    <a:pt x="3688131" y="302348"/>
                    <a:pt x="3686480" y="312252"/>
                  </a:cubicBezTo>
                  <a:cubicBezTo>
                    <a:pt x="3682511" y="336065"/>
                    <a:pt x="3655524" y="348765"/>
                    <a:pt x="3638855" y="359877"/>
                  </a:cubicBezTo>
                  <a:cubicBezTo>
                    <a:pt x="3642030" y="391627"/>
                    <a:pt x="3637476" y="425140"/>
                    <a:pt x="3648380" y="455127"/>
                  </a:cubicBezTo>
                  <a:cubicBezTo>
                    <a:pt x="3651811" y="464563"/>
                    <a:pt x="3672465" y="455672"/>
                    <a:pt x="3676955" y="464652"/>
                  </a:cubicBezTo>
                  <a:cubicBezTo>
                    <a:pt x="3692195" y="495132"/>
                    <a:pt x="3649015" y="497672"/>
                    <a:pt x="3638855" y="502752"/>
                  </a:cubicBezTo>
                  <a:cubicBezTo>
                    <a:pt x="3628616" y="507872"/>
                    <a:pt x="3619805" y="515452"/>
                    <a:pt x="3610280" y="521802"/>
                  </a:cubicBezTo>
                  <a:cubicBezTo>
                    <a:pt x="3597580" y="540852"/>
                    <a:pt x="3566627" y="556740"/>
                    <a:pt x="3572180" y="578952"/>
                  </a:cubicBezTo>
                  <a:cubicBezTo>
                    <a:pt x="3575355" y="591652"/>
                    <a:pt x="3571766" y="608533"/>
                    <a:pt x="3581705" y="617052"/>
                  </a:cubicBezTo>
                  <a:cubicBezTo>
                    <a:pt x="3596951" y="630120"/>
                    <a:pt x="3622147" y="624963"/>
                    <a:pt x="3638855" y="636102"/>
                  </a:cubicBezTo>
                  <a:cubicBezTo>
                    <a:pt x="3648380" y="642452"/>
                    <a:pt x="3657191" y="650032"/>
                    <a:pt x="3667430" y="655152"/>
                  </a:cubicBezTo>
                  <a:cubicBezTo>
                    <a:pt x="3746300" y="694587"/>
                    <a:pt x="3642688" y="629132"/>
                    <a:pt x="3724580" y="683727"/>
                  </a:cubicBezTo>
                  <a:cubicBezTo>
                    <a:pt x="3704756" y="763021"/>
                    <a:pt x="3728894" y="684623"/>
                    <a:pt x="3696005" y="750402"/>
                  </a:cubicBezTo>
                  <a:cubicBezTo>
                    <a:pt x="3691515" y="759382"/>
                    <a:pt x="3693580" y="771877"/>
                    <a:pt x="3686480" y="778977"/>
                  </a:cubicBezTo>
                  <a:cubicBezTo>
                    <a:pt x="3679380" y="786077"/>
                    <a:pt x="3667430" y="785327"/>
                    <a:pt x="3657905" y="788502"/>
                  </a:cubicBezTo>
                  <a:cubicBezTo>
                    <a:pt x="3654730" y="798027"/>
                    <a:pt x="3655480" y="809977"/>
                    <a:pt x="3648380" y="817077"/>
                  </a:cubicBezTo>
                  <a:cubicBezTo>
                    <a:pt x="3641280" y="824177"/>
                    <a:pt x="3622240" y="816862"/>
                    <a:pt x="3619805" y="826602"/>
                  </a:cubicBezTo>
                  <a:cubicBezTo>
                    <a:pt x="3614360" y="848382"/>
                    <a:pt x="3625314" y="871188"/>
                    <a:pt x="3629330" y="893277"/>
                  </a:cubicBezTo>
                  <a:cubicBezTo>
                    <a:pt x="3631672" y="906157"/>
                    <a:pt x="3630677" y="921155"/>
                    <a:pt x="3638855" y="931377"/>
                  </a:cubicBezTo>
                  <a:cubicBezTo>
                    <a:pt x="3645127" y="939217"/>
                    <a:pt x="3657905" y="937727"/>
                    <a:pt x="3667430" y="940902"/>
                  </a:cubicBezTo>
                  <a:lnTo>
                    <a:pt x="3668416" y="942380"/>
                  </a:lnTo>
                  <a:lnTo>
                    <a:pt x="9525" y="942380"/>
                  </a:lnTo>
                  <a:close/>
                </a:path>
              </a:pathLst>
            </a:custGeom>
            <a:solidFill>
              <a:srgbClr val="F8F8F8">
                <a:alpha val="60000"/>
              </a:srgbClr>
            </a:solidFill>
          </p:spPr>
          <p:txBody>
            <a:bodyPr wrap="square" rtlCol="0">
              <a:noAutofit/>
            </a:bodyPr>
            <a:lstStyle/>
            <a:p>
              <a:r>
                <a:rPr lang="tr-TR" sz="1600" dirty="0">
                  <a:latin typeface="Trebuchet MS" panose="020B0603020202020204" pitchFamily="34" charset="0"/>
                </a:rPr>
                <a:t>Cumhuriyetin ilk termik santrali ÇATES, 1948 yılında Zonguldak’ta hizmete alındı.</a:t>
              </a:r>
            </a:p>
          </p:txBody>
        </p:sp>
        <p:sp>
          <p:nvSpPr>
            <p:cNvPr id="23" name="Gözyaşı Damlası 22">
              <a:extLst>
                <a:ext uri="{FF2B5EF4-FFF2-40B4-BE49-F238E27FC236}">
                  <a16:creationId xmlns:a16="http://schemas.microsoft.com/office/drawing/2014/main" id="{2D2B6851-6F26-4BD2-B073-FEF42792AD93}"/>
                </a:ext>
              </a:extLst>
            </p:cNvPr>
            <p:cNvSpPr/>
            <p:nvPr/>
          </p:nvSpPr>
          <p:spPr>
            <a:xfrm>
              <a:off x="492779" y="2655412"/>
              <a:ext cx="720760" cy="714007"/>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Trebuchet MS" panose="020B0603020202020204" pitchFamily="34" charset="0"/>
                </a:rPr>
                <a:t>3</a:t>
              </a:r>
            </a:p>
          </p:txBody>
        </p:sp>
      </p:grpSp>
      <p:grpSp>
        <p:nvGrpSpPr>
          <p:cNvPr id="24" name="Grup 23">
            <a:extLst>
              <a:ext uri="{FF2B5EF4-FFF2-40B4-BE49-F238E27FC236}">
                <a16:creationId xmlns:a16="http://schemas.microsoft.com/office/drawing/2014/main" id="{83C85318-36D0-4D00-ACB4-FD9A1DC82616}"/>
              </a:ext>
            </a:extLst>
          </p:cNvPr>
          <p:cNvGrpSpPr/>
          <p:nvPr/>
        </p:nvGrpSpPr>
        <p:grpSpPr>
          <a:xfrm>
            <a:off x="1876957" y="7705910"/>
            <a:ext cx="4532433" cy="942380"/>
            <a:chOff x="492779" y="2511073"/>
            <a:chExt cx="4532433" cy="942380"/>
          </a:xfrm>
        </p:grpSpPr>
        <p:sp>
          <p:nvSpPr>
            <p:cNvPr id="25" name="Metin kutusu 24">
              <a:extLst>
                <a:ext uri="{FF2B5EF4-FFF2-40B4-BE49-F238E27FC236}">
                  <a16:creationId xmlns:a16="http://schemas.microsoft.com/office/drawing/2014/main" id="{E35237E7-76E0-42AF-BAB0-D6D33A0E0195}"/>
                </a:ext>
              </a:extLst>
            </p:cNvPr>
            <p:cNvSpPr txBox="1"/>
            <p:nvPr/>
          </p:nvSpPr>
          <p:spPr>
            <a:xfrm>
              <a:off x="1300632" y="2511073"/>
              <a:ext cx="3724580" cy="942380"/>
            </a:xfrm>
            <a:custGeom>
              <a:avLst/>
              <a:gdLst>
                <a:gd name="connsiteX0" fmla="*/ 0 w 3724580"/>
                <a:gd name="connsiteY0" fmla="*/ 0 h 942380"/>
                <a:gd name="connsiteX1" fmla="*/ 3611570 w 3724580"/>
                <a:gd name="connsiteY1" fmla="*/ 18456 h 942380"/>
                <a:gd name="connsiteX2" fmla="*/ 3623385 w 3724580"/>
                <a:gd name="connsiteY2" fmla="*/ 32000 h 942380"/>
                <a:gd name="connsiteX3" fmla="*/ 3638855 w 3724580"/>
                <a:gd name="connsiteY3" fmla="*/ 45552 h 942380"/>
                <a:gd name="connsiteX4" fmla="*/ 3667430 w 3724580"/>
                <a:gd name="connsiteY4" fmla="*/ 102702 h 942380"/>
                <a:gd name="connsiteX5" fmla="*/ 3648380 w 3724580"/>
                <a:gd name="connsiteY5" fmla="*/ 169377 h 942380"/>
                <a:gd name="connsiteX6" fmla="*/ 3619805 w 3724580"/>
                <a:gd name="connsiteY6" fmla="*/ 188427 h 942380"/>
                <a:gd name="connsiteX7" fmla="*/ 3648380 w 3724580"/>
                <a:gd name="connsiteY7" fmla="*/ 274152 h 942380"/>
                <a:gd name="connsiteX8" fmla="*/ 3676955 w 3724580"/>
                <a:gd name="connsiteY8" fmla="*/ 283677 h 942380"/>
                <a:gd name="connsiteX9" fmla="*/ 3686480 w 3724580"/>
                <a:gd name="connsiteY9" fmla="*/ 312252 h 942380"/>
                <a:gd name="connsiteX10" fmla="*/ 3638855 w 3724580"/>
                <a:gd name="connsiteY10" fmla="*/ 359877 h 942380"/>
                <a:gd name="connsiteX11" fmla="*/ 3648380 w 3724580"/>
                <a:gd name="connsiteY11" fmla="*/ 455127 h 942380"/>
                <a:gd name="connsiteX12" fmla="*/ 3676955 w 3724580"/>
                <a:gd name="connsiteY12" fmla="*/ 464652 h 942380"/>
                <a:gd name="connsiteX13" fmla="*/ 3638855 w 3724580"/>
                <a:gd name="connsiteY13" fmla="*/ 502752 h 942380"/>
                <a:gd name="connsiteX14" fmla="*/ 3610280 w 3724580"/>
                <a:gd name="connsiteY14" fmla="*/ 521802 h 942380"/>
                <a:gd name="connsiteX15" fmla="*/ 3572180 w 3724580"/>
                <a:gd name="connsiteY15" fmla="*/ 578952 h 942380"/>
                <a:gd name="connsiteX16" fmla="*/ 3581705 w 3724580"/>
                <a:gd name="connsiteY16" fmla="*/ 617052 h 942380"/>
                <a:gd name="connsiteX17" fmla="*/ 3638855 w 3724580"/>
                <a:gd name="connsiteY17" fmla="*/ 636102 h 942380"/>
                <a:gd name="connsiteX18" fmla="*/ 3667430 w 3724580"/>
                <a:gd name="connsiteY18" fmla="*/ 655152 h 942380"/>
                <a:gd name="connsiteX19" fmla="*/ 3724580 w 3724580"/>
                <a:gd name="connsiteY19" fmla="*/ 683727 h 942380"/>
                <a:gd name="connsiteX20" fmla="*/ 3696005 w 3724580"/>
                <a:gd name="connsiteY20" fmla="*/ 750402 h 942380"/>
                <a:gd name="connsiteX21" fmla="*/ 3686480 w 3724580"/>
                <a:gd name="connsiteY21" fmla="*/ 778977 h 942380"/>
                <a:gd name="connsiteX22" fmla="*/ 3657905 w 3724580"/>
                <a:gd name="connsiteY22" fmla="*/ 788502 h 942380"/>
                <a:gd name="connsiteX23" fmla="*/ 3648380 w 3724580"/>
                <a:gd name="connsiteY23" fmla="*/ 817077 h 942380"/>
                <a:gd name="connsiteX24" fmla="*/ 3619805 w 3724580"/>
                <a:gd name="connsiteY24" fmla="*/ 826602 h 942380"/>
                <a:gd name="connsiteX25" fmla="*/ 3629330 w 3724580"/>
                <a:gd name="connsiteY25" fmla="*/ 893277 h 942380"/>
                <a:gd name="connsiteX26" fmla="*/ 3638855 w 3724580"/>
                <a:gd name="connsiteY26" fmla="*/ 931377 h 942380"/>
                <a:gd name="connsiteX27" fmla="*/ 3667430 w 3724580"/>
                <a:gd name="connsiteY27" fmla="*/ 940902 h 942380"/>
                <a:gd name="connsiteX28" fmla="*/ 3668416 w 3724580"/>
                <a:gd name="connsiteY28" fmla="*/ 942380 h 942380"/>
                <a:gd name="connsiteX29" fmla="*/ 9525 w 3724580"/>
                <a:gd name="connsiteY29" fmla="*/ 942380 h 94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24580" h="942380">
                  <a:moveTo>
                    <a:pt x="0" y="0"/>
                  </a:moveTo>
                  <a:lnTo>
                    <a:pt x="3611570" y="18456"/>
                  </a:lnTo>
                  <a:lnTo>
                    <a:pt x="3623385" y="32000"/>
                  </a:lnTo>
                  <a:cubicBezTo>
                    <a:pt x="3628767" y="36312"/>
                    <a:pt x="3634543" y="40378"/>
                    <a:pt x="3638855" y="45552"/>
                  </a:cubicBezTo>
                  <a:cubicBezTo>
                    <a:pt x="3659371" y="70171"/>
                    <a:pt x="3657884" y="74063"/>
                    <a:pt x="3667430" y="102702"/>
                  </a:cubicBezTo>
                  <a:cubicBezTo>
                    <a:pt x="3666808" y="105191"/>
                    <a:pt x="3653349" y="163166"/>
                    <a:pt x="3648380" y="169377"/>
                  </a:cubicBezTo>
                  <a:cubicBezTo>
                    <a:pt x="3641229" y="178316"/>
                    <a:pt x="3629330" y="182077"/>
                    <a:pt x="3619805" y="188427"/>
                  </a:cubicBezTo>
                  <a:cubicBezTo>
                    <a:pt x="3624453" y="216313"/>
                    <a:pt x="3622624" y="253547"/>
                    <a:pt x="3648380" y="274152"/>
                  </a:cubicBezTo>
                  <a:cubicBezTo>
                    <a:pt x="3656220" y="280424"/>
                    <a:pt x="3667430" y="280502"/>
                    <a:pt x="3676955" y="283677"/>
                  </a:cubicBezTo>
                  <a:cubicBezTo>
                    <a:pt x="3680130" y="293202"/>
                    <a:pt x="3688131" y="302348"/>
                    <a:pt x="3686480" y="312252"/>
                  </a:cubicBezTo>
                  <a:cubicBezTo>
                    <a:pt x="3682511" y="336065"/>
                    <a:pt x="3655524" y="348765"/>
                    <a:pt x="3638855" y="359877"/>
                  </a:cubicBezTo>
                  <a:cubicBezTo>
                    <a:pt x="3642030" y="391627"/>
                    <a:pt x="3637476" y="425140"/>
                    <a:pt x="3648380" y="455127"/>
                  </a:cubicBezTo>
                  <a:cubicBezTo>
                    <a:pt x="3651811" y="464563"/>
                    <a:pt x="3672465" y="455672"/>
                    <a:pt x="3676955" y="464652"/>
                  </a:cubicBezTo>
                  <a:cubicBezTo>
                    <a:pt x="3692195" y="495132"/>
                    <a:pt x="3649015" y="497672"/>
                    <a:pt x="3638855" y="502752"/>
                  </a:cubicBezTo>
                  <a:cubicBezTo>
                    <a:pt x="3628616" y="507872"/>
                    <a:pt x="3619805" y="515452"/>
                    <a:pt x="3610280" y="521802"/>
                  </a:cubicBezTo>
                  <a:cubicBezTo>
                    <a:pt x="3597580" y="540852"/>
                    <a:pt x="3566627" y="556740"/>
                    <a:pt x="3572180" y="578952"/>
                  </a:cubicBezTo>
                  <a:cubicBezTo>
                    <a:pt x="3575355" y="591652"/>
                    <a:pt x="3571766" y="608533"/>
                    <a:pt x="3581705" y="617052"/>
                  </a:cubicBezTo>
                  <a:cubicBezTo>
                    <a:pt x="3596951" y="630120"/>
                    <a:pt x="3622147" y="624963"/>
                    <a:pt x="3638855" y="636102"/>
                  </a:cubicBezTo>
                  <a:cubicBezTo>
                    <a:pt x="3648380" y="642452"/>
                    <a:pt x="3657191" y="650032"/>
                    <a:pt x="3667430" y="655152"/>
                  </a:cubicBezTo>
                  <a:cubicBezTo>
                    <a:pt x="3746300" y="694587"/>
                    <a:pt x="3642688" y="629132"/>
                    <a:pt x="3724580" y="683727"/>
                  </a:cubicBezTo>
                  <a:cubicBezTo>
                    <a:pt x="3704756" y="763021"/>
                    <a:pt x="3728894" y="684623"/>
                    <a:pt x="3696005" y="750402"/>
                  </a:cubicBezTo>
                  <a:cubicBezTo>
                    <a:pt x="3691515" y="759382"/>
                    <a:pt x="3693580" y="771877"/>
                    <a:pt x="3686480" y="778977"/>
                  </a:cubicBezTo>
                  <a:cubicBezTo>
                    <a:pt x="3679380" y="786077"/>
                    <a:pt x="3667430" y="785327"/>
                    <a:pt x="3657905" y="788502"/>
                  </a:cubicBezTo>
                  <a:cubicBezTo>
                    <a:pt x="3654730" y="798027"/>
                    <a:pt x="3655480" y="809977"/>
                    <a:pt x="3648380" y="817077"/>
                  </a:cubicBezTo>
                  <a:cubicBezTo>
                    <a:pt x="3641280" y="824177"/>
                    <a:pt x="3622240" y="816862"/>
                    <a:pt x="3619805" y="826602"/>
                  </a:cubicBezTo>
                  <a:cubicBezTo>
                    <a:pt x="3614360" y="848382"/>
                    <a:pt x="3625314" y="871188"/>
                    <a:pt x="3629330" y="893277"/>
                  </a:cubicBezTo>
                  <a:cubicBezTo>
                    <a:pt x="3631672" y="906157"/>
                    <a:pt x="3630677" y="921155"/>
                    <a:pt x="3638855" y="931377"/>
                  </a:cubicBezTo>
                  <a:cubicBezTo>
                    <a:pt x="3645127" y="939217"/>
                    <a:pt x="3657905" y="937727"/>
                    <a:pt x="3667430" y="940902"/>
                  </a:cubicBezTo>
                  <a:lnTo>
                    <a:pt x="3668416" y="942380"/>
                  </a:lnTo>
                  <a:lnTo>
                    <a:pt x="9525" y="942380"/>
                  </a:lnTo>
                  <a:close/>
                </a:path>
              </a:pathLst>
            </a:custGeom>
            <a:solidFill>
              <a:srgbClr val="F8F8F8">
                <a:alpha val="60000"/>
              </a:srgbClr>
            </a:solidFill>
          </p:spPr>
          <p:txBody>
            <a:bodyPr wrap="square" rtlCol="0">
              <a:noAutofit/>
            </a:bodyPr>
            <a:lstStyle/>
            <a:p>
              <a:r>
                <a:rPr lang="tr-TR" sz="1600" dirty="0">
                  <a:latin typeface="Trebuchet MS" panose="020B0603020202020204" pitchFamily="34" charset="0"/>
                </a:rPr>
                <a:t>Türkiye’nin ilk yassı çelik üretim tesisi ERDEMİR 1965 yılında Zonguldak’ta kuruldu.</a:t>
              </a:r>
            </a:p>
          </p:txBody>
        </p:sp>
        <p:sp>
          <p:nvSpPr>
            <p:cNvPr id="26" name="Gözyaşı Damlası 25">
              <a:extLst>
                <a:ext uri="{FF2B5EF4-FFF2-40B4-BE49-F238E27FC236}">
                  <a16:creationId xmlns:a16="http://schemas.microsoft.com/office/drawing/2014/main" id="{BE71F058-6429-4534-A542-E6C592064661}"/>
                </a:ext>
              </a:extLst>
            </p:cNvPr>
            <p:cNvSpPr/>
            <p:nvPr/>
          </p:nvSpPr>
          <p:spPr>
            <a:xfrm>
              <a:off x="492779" y="2655412"/>
              <a:ext cx="720760" cy="714007"/>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Trebuchet MS" panose="020B0603020202020204" pitchFamily="34" charset="0"/>
                </a:rPr>
                <a:t>4</a:t>
              </a:r>
            </a:p>
          </p:txBody>
        </p:sp>
      </p:grpSp>
      <p:pic>
        <p:nvPicPr>
          <p:cNvPr id="27" name="Resim 26">
            <a:extLst>
              <a:ext uri="{FF2B5EF4-FFF2-40B4-BE49-F238E27FC236}">
                <a16:creationId xmlns:a16="http://schemas.microsoft.com/office/drawing/2014/main" id="{396C2A0C-5352-47D0-B342-D78108A26CD2}"/>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855098" y="361018"/>
            <a:ext cx="1407452" cy="1009507"/>
          </a:xfrm>
          <a:prstGeom prst="rect">
            <a:avLst/>
          </a:prstGeom>
        </p:spPr>
      </p:pic>
      <p:sp>
        <p:nvSpPr>
          <p:cNvPr id="20" name="Dikdörtgen 19">
            <a:extLst>
              <a:ext uri="{FF2B5EF4-FFF2-40B4-BE49-F238E27FC236}">
                <a16:creationId xmlns:a16="http://schemas.microsoft.com/office/drawing/2014/main" id="{46ED3C21-E99D-4536-9F4D-9EDEEABBDB0D}"/>
              </a:ext>
            </a:extLst>
          </p:cNvPr>
          <p:cNvSpPr/>
          <p:nvPr/>
        </p:nvSpPr>
        <p:spPr>
          <a:xfrm>
            <a:off x="267387" y="216784"/>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1" name="Grup 10">
            <a:extLst>
              <a:ext uri="{FF2B5EF4-FFF2-40B4-BE49-F238E27FC236}">
                <a16:creationId xmlns:a16="http://schemas.microsoft.com/office/drawing/2014/main" id="{56922FD4-B0CE-470C-8E5C-A9CD946EE9EF}"/>
              </a:ext>
            </a:extLst>
          </p:cNvPr>
          <p:cNvGrpSpPr/>
          <p:nvPr/>
        </p:nvGrpSpPr>
        <p:grpSpPr>
          <a:xfrm>
            <a:off x="-239176" y="1524889"/>
            <a:ext cx="7596000" cy="1100297"/>
            <a:chOff x="-216951" y="4355618"/>
            <a:chExt cx="7572375" cy="444914"/>
          </a:xfrm>
        </p:grpSpPr>
        <p:sp>
          <p:nvSpPr>
            <p:cNvPr id="7" name="Metin kutusu 6">
              <a:extLst>
                <a:ext uri="{FF2B5EF4-FFF2-40B4-BE49-F238E27FC236}">
                  <a16:creationId xmlns:a16="http://schemas.microsoft.com/office/drawing/2014/main" id="{AACAB903-5A79-4FC7-9E48-9E8FD73C9067}"/>
                </a:ext>
              </a:extLst>
            </p:cNvPr>
            <p:cNvSpPr txBox="1"/>
            <p:nvPr/>
          </p:nvSpPr>
          <p:spPr>
            <a:xfrm>
              <a:off x="0" y="4355618"/>
              <a:ext cx="6840538" cy="436707"/>
            </a:xfrm>
            <a:prstGeom prst="rect">
              <a:avLst/>
            </a:prstGeom>
            <a:solidFill>
              <a:schemeClr val="tx1">
                <a:lumMod val="85000"/>
                <a:lumOff val="15000"/>
                <a:alpha val="60000"/>
              </a:schemeClr>
            </a:solidFill>
            <a:ln w="38100">
              <a:noFill/>
            </a:ln>
          </p:spPr>
          <p:txBody>
            <a:bodyPr wrap="square" numCol="1" rtlCol="0" anchor="ctr">
              <a:spAutoFit/>
            </a:bodyPr>
            <a:lstStyle/>
            <a:p>
              <a:pPr algn="ctr"/>
              <a:r>
                <a:rPr lang="tr-TR" sz="2800" b="1" dirty="0">
                  <a:solidFill>
                    <a:schemeClr val="bg1"/>
                  </a:solidFill>
                  <a:latin typeface="Trebuchet MS" panose="020B0603020202020204" pitchFamily="34" charset="0"/>
                </a:rPr>
                <a:t>İLKLERİN KENTİ ZONGULDAK</a:t>
              </a:r>
            </a:p>
          </p:txBody>
        </p:sp>
        <p:cxnSp>
          <p:nvCxnSpPr>
            <p:cNvPr id="10" name="Düz Bağlayıcı 9">
              <a:extLst>
                <a:ext uri="{FF2B5EF4-FFF2-40B4-BE49-F238E27FC236}">
                  <a16:creationId xmlns:a16="http://schemas.microsoft.com/office/drawing/2014/main" id="{BF2B849A-BAAF-4CD5-911F-A901E48C60E3}"/>
                </a:ext>
              </a:extLst>
            </p:cNvPr>
            <p:cNvCxnSpPr>
              <a:cxnSpLocks/>
            </p:cNvCxnSpPr>
            <p:nvPr/>
          </p:nvCxnSpPr>
          <p:spPr>
            <a:xfrm>
              <a:off x="-216951" y="4800531"/>
              <a:ext cx="7572375" cy="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2577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91074"/>
            <a:ext cx="6840538" cy="188838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72268"/>
              <a:ext cx="6276523" cy="1671918"/>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SANAYİ VE TEKNOLOJİ</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2023 yılı Ağustos ayında Zonguldak Malay Yemeği ve </a:t>
              </a:r>
              <a:r>
                <a:rPr lang="tr-TR" sz="1500" dirty="0" err="1">
                  <a:solidFill>
                    <a:schemeClr val="bg1"/>
                  </a:solidFill>
                  <a:latin typeface="Trebuchet MS" panose="020B0603020202020204" pitchFamily="34" charset="0"/>
                </a:rPr>
                <a:t>Zılbıt</a:t>
              </a:r>
              <a:r>
                <a:rPr lang="tr-TR" sz="1500" dirty="0">
                  <a:solidFill>
                    <a:schemeClr val="bg1"/>
                  </a:solidFill>
                  <a:latin typeface="Trebuchet MS" panose="020B0603020202020204" pitchFamily="34" charset="0"/>
                </a:rPr>
                <a:t> Yemeği coğrafi işaret tescili almıştır. Böylece ilimizin coğrafi işaret tescilli ürün sayısı </a:t>
              </a:r>
              <a:r>
                <a:rPr lang="tr-TR" sz="1500" dirty="0">
                  <a:solidFill>
                    <a:schemeClr val="accent4"/>
                  </a:solidFill>
                  <a:latin typeface="Trebuchet MS" panose="020B0603020202020204" pitchFamily="34" charset="0"/>
                </a:rPr>
                <a:t>8</a:t>
              </a:r>
              <a:r>
                <a:rPr lang="tr-TR" sz="1500" dirty="0">
                  <a:solidFill>
                    <a:schemeClr val="bg1"/>
                  </a:solidFill>
                  <a:latin typeface="Trebuchet MS" panose="020B0603020202020204" pitchFamily="34" charset="0"/>
                </a:rPr>
                <a:t>’e yükselmiştir. TÜİK verilene göre ilimizde 2023 yılında İş Kayıtlarına Göre Girişim Sayısı </a:t>
              </a:r>
              <a:r>
                <a:rPr lang="tr-TR" sz="1500" dirty="0">
                  <a:solidFill>
                    <a:schemeClr val="accent4"/>
                  </a:solidFill>
                  <a:latin typeface="Trebuchet MS" panose="020B0603020202020204" pitchFamily="34" charset="0"/>
                </a:rPr>
                <a:t>26.206</a:t>
              </a:r>
              <a:r>
                <a:rPr lang="tr-TR" sz="1500" dirty="0">
                  <a:solidFill>
                    <a:schemeClr val="bg1"/>
                  </a:solidFill>
                  <a:latin typeface="Trebuchet MS" panose="020B0603020202020204" pitchFamily="34" charset="0"/>
                </a:rPr>
                <a:t>’tür.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190041"/>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8" name="Picture 4" descr="Patent kavramının sembolü olan tahta bloklar - Fotoğraf, Görsel">
            <a:extLst>
              <a:ext uri="{FF2B5EF4-FFF2-40B4-BE49-F238E27FC236}">
                <a16:creationId xmlns:a16="http://schemas.microsoft.com/office/drawing/2014/main" id="{FEE27528-E084-457B-A041-821F10252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31" y="3207906"/>
            <a:ext cx="6253200" cy="23361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a:extLst>
              <a:ext uri="{FF2B5EF4-FFF2-40B4-BE49-F238E27FC236}">
                <a16:creationId xmlns:a16="http://schemas.microsoft.com/office/drawing/2014/main" id="{9AC8C1E4-663F-4D9A-B7F0-89BCB2EF3C48}"/>
              </a:ext>
            </a:extLst>
          </p:cNvPr>
          <p:cNvGraphicFramePr>
            <a:graphicFrameLocks noGrp="1"/>
          </p:cNvGraphicFramePr>
          <p:nvPr>
            <p:extLst>
              <p:ext uri="{D42A27DB-BD31-4B8C-83A1-F6EECF244321}">
                <p14:modId xmlns:p14="http://schemas.microsoft.com/office/powerpoint/2010/main" val="1241129704"/>
              </p:ext>
            </p:extLst>
          </p:nvPr>
        </p:nvGraphicFramePr>
        <p:xfrm>
          <a:off x="317166" y="5276850"/>
          <a:ext cx="2889673" cy="3200400"/>
        </p:xfrm>
        <a:graphic>
          <a:graphicData uri="http://schemas.openxmlformats.org/drawingml/2006/table">
            <a:tbl>
              <a:tblPr firstRow="1" bandRow="1">
                <a:tableStyleId>{D27102A9-8310-4765-A935-A1911B00CA55}</a:tableStyleId>
              </a:tblPr>
              <a:tblGrid>
                <a:gridCol w="1691938">
                  <a:extLst>
                    <a:ext uri="{9D8B030D-6E8A-4147-A177-3AD203B41FA5}">
                      <a16:colId xmlns:a16="http://schemas.microsoft.com/office/drawing/2014/main" val="474158380"/>
                    </a:ext>
                  </a:extLst>
                </a:gridCol>
                <a:gridCol w="618186">
                  <a:extLst>
                    <a:ext uri="{9D8B030D-6E8A-4147-A177-3AD203B41FA5}">
                      <a16:colId xmlns:a16="http://schemas.microsoft.com/office/drawing/2014/main" val="4170450307"/>
                    </a:ext>
                  </a:extLst>
                </a:gridCol>
                <a:gridCol w="579549">
                  <a:extLst>
                    <a:ext uri="{9D8B030D-6E8A-4147-A177-3AD203B41FA5}">
                      <a16:colId xmlns:a16="http://schemas.microsoft.com/office/drawing/2014/main" val="3321491618"/>
                    </a:ext>
                  </a:extLst>
                </a:gridCol>
              </a:tblGrid>
              <a:tr h="214517">
                <a:tc>
                  <a:txBody>
                    <a:bodyPr/>
                    <a:lstStyle/>
                    <a:p>
                      <a:pPr algn="l"/>
                      <a:r>
                        <a:rPr lang="tr-TR" sz="1100" b="0" i="1" u="none" dirty="0">
                          <a:latin typeface="Trebuchet MS" panose="020B0603020202020204" pitchFamily="34" charset="0"/>
                          <a:ea typeface="Cambria Math" panose="02040503050406030204" pitchFamily="18" charset="0"/>
                        </a:rPr>
                        <a:t>Kaynak: TOBB</a:t>
                      </a:r>
                    </a:p>
                  </a:txBody>
                  <a:tcPr anchor="ctr">
                    <a:noFill/>
                  </a:tcPr>
                </a:tc>
                <a:tc>
                  <a:txBody>
                    <a:bodyPr/>
                    <a:lstStyle/>
                    <a:p>
                      <a:pPr algn="ctr"/>
                      <a:r>
                        <a:rPr lang="tr-TR" sz="1300" b="0" dirty="0">
                          <a:solidFill>
                            <a:schemeClr val="tx1"/>
                          </a:solidFill>
                          <a:latin typeface="Trebuchet MS" panose="020B0603020202020204" pitchFamily="34" charset="0"/>
                          <a:ea typeface="Cambria Math" panose="02040503050406030204" pitchFamily="18" charset="0"/>
                        </a:rPr>
                        <a:t>2023</a:t>
                      </a:r>
                    </a:p>
                  </a:txBody>
                  <a:tcPr anchor="ctr">
                    <a:noFill/>
                  </a:tcPr>
                </a:tc>
                <a:tc>
                  <a:txBody>
                    <a:bodyPr/>
                    <a:lstStyle/>
                    <a:p>
                      <a:pPr algn="ctr"/>
                      <a:r>
                        <a:rPr lang="tr-TR" sz="1300" b="0" dirty="0">
                          <a:solidFill>
                            <a:schemeClr val="tx1"/>
                          </a:solidFill>
                          <a:latin typeface="Trebuchet MS" panose="020B0603020202020204" pitchFamily="34" charset="0"/>
                          <a:ea typeface="Cambria Math" panose="02040503050406030204" pitchFamily="18" charset="0"/>
                        </a:rPr>
                        <a:t>2024</a:t>
                      </a:r>
                    </a:p>
                  </a:txBody>
                  <a:tcPr anchor="ctr">
                    <a:noFill/>
                  </a:tcPr>
                </a:tc>
                <a:extLst>
                  <a:ext uri="{0D108BD9-81ED-4DB2-BD59-A6C34878D82A}">
                    <a16:rowId xmlns:a16="http://schemas.microsoft.com/office/drawing/2014/main" val="3974629367"/>
                  </a:ext>
                </a:extLst>
              </a:tr>
              <a:tr h="214517">
                <a:tc>
                  <a:txBody>
                    <a:bodyPr/>
                    <a:lstStyle/>
                    <a:p>
                      <a:r>
                        <a:rPr lang="tr-TR" sz="1300" dirty="0">
                          <a:latin typeface="Trebuchet MS" panose="020B0603020202020204" pitchFamily="34" charset="0"/>
                          <a:ea typeface="Cambria Math" panose="02040503050406030204" pitchFamily="18" charset="0"/>
                        </a:rPr>
                        <a:t>Kurulan Şirket</a:t>
                      </a:r>
                    </a:p>
                  </a:txBody>
                  <a:tcPr/>
                </a:tc>
                <a:tc>
                  <a:txBody>
                    <a:bodyPr/>
                    <a:lstStyle/>
                    <a:p>
                      <a:pPr algn="r"/>
                      <a:r>
                        <a:rPr lang="tr-TR" sz="1300" b="0" dirty="0">
                          <a:latin typeface="Trebuchet MS" panose="020B0603020202020204" pitchFamily="34" charset="0"/>
                          <a:ea typeface="Cambria Math" panose="02040503050406030204" pitchFamily="18" charset="0"/>
                        </a:rPr>
                        <a:t>226</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215</a:t>
                      </a:r>
                    </a:p>
                  </a:txBody>
                  <a:tcPr marL="68580" marR="68580" marT="0" marB="0" anchor="ctr"/>
                </a:tc>
                <a:extLst>
                  <a:ext uri="{0D108BD9-81ED-4DB2-BD59-A6C34878D82A}">
                    <a16:rowId xmlns:a16="http://schemas.microsoft.com/office/drawing/2014/main" val="3898744942"/>
                  </a:ext>
                </a:extLst>
              </a:tr>
              <a:tr h="214517">
                <a:tc>
                  <a:txBody>
                    <a:bodyPr/>
                    <a:lstStyle/>
                    <a:p>
                      <a:r>
                        <a:rPr lang="tr-TR" sz="1300" dirty="0">
                          <a:latin typeface="Trebuchet MS" panose="020B0603020202020204" pitchFamily="34" charset="0"/>
                          <a:ea typeface="Cambria Math" panose="02040503050406030204" pitchFamily="18" charset="0"/>
                        </a:rPr>
                        <a:t>Kurulan Kooperatif</a:t>
                      </a:r>
                    </a:p>
                  </a:txBody>
                  <a:tcPr/>
                </a:tc>
                <a:tc>
                  <a:txBody>
                    <a:bodyPr/>
                    <a:lstStyle/>
                    <a:p>
                      <a:pPr algn="r"/>
                      <a:r>
                        <a:rPr lang="tr-TR" sz="1300" b="0" dirty="0">
                          <a:latin typeface="Trebuchet MS" panose="020B0603020202020204" pitchFamily="34" charset="0"/>
                          <a:ea typeface="Cambria Math" panose="02040503050406030204" pitchFamily="18" charset="0"/>
                        </a:rPr>
                        <a:t>6</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8</a:t>
                      </a:r>
                    </a:p>
                  </a:txBody>
                  <a:tcPr marL="68580" marR="68580" marT="0" marB="0" anchor="ctr"/>
                </a:tc>
                <a:extLst>
                  <a:ext uri="{0D108BD9-81ED-4DB2-BD59-A6C34878D82A}">
                    <a16:rowId xmlns:a16="http://schemas.microsoft.com/office/drawing/2014/main" val="825451379"/>
                  </a:ext>
                </a:extLst>
              </a:tr>
              <a:tr h="0">
                <a:tc>
                  <a:txBody>
                    <a:bodyPr/>
                    <a:lstStyle/>
                    <a:p>
                      <a:r>
                        <a:rPr lang="tr-TR" sz="1300" dirty="0">
                          <a:latin typeface="Trebuchet MS" panose="020B0603020202020204" pitchFamily="34" charset="0"/>
                          <a:ea typeface="Cambria Math" panose="02040503050406030204" pitchFamily="18" charset="0"/>
                        </a:rPr>
                        <a:t>Kurulan Gerçek Kişi Ticaret İşletmesi</a:t>
                      </a:r>
                    </a:p>
                  </a:txBody>
                  <a:tcPr/>
                </a:tc>
                <a:tc>
                  <a:txBody>
                    <a:bodyPr/>
                    <a:lstStyle/>
                    <a:p>
                      <a:pPr algn="r"/>
                      <a:r>
                        <a:rPr lang="tr-TR" sz="1300" b="0" dirty="0">
                          <a:latin typeface="Trebuchet MS" panose="020B0603020202020204" pitchFamily="34" charset="0"/>
                          <a:ea typeface="Cambria Math" panose="02040503050406030204" pitchFamily="18" charset="0"/>
                        </a:rPr>
                        <a:t>143</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50</a:t>
                      </a:r>
                    </a:p>
                  </a:txBody>
                  <a:tcPr marL="68580" marR="68580" marT="0" marB="0" anchor="ctr"/>
                </a:tc>
                <a:extLst>
                  <a:ext uri="{0D108BD9-81ED-4DB2-BD59-A6C34878D82A}">
                    <a16:rowId xmlns:a16="http://schemas.microsoft.com/office/drawing/2014/main" val="1296191630"/>
                  </a:ext>
                </a:extLst>
              </a:tr>
              <a:tr h="214517">
                <a:tc>
                  <a:txBody>
                    <a:bodyPr/>
                    <a:lstStyle/>
                    <a:p>
                      <a:r>
                        <a:rPr lang="tr-TR" sz="1300" dirty="0">
                          <a:latin typeface="Trebuchet MS" panose="020B0603020202020204" pitchFamily="34" charset="0"/>
                          <a:ea typeface="Cambria Math" panose="02040503050406030204" pitchFamily="18" charset="0"/>
                        </a:rPr>
                        <a:t>Tasfiye Edilen Şirket</a:t>
                      </a:r>
                    </a:p>
                  </a:txBody>
                  <a:tcPr/>
                </a:tc>
                <a:tc>
                  <a:txBody>
                    <a:bodyPr/>
                    <a:lstStyle/>
                    <a:p>
                      <a:pPr algn="r"/>
                      <a:r>
                        <a:rPr lang="tr-TR" sz="1300" b="0" dirty="0">
                          <a:latin typeface="Trebuchet MS" panose="020B0603020202020204" pitchFamily="34" charset="0"/>
                          <a:ea typeface="Cambria Math" panose="02040503050406030204" pitchFamily="18" charset="0"/>
                        </a:rPr>
                        <a:t>64</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78</a:t>
                      </a:r>
                    </a:p>
                  </a:txBody>
                  <a:tcPr marL="68580" marR="68580" marT="0" marB="0" anchor="ctr"/>
                </a:tc>
                <a:extLst>
                  <a:ext uri="{0D108BD9-81ED-4DB2-BD59-A6C34878D82A}">
                    <a16:rowId xmlns:a16="http://schemas.microsoft.com/office/drawing/2014/main" val="2904612697"/>
                  </a:ext>
                </a:extLst>
              </a:tr>
              <a:tr h="185502">
                <a:tc>
                  <a:txBody>
                    <a:bodyPr/>
                    <a:lstStyle/>
                    <a:p>
                      <a:r>
                        <a:rPr lang="tr-TR" sz="1300" dirty="0">
                          <a:latin typeface="Trebuchet MS" panose="020B0603020202020204" pitchFamily="34" charset="0"/>
                          <a:ea typeface="Cambria Math" panose="02040503050406030204" pitchFamily="18" charset="0"/>
                        </a:rPr>
                        <a:t>Tasfiye Edilen Kooperatif</a:t>
                      </a:r>
                    </a:p>
                  </a:txBody>
                  <a:tcPr/>
                </a:tc>
                <a:tc>
                  <a:txBody>
                    <a:bodyPr/>
                    <a:lstStyle/>
                    <a:p>
                      <a:pPr algn="r"/>
                      <a:r>
                        <a:rPr lang="tr-TR" sz="1300" b="0" dirty="0">
                          <a:latin typeface="Trebuchet MS" panose="020B0603020202020204" pitchFamily="34" charset="0"/>
                          <a:ea typeface="Cambria Math" panose="02040503050406030204" pitchFamily="18" charset="0"/>
                        </a:rPr>
                        <a:t>2</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5</a:t>
                      </a:r>
                    </a:p>
                  </a:txBody>
                  <a:tcPr marL="68580" marR="68580" marT="0" marB="0" anchor="ctr"/>
                </a:tc>
                <a:extLst>
                  <a:ext uri="{0D108BD9-81ED-4DB2-BD59-A6C34878D82A}">
                    <a16:rowId xmlns:a16="http://schemas.microsoft.com/office/drawing/2014/main" val="2120393894"/>
                  </a:ext>
                </a:extLst>
              </a:tr>
              <a:tr h="214517">
                <a:tc>
                  <a:txBody>
                    <a:bodyPr/>
                    <a:lstStyle/>
                    <a:p>
                      <a:r>
                        <a:rPr lang="tr-TR" sz="1300" dirty="0">
                          <a:latin typeface="Trebuchet MS" panose="020B0603020202020204" pitchFamily="34" charset="0"/>
                          <a:ea typeface="Cambria Math" panose="02040503050406030204" pitchFamily="18" charset="0"/>
                        </a:rPr>
                        <a:t>Kapanan Şirket</a:t>
                      </a:r>
                    </a:p>
                  </a:txBody>
                  <a:tcPr/>
                </a:tc>
                <a:tc>
                  <a:txBody>
                    <a:bodyPr/>
                    <a:lstStyle/>
                    <a:p>
                      <a:pPr algn="r"/>
                      <a:r>
                        <a:rPr lang="tr-TR" sz="1300" b="0" dirty="0">
                          <a:latin typeface="Trebuchet MS" panose="020B0603020202020204" pitchFamily="34" charset="0"/>
                          <a:ea typeface="Cambria Math" panose="02040503050406030204" pitchFamily="18" charset="0"/>
                        </a:rPr>
                        <a:t>45</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84</a:t>
                      </a:r>
                    </a:p>
                  </a:txBody>
                  <a:tcPr marL="68580" marR="68580" marT="0" marB="0" anchor="ctr"/>
                </a:tc>
                <a:extLst>
                  <a:ext uri="{0D108BD9-81ED-4DB2-BD59-A6C34878D82A}">
                    <a16:rowId xmlns:a16="http://schemas.microsoft.com/office/drawing/2014/main" val="570887808"/>
                  </a:ext>
                </a:extLst>
              </a:tr>
              <a:tr h="214517">
                <a:tc>
                  <a:txBody>
                    <a:bodyPr/>
                    <a:lstStyle/>
                    <a:p>
                      <a:r>
                        <a:rPr lang="tr-TR" sz="1300" dirty="0">
                          <a:latin typeface="Trebuchet MS" panose="020B0603020202020204" pitchFamily="34" charset="0"/>
                          <a:ea typeface="Cambria Math" panose="02040503050406030204" pitchFamily="18" charset="0"/>
                        </a:rPr>
                        <a:t>Kapanan Kooperatif</a:t>
                      </a:r>
                    </a:p>
                  </a:txBody>
                  <a:tcPr/>
                </a:tc>
                <a:tc>
                  <a:txBody>
                    <a:bodyPr/>
                    <a:lstStyle/>
                    <a:p>
                      <a:pPr algn="r"/>
                      <a:r>
                        <a:rPr lang="tr-TR" sz="1300" b="0" dirty="0">
                          <a:latin typeface="Trebuchet MS" panose="020B0603020202020204" pitchFamily="34" charset="0"/>
                          <a:ea typeface="Cambria Math" panose="02040503050406030204" pitchFamily="18" charset="0"/>
                        </a:rPr>
                        <a:t>4</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4</a:t>
                      </a:r>
                    </a:p>
                  </a:txBody>
                  <a:tcPr marL="68580" marR="68580" marT="0" marB="0" anchor="ctr"/>
                </a:tc>
                <a:extLst>
                  <a:ext uri="{0D108BD9-81ED-4DB2-BD59-A6C34878D82A}">
                    <a16:rowId xmlns:a16="http://schemas.microsoft.com/office/drawing/2014/main" val="1810973999"/>
                  </a:ext>
                </a:extLst>
              </a:tr>
              <a:tr h="364679">
                <a:tc>
                  <a:txBody>
                    <a:bodyPr/>
                    <a:lstStyle/>
                    <a:p>
                      <a:r>
                        <a:rPr lang="tr-TR" sz="1300" dirty="0">
                          <a:latin typeface="Trebuchet MS" panose="020B0603020202020204" pitchFamily="34" charset="0"/>
                          <a:ea typeface="Cambria Math" panose="02040503050406030204" pitchFamily="18" charset="0"/>
                        </a:rPr>
                        <a:t>Kapanan Gerçek Kişi Ticaret İşletmesi</a:t>
                      </a:r>
                    </a:p>
                  </a:txBody>
                  <a:tcPr/>
                </a:tc>
                <a:tc>
                  <a:txBody>
                    <a:bodyPr/>
                    <a:lstStyle/>
                    <a:p>
                      <a:pPr algn="r"/>
                      <a:r>
                        <a:rPr lang="tr-TR" sz="1300" b="0" dirty="0">
                          <a:latin typeface="Trebuchet MS" panose="020B0603020202020204" pitchFamily="34" charset="0"/>
                          <a:ea typeface="Cambria Math" panose="02040503050406030204" pitchFamily="18" charset="0"/>
                        </a:rPr>
                        <a:t>189</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106</a:t>
                      </a:r>
                    </a:p>
                  </a:txBody>
                  <a:tcPr marL="68580" marR="68580" marT="0" marB="0" anchor="ctr"/>
                </a:tc>
                <a:extLst>
                  <a:ext uri="{0D108BD9-81ED-4DB2-BD59-A6C34878D82A}">
                    <a16:rowId xmlns:a16="http://schemas.microsoft.com/office/drawing/2014/main" val="1755938525"/>
                  </a:ext>
                </a:extLst>
              </a:tr>
            </a:tbl>
          </a:graphicData>
        </a:graphic>
      </p:graphicFrame>
      <p:graphicFrame>
        <p:nvGraphicFramePr>
          <p:cNvPr id="12" name="Tablo 11">
            <a:extLst>
              <a:ext uri="{FF2B5EF4-FFF2-40B4-BE49-F238E27FC236}">
                <a16:creationId xmlns:a16="http://schemas.microsoft.com/office/drawing/2014/main" id="{56B53F9E-B58E-4593-B6A5-63C6A0434F7A}"/>
              </a:ext>
            </a:extLst>
          </p:cNvPr>
          <p:cNvGraphicFramePr>
            <a:graphicFrameLocks noGrp="1"/>
          </p:cNvGraphicFramePr>
          <p:nvPr>
            <p:extLst>
              <p:ext uri="{D42A27DB-BD31-4B8C-83A1-F6EECF244321}">
                <p14:modId xmlns:p14="http://schemas.microsoft.com/office/powerpoint/2010/main" val="3194890973"/>
              </p:ext>
            </p:extLst>
          </p:nvPr>
        </p:nvGraphicFramePr>
        <p:xfrm>
          <a:off x="3364735" y="5276850"/>
          <a:ext cx="3165121" cy="3826400"/>
        </p:xfrm>
        <a:graphic>
          <a:graphicData uri="http://schemas.openxmlformats.org/drawingml/2006/table">
            <a:tbl>
              <a:tblPr firstRow="1" bandRow="1">
                <a:tableStyleId>{D27102A9-8310-4765-A935-A1911B00CA55}</a:tableStyleId>
              </a:tblPr>
              <a:tblGrid>
                <a:gridCol w="2005755">
                  <a:extLst>
                    <a:ext uri="{9D8B030D-6E8A-4147-A177-3AD203B41FA5}">
                      <a16:colId xmlns:a16="http://schemas.microsoft.com/office/drawing/2014/main" val="474158380"/>
                    </a:ext>
                  </a:extLst>
                </a:gridCol>
                <a:gridCol w="593496">
                  <a:extLst>
                    <a:ext uri="{9D8B030D-6E8A-4147-A177-3AD203B41FA5}">
                      <a16:colId xmlns:a16="http://schemas.microsoft.com/office/drawing/2014/main" val="4170450307"/>
                    </a:ext>
                  </a:extLst>
                </a:gridCol>
                <a:gridCol w="565870">
                  <a:extLst>
                    <a:ext uri="{9D8B030D-6E8A-4147-A177-3AD203B41FA5}">
                      <a16:colId xmlns:a16="http://schemas.microsoft.com/office/drawing/2014/main" val="3321491618"/>
                    </a:ext>
                  </a:extLst>
                </a:gridCol>
              </a:tblGrid>
              <a:tr h="215494">
                <a:tc>
                  <a:txBody>
                    <a:bodyPr/>
                    <a:lstStyle/>
                    <a:p>
                      <a:pPr algn="l"/>
                      <a:r>
                        <a:rPr lang="tr-TR" sz="800" b="0" i="1" dirty="0">
                          <a:latin typeface="Trebuchet MS" panose="020B0603020202020204" pitchFamily="34" charset="0"/>
                          <a:ea typeface="Cambria Math" panose="02040503050406030204" pitchFamily="18" charset="0"/>
                        </a:rPr>
                        <a:t>Kaynak: Türk Patent ve Marka Kurumu</a:t>
                      </a:r>
                    </a:p>
                  </a:txBody>
                  <a:tcPr anchor="ctr">
                    <a:noFill/>
                  </a:tcPr>
                </a:tc>
                <a:tc>
                  <a:txBody>
                    <a:bodyPr/>
                    <a:lstStyle/>
                    <a:p>
                      <a:pPr algn="ctr"/>
                      <a:r>
                        <a:rPr lang="tr-TR" sz="1300" b="0" dirty="0">
                          <a:solidFill>
                            <a:schemeClr val="tx1"/>
                          </a:solidFill>
                          <a:latin typeface="Trebuchet MS" panose="020B0603020202020204" pitchFamily="34" charset="0"/>
                          <a:ea typeface="Cambria Math" panose="02040503050406030204" pitchFamily="18" charset="0"/>
                        </a:rPr>
                        <a:t>2023</a:t>
                      </a:r>
                    </a:p>
                  </a:txBody>
                  <a:tcPr anchor="ctr">
                    <a:noFill/>
                  </a:tcPr>
                </a:tc>
                <a:tc>
                  <a:txBody>
                    <a:bodyPr/>
                    <a:lstStyle/>
                    <a:p>
                      <a:pPr algn="ctr"/>
                      <a:r>
                        <a:rPr lang="tr-TR" sz="1300" b="0" dirty="0">
                          <a:solidFill>
                            <a:schemeClr val="tx1"/>
                          </a:solidFill>
                          <a:latin typeface="Trebuchet MS" panose="020B0603020202020204" pitchFamily="34" charset="0"/>
                          <a:ea typeface="Cambria Math" panose="02040503050406030204" pitchFamily="18" charset="0"/>
                        </a:rPr>
                        <a:t>2024</a:t>
                      </a:r>
                    </a:p>
                  </a:txBody>
                  <a:tcPr anchor="ctr">
                    <a:noFill/>
                  </a:tcPr>
                </a:tc>
                <a:extLst>
                  <a:ext uri="{0D108BD9-81ED-4DB2-BD59-A6C34878D82A}">
                    <a16:rowId xmlns:a16="http://schemas.microsoft.com/office/drawing/2014/main" val="3974629367"/>
                  </a:ext>
                </a:extLst>
              </a:tr>
              <a:tr h="215494">
                <a:tc>
                  <a:txBody>
                    <a:bodyPr/>
                    <a:lstStyle/>
                    <a:p>
                      <a:r>
                        <a:rPr lang="tr-TR" sz="1300" dirty="0">
                          <a:latin typeface="Trebuchet MS" panose="020B0603020202020204" pitchFamily="34" charset="0"/>
                          <a:ea typeface="Cambria Math" panose="02040503050406030204" pitchFamily="18" charset="0"/>
                        </a:rPr>
                        <a:t>Marka Başvurusu</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354</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361</a:t>
                      </a:r>
                    </a:p>
                  </a:txBody>
                  <a:tcPr marL="68580" marR="68580" marT="0" marB="0" anchor="ctr"/>
                </a:tc>
                <a:extLst>
                  <a:ext uri="{0D108BD9-81ED-4DB2-BD59-A6C34878D82A}">
                    <a16:rowId xmlns:a16="http://schemas.microsoft.com/office/drawing/2014/main" val="3898744942"/>
                  </a:ext>
                </a:extLst>
              </a:tr>
              <a:tr h="215494">
                <a:tc>
                  <a:txBody>
                    <a:bodyPr/>
                    <a:lstStyle/>
                    <a:p>
                      <a:r>
                        <a:rPr lang="tr-TR" sz="1300" dirty="0">
                          <a:latin typeface="Trebuchet MS" panose="020B0603020202020204" pitchFamily="34" charset="0"/>
                          <a:ea typeface="Cambria Math" panose="02040503050406030204" pitchFamily="18" charset="0"/>
                        </a:rPr>
                        <a:t>Marka Tescili</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230</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217</a:t>
                      </a:r>
                    </a:p>
                  </a:txBody>
                  <a:tcPr marL="68580" marR="68580" marT="0" marB="0" anchor="ctr"/>
                </a:tc>
                <a:extLst>
                  <a:ext uri="{0D108BD9-81ED-4DB2-BD59-A6C34878D82A}">
                    <a16:rowId xmlns:a16="http://schemas.microsoft.com/office/drawing/2014/main" val="825451379"/>
                  </a:ext>
                </a:extLst>
              </a:tr>
              <a:tr h="215494">
                <a:tc>
                  <a:txBody>
                    <a:bodyPr/>
                    <a:lstStyle/>
                    <a:p>
                      <a:r>
                        <a:rPr lang="tr-TR" sz="1300" dirty="0">
                          <a:latin typeface="Trebuchet MS" panose="020B0603020202020204" pitchFamily="34" charset="0"/>
                          <a:ea typeface="Cambria Math" panose="02040503050406030204" pitchFamily="18" charset="0"/>
                        </a:rPr>
                        <a:t>Patent Başvurusu</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20</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21</a:t>
                      </a:r>
                    </a:p>
                  </a:txBody>
                  <a:tcPr marL="68580" marR="68580" marT="0" marB="0" anchor="ctr"/>
                </a:tc>
                <a:extLst>
                  <a:ext uri="{0D108BD9-81ED-4DB2-BD59-A6C34878D82A}">
                    <a16:rowId xmlns:a16="http://schemas.microsoft.com/office/drawing/2014/main" val="1296191630"/>
                  </a:ext>
                </a:extLst>
              </a:tr>
              <a:tr h="215494">
                <a:tc>
                  <a:txBody>
                    <a:bodyPr/>
                    <a:lstStyle/>
                    <a:p>
                      <a:r>
                        <a:rPr lang="tr-TR" sz="1300" dirty="0">
                          <a:latin typeface="Trebuchet MS" panose="020B0603020202020204" pitchFamily="34" charset="0"/>
                          <a:ea typeface="Cambria Math" panose="02040503050406030204" pitchFamily="18" charset="0"/>
                        </a:rPr>
                        <a:t>Patent Tescili</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9</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9</a:t>
                      </a:r>
                    </a:p>
                  </a:txBody>
                  <a:tcPr marL="68580" marR="68580" marT="0" marB="0" anchor="ctr"/>
                </a:tc>
                <a:extLst>
                  <a:ext uri="{0D108BD9-81ED-4DB2-BD59-A6C34878D82A}">
                    <a16:rowId xmlns:a16="http://schemas.microsoft.com/office/drawing/2014/main" val="2904612697"/>
                  </a:ext>
                </a:extLst>
              </a:tr>
              <a:tr h="215494">
                <a:tc>
                  <a:txBody>
                    <a:bodyPr/>
                    <a:lstStyle/>
                    <a:p>
                      <a:r>
                        <a:rPr lang="tr-TR" sz="1300" dirty="0">
                          <a:latin typeface="Trebuchet MS" panose="020B0603020202020204" pitchFamily="34" charset="0"/>
                          <a:ea typeface="Cambria Math" panose="02040503050406030204" pitchFamily="18" charset="0"/>
                        </a:rPr>
                        <a:t>Tasarım Başvurusu</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68</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135</a:t>
                      </a:r>
                    </a:p>
                  </a:txBody>
                  <a:tcPr marL="68580" marR="68580" marT="0" marB="0" anchor="ctr"/>
                </a:tc>
                <a:extLst>
                  <a:ext uri="{0D108BD9-81ED-4DB2-BD59-A6C34878D82A}">
                    <a16:rowId xmlns:a16="http://schemas.microsoft.com/office/drawing/2014/main" val="2120393894"/>
                  </a:ext>
                </a:extLst>
              </a:tr>
              <a:tr h="366340">
                <a:tc>
                  <a:txBody>
                    <a:bodyPr/>
                    <a:lstStyle/>
                    <a:p>
                      <a:r>
                        <a:rPr lang="tr-TR" sz="1300" dirty="0">
                          <a:latin typeface="Trebuchet MS" panose="020B0603020202020204" pitchFamily="34" charset="0"/>
                          <a:ea typeface="Cambria Math" panose="02040503050406030204" pitchFamily="18" charset="0"/>
                        </a:rPr>
                        <a:t>Tasarım Başvuru Dosyası</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30</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29</a:t>
                      </a:r>
                    </a:p>
                  </a:txBody>
                  <a:tcPr marL="68580" marR="68580" marT="0" marB="0" anchor="ctr"/>
                </a:tc>
                <a:extLst>
                  <a:ext uri="{0D108BD9-81ED-4DB2-BD59-A6C34878D82A}">
                    <a16:rowId xmlns:a16="http://schemas.microsoft.com/office/drawing/2014/main" val="570887808"/>
                  </a:ext>
                </a:extLst>
              </a:tr>
              <a:tr h="215494">
                <a:tc>
                  <a:txBody>
                    <a:bodyPr/>
                    <a:lstStyle/>
                    <a:p>
                      <a:r>
                        <a:rPr lang="tr-TR" sz="1300" dirty="0">
                          <a:latin typeface="Trebuchet MS" panose="020B0603020202020204" pitchFamily="34" charset="0"/>
                          <a:ea typeface="Cambria Math" panose="02040503050406030204" pitchFamily="18" charset="0"/>
                        </a:rPr>
                        <a:t>Tasarım Tescili</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123</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76</a:t>
                      </a:r>
                    </a:p>
                  </a:txBody>
                  <a:tcPr marL="68580" marR="68580" marT="0" marB="0" anchor="ctr"/>
                </a:tc>
                <a:extLst>
                  <a:ext uri="{0D108BD9-81ED-4DB2-BD59-A6C34878D82A}">
                    <a16:rowId xmlns:a16="http://schemas.microsoft.com/office/drawing/2014/main" val="1810973999"/>
                  </a:ext>
                </a:extLst>
              </a:tr>
              <a:tr h="366340">
                <a:tc>
                  <a:txBody>
                    <a:bodyPr/>
                    <a:lstStyle/>
                    <a:p>
                      <a:r>
                        <a:rPr lang="tr-TR" sz="1300" dirty="0">
                          <a:latin typeface="Trebuchet MS" panose="020B0603020202020204" pitchFamily="34" charset="0"/>
                          <a:ea typeface="Cambria Math" panose="02040503050406030204" pitchFamily="18" charset="0"/>
                        </a:rPr>
                        <a:t>Faydalı Model Başvurusu</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10</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12</a:t>
                      </a:r>
                    </a:p>
                  </a:txBody>
                  <a:tcPr marL="68580" marR="68580" marT="0" marB="0" anchor="ctr"/>
                </a:tc>
                <a:extLst>
                  <a:ext uri="{0D108BD9-81ED-4DB2-BD59-A6C34878D82A}">
                    <a16:rowId xmlns:a16="http://schemas.microsoft.com/office/drawing/2014/main" val="1755938525"/>
                  </a:ext>
                </a:extLst>
              </a:tr>
              <a:tr h="215494">
                <a:tc>
                  <a:txBody>
                    <a:bodyPr/>
                    <a:lstStyle/>
                    <a:p>
                      <a:r>
                        <a:rPr lang="tr-TR" sz="1300" dirty="0">
                          <a:latin typeface="Trebuchet MS" panose="020B0603020202020204" pitchFamily="34" charset="0"/>
                          <a:ea typeface="Cambria Math" panose="02040503050406030204" pitchFamily="18" charset="0"/>
                        </a:rPr>
                        <a:t>Faydalı Model Tescili</a:t>
                      </a:r>
                    </a:p>
                  </a:txBody>
                  <a:tcP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5</a:t>
                      </a:r>
                    </a:p>
                  </a:txBody>
                  <a:tcPr marL="68580" marR="68580" marT="0" marB="0"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5</a:t>
                      </a:r>
                    </a:p>
                  </a:txBody>
                  <a:tcPr marL="68580" marR="68580" marT="0" marB="0" anchor="ctr"/>
                </a:tc>
                <a:extLst>
                  <a:ext uri="{0D108BD9-81ED-4DB2-BD59-A6C34878D82A}">
                    <a16:rowId xmlns:a16="http://schemas.microsoft.com/office/drawing/2014/main" val="362399368"/>
                  </a:ext>
                </a:extLst>
              </a:tr>
              <a:tr h="366340">
                <a:tc>
                  <a:txBody>
                    <a:bodyPr/>
                    <a:lstStyle/>
                    <a:p>
                      <a:r>
                        <a:rPr lang="tr-TR" sz="1300" dirty="0">
                          <a:latin typeface="Trebuchet MS" panose="020B0603020202020204" pitchFamily="34" charset="0"/>
                          <a:ea typeface="Cambria Math" panose="02040503050406030204" pitchFamily="18" charset="0"/>
                        </a:rPr>
                        <a:t>Değerlendirmesi Süren</a:t>
                      </a:r>
                    </a:p>
                    <a:p>
                      <a:r>
                        <a:rPr lang="tr-TR" sz="1300" dirty="0">
                          <a:latin typeface="Trebuchet MS" panose="020B0603020202020204" pitchFamily="34" charset="0"/>
                          <a:ea typeface="Cambria Math" panose="02040503050406030204" pitchFamily="18" charset="0"/>
                        </a:rPr>
                        <a:t>Coğrafi İşaret Tescili</a:t>
                      </a:r>
                    </a:p>
                  </a:txBody>
                  <a:tcPr/>
                </a:tc>
                <a:tc gridSpan="2">
                  <a:txBody>
                    <a:bodyPr/>
                    <a:lstStyle/>
                    <a:p>
                      <a:pPr algn="ctr"/>
                      <a:endParaRPr lang="tr-TR" sz="1300" b="0" dirty="0">
                        <a:latin typeface="Trebuchet MS" panose="020B0603020202020204" pitchFamily="34" charset="0"/>
                        <a:ea typeface="Cambria Math" panose="02040503050406030204" pitchFamily="18" charset="0"/>
                      </a:endParaRPr>
                    </a:p>
                  </a:txBody>
                  <a:tcPr anchor="ctr"/>
                </a:tc>
                <a:tc hMerge="1">
                  <a:txBody>
                    <a:bodyPr/>
                    <a:lstStyle/>
                    <a:p>
                      <a:pPr algn="r">
                        <a:lnSpc>
                          <a:spcPct val="107000"/>
                        </a:lnSpc>
                        <a:spcAft>
                          <a:spcPts val="0"/>
                        </a:spcAft>
                      </a:pPr>
                      <a:endParaRPr lang="tr-TR"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3100754"/>
                  </a:ext>
                </a:extLst>
              </a:tr>
              <a:tr h="215494">
                <a:tc>
                  <a:txBody>
                    <a:bodyPr/>
                    <a:lstStyle/>
                    <a:p>
                      <a:r>
                        <a:rPr lang="tr-TR" sz="1300" dirty="0">
                          <a:latin typeface="Trebuchet MS" panose="020B0603020202020204" pitchFamily="34" charset="0"/>
                          <a:ea typeface="Cambria Math" panose="02040503050406030204" pitchFamily="18" charset="0"/>
                        </a:rPr>
                        <a:t>Coğrafi İşaret Tescili</a:t>
                      </a:r>
                    </a:p>
                  </a:txBody>
                  <a:tcPr/>
                </a:tc>
                <a:tc gridSpan="2">
                  <a:txBody>
                    <a:bodyPr/>
                    <a:lstStyle/>
                    <a:p>
                      <a:pPr algn="ctr"/>
                      <a:endParaRPr lang="tr-TR" sz="1300" b="0" dirty="0">
                        <a:latin typeface="Trebuchet MS" panose="020B0603020202020204" pitchFamily="34" charset="0"/>
                        <a:ea typeface="Cambria Math" panose="02040503050406030204" pitchFamily="18" charset="0"/>
                      </a:endParaRPr>
                    </a:p>
                  </a:txBody>
                  <a:tcPr anchor="ctr"/>
                </a:tc>
                <a:tc hMerge="1">
                  <a:txBody>
                    <a:bodyPr/>
                    <a:lstStyle/>
                    <a:p>
                      <a:pPr algn="r">
                        <a:lnSpc>
                          <a:spcPct val="107000"/>
                        </a:lnSpc>
                        <a:spcAft>
                          <a:spcPts val="0"/>
                        </a:spcAft>
                      </a:pPr>
                      <a:endParaRPr lang="tr-TR"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3711368"/>
                  </a:ext>
                </a:extLst>
              </a:tr>
            </a:tbl>
          </a:graphicData>
        </a:graphic>
      </p:graphicFrame>
    </p:spTree>
    <p:extLst>
      <p:ext uri="{BB962C8B-B14F-4D97-AF65-F5344CB8AC3E}">
        <p14:creationId xmlns:p14="http://schemas.microsoft.com/office/powerpoint/2010/main" val="1394714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200342"/>
              <a:ext cx="6276523" cy="1415774"/>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TARIM VE ORMAN</a:t>
              </a:r>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Orman Genel Müdürlüğü 2024 yılı istatistiklerine göre Zonguldak, sahip olduğu </a:t>
              </a:r>
              <a:r>
                <a:rPr lang="tr-TR" sz="1500" dirty="0">
                  <a:solidFill>
                    <a:schemeClr val="accent4"/>
                  </a:solidFill>
                  <a:latin typeface="Trebuchet MS" panose="020B0603020202020204" pitchFamily="34" charset="0"/>
                </a:rPr>
                <a:t>201.521</a:t>
              </a:r>
              <a:r>
                <a:rPr lang="tr-TR" sz="1500" dirty="0">
                  <a:solidFill>
                    <a:schemeClr val="bg1"/>
                  </a:solidFill>
                  <a:latin typeface="Trebuchet MS" panose="020B0603020202020204" pitchFamily="34" charset="0"/>
                </a:rPr>
                <a:t> ha ormanlık alanla il genel alanının %58’ı ormanlarla kaplı bir ildir. Bu bakımdan ülkemizde </a:t>
              </a:r>
              <a:r>
                <a:rPr lang="tr-TR" sz="1500" dirty="0">
                  <a:solidFill>
                    <a:schemeClr val="accent4"/>
                  </a:solidFill>
                  <a:latin typeface="Trebuchet MS" panose="020B0603020202020204" pitchFamily="34" charset="0"/>
                </a:rPr>
                <a:t>8</a:t>
              </a:r>
              <a:r>
                <a:rPr lang="tr-TR" sz="1500" dirty="0">
                  <a:solidFill>
                    <a:schemeClr val="bg1"/>
                  </a:solidFill>
                  <a:latin typeface="Trebuchet MS" panose="020B0603020202020204" pitchFamily="34" charset="0"/>
                </a:rPr>
                <a:t>’inci sırada yer almaktadır. İlimiz 64,2 ha bal ormanı vasfıyla da Türkiye’de önemli bir yere sahiptir.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Resim 8">
            <a:extLst>
              <a:ext uri="{FF2B5EF4-FFF2-40B4-BE49-F238E27FC236}">
                <a16:creationId xmlns:a16="http://schemas.microsoft.com/office/drawing/2014/main" id="{2CD9AADB-60BC-46F9-9243-4CEEDD1A32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753" y="3534937"/>
            <a:ext cx="6253923" cy="2806599"/>
          </a:xfrm>
          <a:prstGeom prst="rect">
            <a:avLst/>
          </a:prstGeom>
        </p:spPr>
      </p:pic>
      <p:graphicFrame>
        <p:nvGraphicFramePr>
          <p:cNvPr id="11" name="Tablo 10">
            <a:extLst>
              <a:ext uri="{FF2B5EF4-FFF2-40B4-BE49-F238E27FC236}">
                <a16:creationId xmlns:a16="http://schemas.microsoft.com/office/drawing/2014/main" id="{49E75F72-A8F6-4439-BB79-7C7AD801A823}"/>
              </a:ext>
            </a:extLst>
          </p:cNvPr>
          <p:cNvGraphicFramePr>
            <a:graphicFrameLocks noGrp="1"/>
          </p:cNvGraphicFramePr>
          <p:nvPr>
            <p:extLst>
              <p:ext uri="{D42A27DB-BD31-4B8C-83A1-F6EECF244321}">
                <p14:modId xmlns:p14="http://schemas.microsoft.com/office/powerpoint/2010/main" val="19297980"/>
              </p:ext>
            </p:extLst>
          </p:nvPr>
        </p:nvGraphicFramePr>
        <p:xfrm>
          <a:off x="339079" y="6488292"/>
          <a:ext cx="3102621" cy="2677656"/>
        </p:xfrm>
        <a:graphic>
          <a:graphicData uri="http://schemas.openxmlformats.org/drawingml/2006/table">
            <a:tbl>
              <a:tblPr firstRow="1" bandRow="1">
                <a:tableStyleId>{D27102A9-8310-4765-A935-A1911B00CA55}</a:tableStyleId>
              </a:tblPr>
              <a:tblGrid>
                <a:gridCol w="1844977">
                  <a:extLst>
                    <a:ext uri="{9D8B030D-6E8A-4147-A177-3AD203B41FA5}">
                      <a16:colId xmlns:a16="http://schemas.microsoft.com/office/drawing/2014/main" val="4170450307"/>
                    </a:ext>
                  </a:extLst>
                </a:gridCol>
                <a:gridCol w="1257644">
                  <a:extLst>
                    <a:ext uri="{9D8B030D-6E8A-4147-A177-3AD203B41FA5}">
                      <a16:colId xmlns:a16="http://schemas.microsoft.com/office/drawing/2014/main" val="3321491618"/>
                    </a:ext>
                  </a:extLst>
                </a:gridCol>
              </a:tblGrid>
              <a:tr h="500020">
                <a:tc gridSpan="2">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r>
                        <a:rPr lang="tr-TR" sz="1400" dirty="0">
                          <a:latin typeface="Trebuchet MS" panose="020B0603020202020204" pitchFamily="34" charset="0"/>
                        </a:rPr>
                        <a:t>Orman Alanı, Serveti ve Artımı </a:t>
                      </a:r>
                    </a:p>
                  </a:txBody>
                  <a:tcPr anchor="ctr">
                    <a:noFill/>
                  </a:tcPr>
                </a:tc>
                <a:tc hMerge="1">
                  <a:txBody>
                    <a:bodyPr/>
                    <a:lstStyle/>
                    <a:p>
                      <a:pPr algn="l"/>
                      <a:endParaRPr lang="tr-TR" sz="1400" b="0" dirty="0">
                        <a:latin typeface="Trebuchet MS" panose="020B0603020202020204" pitchFamily="34" charset="0"/>
                        <a:ea typeface="Cambria Math" panose="02040503050406030204" pitchFamily="18" charset="0"/>
                      </a:endParaRPr>
                    </a:p>
                  </a:txBody>
                  <a:tcPr anchor="ctr">
                    <a:noFill/>
                  </a:tcPr>
                </a:tc>
                <a:extLst>
                  <a:ext uri="{0D108BD9-81ED-4DB2-BD59-A6C34878D82A}">
                    <a16:rowId xmlns:a16="http://schemas.microsoft.com/office/drawing/2014/main" val="3974629367"/>
                  </a:ext>
                </a:extLst>
              </a:tr>
              <a:tr h="441232">
                <a:tc>
                  <a:txBody>
                    <a:bodyPr/>
                    <a:lstStyle/>
                    <a:p>
                      <a:pPr algn="l"/>
                      <a:r>
                        <a:rPr lang="tr-TR" sz="1400" b="0" dirty="0">
                          <a:latin typeface="Trebuchet MS" panose="020B0603020202020204" pitchFamily="34" charset="0"/>
                          <a:ea typeface="Cambria Math" panose="02040503050406030204" pitchFamily="18" charset="0"/>
                        </a:rPr>
                        <a:t>İl Genel Alanı (ha)</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346.160</a:t>
                      </a:r>
                    </a:p>
                  </a:txBody>
                  <a:tcPr marL="68580" marR="68580" marT="0" marB="0" anchor="ctr"/>
                </a:tc>
                <a:extLst>
                  <a:ext uri="{0D108BD9-81ED-4DB2-BD59-A6C34878D82A}">
                    <a16:rowId xmlns:a16="http://schemas.microsoft.com/office/drawing/2014/main" val="3898744942"/>
                  </a:ext>
                </a:extLst>
              </a:tr>
              <a:tr h="434101">
                <a:tc>
                  <a:txBody>
                    <a:bodyPr/>
                    <a:lstStyle/>
                    <a:p>
                      <a:pPr algn="l"/>
                      <a:r>
                        <a:rPr lang="tr-TR" sz="1400" b="0" dirty="0">
                          <a:latin typeface="Trebuchet MS" panose="020B0603020202020204" pitchFamily="34" charset="0"/>
                          <a:ea typeface="Cambria Math" panose="02040503050406030204" pitchFamily="18" charset="0"/>
                        </a:rPr>
                        <a:t>Orman Alanı (ha)</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201.521</a:t>
                      </a:r>
                    </a:p>
                  </a:txBody>
                  <a:tcPr marL="68580" marR="68580" marT="0" marB="0" anchor="ctr"/>
                </a:tc>
                <a:extLst>
                  <a:ext uri="{0D108BD9-81ED-4DB2-BD59-A6C34878D82A}">
                    <a16:rowId xmlns:a16="http://schemas.microsoft.com/office/drawing/2014/main" val="825451379"/>
                  </a:ext>
                </a:extLst>
              </a:tr>
              <a:tr h="434101">
                <a:tc>
                  <a:txBody>
                    <a:bodyPr/>
                    <a:lstStyle/>
                    <a:p>
                      <a:pPr algn="l"/>
                      <a:r>
                        <a:rPr lang="tr-TR" sz="1400" b="0" dirty="0">
                          <a:latin typeface="Trebuchet MS" panose="020B0603020202020204" pitchFamily="34" charset="0"/>
                          <a:ea typeface="Cambria Math" panose="02040503050406030204" pitchFamily="18" charset="0"/>
                        </a:rPr>
                        <a:t>Verimli Orman (ha)</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176.947</a:t>
                      </a:r>
                    </a:p>
                  </a:txBody>
                  <a:tcPr marL="68580" marR="68580" marT="0" marB="0" anchor="ctr"/>
                </a:tc>
                <a:extLst>
                  <a:ext uri="{0D108BD9-81ED-4DB2-BD59-A6C34878D82A}">
                    <a16:rowId xmlns:a16="http://schemas.microsoft.com/office/drawing/2014/main" val="3216719995"/>
                  </a:ext>
                </a:extLst>
              </a:tr>
              <a:tr h="434101">
                <a:tc>
                  <a:txBody>
                    <a:bodyPr/>
                    <a:lstStyle/>
                    <a:p>
                      <a:pPr algn="l"/>
                      <a:r>
                        <a:rPr lang="tr-TR" sz="1400" b="0" dirty="0">
                          <a:latin typeface="Trebuchet MS" panose="020B0603020202020204" pitchFamily="34" charset="0"/>
                          <a:ea typeface="Cambria Math" panose="02040503050406030204" pitchFamily="18" charset="0"/>
                        </a:rPr>
                        <a:t>Orman Serveti (m³)</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42.033.814</a:t>
                      </a:r>
                    </a:p>
                  </a:txBody>
                  <a:tcPr marL="68580" marR="68580" marT="0" marB="0" anchor="ctr"/>
                </a:tc>
                <a:extLst>
                  <a:ext uri="{0D108BD9-81ED-4DB2-BD59-A6C34878D82A}">
                    <a16:rowId xmlns:a16="http://schemas.microsoft.com/office/drawing/2014/main" val="1006336477"/>
                  </a:ext>
                </a:extLst>
              </a:tr>
              <a:tr h="434101">
                <a:tc>
                  <a:txBody>
                    <a:bodyPr/>
                    <a:lstStyle/>
                    <a:p>
                      <a:pPr algn="l"/>
                      <a:r>
                        <a:rPr lang="tr-TR" sz="1400" b="0" dirty="0">
                          <a:latin typeface="Trebuchet MS" panose="020B0603020202020204" pitchFamily="34" charset="0"/>
                          <a:ea typeface="Cambria Math" panose="02040503050406030204" pitchFamily="18" charset="0"/>
                        </a:rPr>
                        <a:t>Orman Artımı (m³)</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1.010.804</a:t>
                      </a:r>
                    </a:p>
                  </a:txBody>
                  <a:tcPr marL="68580" marR="68580" marT="0" marB="0" anchor="ctr"/>
                </a:tc>
                <a:extLst>
                  <a:ext uri="{0D108BD9-81ED-4DB2-BD59-A6C34878D82A}">
                    <a16:rowId xmlns:a16="http://schemas.microsoft.com/office/drawing/2014/main" val="2287195109"/>
                  </a:ext>
                </a:extLst>
              </a:tr>
            </a:tbl>
          </a:graphicData>
        </a:graphic>
      </p:graphicFrame>
      <p:sp>
        <p:nvSpPr>
          <p:cNvPr id="12" name="Dikdörtgen 11">
            <a:extLst>
              <a:ext uri="{FF2B5EF4-FFF2-40B4-BE49-F238E27FC236}">
                <a16:creationId xmlns:a16="http://schemas.microsoft.com/office/drawing/2014/main" id="{3E009D2C-21F7-4169-9C95-F1048A76484E}"/>
              </a:ext>
            </a:extLst>
          </p:cNvPr>
          <p:cNvSpPr/>
          <p:nvPr/>
        </p:nvSpPr>
        <p:spPr>
          <a:xfrm>
            <a:off x="3605061" y="6488292"/>
            <a:ext cx="2804728" cy="2677656"/>
          </a:xfrm>
          <a:prstGeom prst="rect">
            <a:avLst/>
          </a:prstGeom>
        </p:spPr>
        <p:txBody>
          <a:bodyPr wrap="square">
            <a:spAutoFit/>
          </a:bodyPr>
          <a:lstStyle/>
          <a:p>
            <a:pPr marL="285750" indent="-285750" algn="just">
              <a:buFont typeface="Wingdings" panose="05000000000000000000" pitchFamily="2" charset="2"/>
              <a:buChar char="Ø"/>
            </a:pPr>
            <a:r>
              <a:rPr lang="tr-TR" sz="1400" dirty="0">
                <a:latin typeface="Trebuchet MS" panose="020B0603020202020204" pitchFamily="34" charset="0"/>
              </a:rPr>
              <a:t>Zonguldak 375 orman köyü ve buralarda yaşayan toplam 153.262 Orman Köyü Nüfusuyla 16’ıncı,</a:t>
            </a:r>
          </a:p>
          <a:p>
            <a:pPr algn="just"/>
            <a:endParaRPr lang="tr-TR" sz="1400" dirty="0">
              <a:latin typeface="Trebuchet MS" panose="020B0603020202020204" pitchFamily="34" charset="0"/>
            </a:endParaRPr>
          </a:p>
          <a:p>
            <a:pPr marL="285750" indent="-285750" algn="just">
              <a:buFont typeface="Wingdings" panose="05000000000000000000" pitchFamily="2" charset="2"/>
              <a:buChar char="Ø"/>
            </a:pPr>
            <a:r>
              <a:rPr lang="tr-TR" sz="1400" dirty="0">
                <a:latin typeface="Trebuchet MS" panose="020B0603020202020204" pitchFamily="34" charset="0"/>
              </a:rPr>
              <a:t>77 orman köylüsü aileye verilen toplam 12.670.000 TL Ferdi Destekle 33’üncü,</a:t>
            </a:r>
          </a:p>
          <a:p>
            <a:pPr marL="285750" indent="-285750" algn="just">
              <a:buFont typeface="Wingdings" panose="05000000000000000000" pitchFamily="2" charset="2"/>
              <a:buChar char="Ø"/>
            </a:pPr>
            <a:endParaRPr lang="tr-TR" sz="1400" dirty="0">
              <a:latin typeface="Trebuchet MS" panose="020B0603020202020204" pitchFamily="34" charset="0"/>
            </a:endParaRPr>
          </a:p>
          <a:p>
            <a:pPr marL="285750" indent="-285750" algn="just">
              <a:buFont typeface="Wingdings" panose="05000000000000000000" pitchFamily="2" charset="2"/>
              <a:buChar char="Ø"/>
            </a:pPr>
            <a:r>
              <a:rPr lang="tr-TR" sz="1400" dirty="0">
                <a:latin typeface="Trebuchet MS" panose="020B0603020202020204" pitchFamily="34" charset="0"/>
              </a:rPr>
              <a:t>533.774 m³ İşlenmemiş Odun Üretimi ile 15’inci sırada yer almaktadır.</a:t>
            </a:r>
          </a:p>
        </p:txBody>
      </p:sp>
      <p:sp>
        <p:nvSpPr>
          <p:cNvPr id="3" name="Dikdörtgen 2">
            <a:extLst>
              <a:ext uri="{FF2B5EF4-FFF2-40B4-BE49-F238E27FC236}">
                <a16:creationId xmlns:a16="http://schemas.microsoft.com/office/drawing/2014/main" id="{054034C2-6F8C-4AAF-92CA-9158753B183D}"/>
              </a:ext>
            </a:extLst>
          </p:cNvPr>
          <p:cNvSpPr/>
          <p:nvPr/>
        </p:nvSpPr>
        <p:spPr>
          <a:xfrm>
            <a:off x="5296219" y="5953249"/>
            <a:ext cx="1088760" cy="276999"/>
          </a:xfrm>
          <a:prstGeom prst="rect">
            <a:avLst/>
          </a:prstGeom>
        </p:spPr>
        <p:txBody>
          <a:bodyPr wrap="none">
            <a:spAutoFit/>
          </a:bodyPr>
          <a:lstStyle/>
          <a:p>
            <a:r>
              <a:rPr lang="tr-TR" sz="1200" dirty="0">
                <a:solidFill>
                  <a:schemeClr val="bg1"/>
                </a:solidFill>
                <a:latin typeface="Trebuchet MS" panose="020B0603020202020204" pitchFamily="34" charset="0"/>
              </a:rPr>
              <a:t>Ulutan Barajı</a:t>
            </a:r>
          </a:p>
        </p:txBody>
      </p:sp>
      <p:pic>
        <p:nvPicPr>
          <p:cNvPr id="13" name="Resim 12">
            <a:extLst>
              <a:ext uri="{FF2B5EF4-FFF2-40B4-BE49-F238E27FC236}">
                <a16:creationId xmlns:a16="http://schemas.microsoft.com/office/drawing/2014/main" id="{28FE33C5-2A09-459B-933E-DBBDD225E8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12065" y="1005721"/>
            <a:ext cx="996106" cy="1009507"/>
          </a:xfrm>
          <a:prstGeom prst="rect">
            <a:avLst/>
          </a:prstGeom>
        </p:spPr>
      </p:pic>
    </p:spTree>
    <p:extLst>
      <p:ext uri="{BB962C8B-B14F-4D97-AF65-F5344CB8AC3E}">
        <p14:creationId xmlns:p14="http://schemas.microsoft.com/office/powerpoint/2010/main" val="283603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80"/>
              <a:ext cx="6276523" cy="183630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TARIM VE ORMAN</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İl genelinde Tarım ve Orman Bakanlığı sorumluluğunda bulunan korunan alan 3.152 </a:t>
              </a:r>
              <a:r>
                <a:rPr lang="tr-TR" sz="1500" dirty="0" err="1">
                  <a:solidFill>
                    <a:schemeClr val="bg1"/>
                  </a:solidFill>
                  <a:latin typeface="Trebuchet MS" panose="020B0603020202020204" pitchFamily="34" charset="0"/>
                </a:rPr>
                <a:t>ha’dır</a:t>
              </a:r>
              <a:r>
                <a:rPr lang="tr-TR" sz="1500" dirty="0">
                  <a:solidFill>
                    <a:schemeClr val="bg1"/>
                  </a:solidFill>
                  <a:latin typeface="Trebuchet MS" panose="020B0603020202020204" pitchFamily="34" charset="0"/>
                </a:rPr>
                <a:t>. Bu alan dahilinde 4 Tabiat Parkı (Milli Egemenlik, </a:t>
              </a:r>
              <a:r>
                <a:rPr lang="tr-TR" sz="1500" dirty="0" err="1">
                  <a:solidFill>
                    <a:schemeClr val="bg1"/>
                  </a:solidFill>
                  <a:latin typeface="Trebuchet MS" panose="020B0603020202020204" pitchFamily="34" charset="0"/>
                </a:rPr>
                <a:t>Göldağı</a:t>
              </a:r>
              <a:r>
                <a:rPr lang="tr-TR" sz="1500" dirty="0">
                  <a:solidFill>
                    <a:schemeClr val="bg1"/>
                  </a:solidFill>
                  <a:latin typeface="Trebuchet MS" panose="020B0603020202020204" pitchFamily="34" charset="0"/>
                </a:rPr>
                <a:t>, </a:t>
              </a:r>
              <a:r>
                <a:rPr lang="tr-TR" sz="1500" dirty="0" err="1">
                  <a:solidFill>
                    <a:schemeClr val="bg1"/>
                  </a:solidFill>
                  <a:latin typeface="Trebuchet MS" panose="020B0603020202020204" pitchFamily="34" charset="0"/>
                </a:rPr>
                <a:t>Danaağzı</a:t>
              </a:r>
              <a:r>
                <a:rPr lang="tr-TR" sz="1500" dirty="0">
                  <a:solidFill>
                    <a:schemeClr val="bg1"/>
                  </a:solidFill>
                  <a:latin typeface="Trebuchet MS" panose="020B0603020202020204" pitchFamily="34" charset="0"/>
                </a:rPr>
                <a:t>, </a:t>
              </a:r>
              <a:r>
                <a:rPr lang="tr-TR" sz="1500" dirty="0" err="1">
                  <a:solidFill>
                    <a:schemeClr val="bg1"/>
                  </a:solidFill>
                  <a:latin typeface="Trebuchet MS" panose="020B0603020202020204" pitchFamily="34" charset="0"/>
                </a:rPr>
                <a:t>Harmankaya</a:t>
              </a:r>
              <a:r>
                <a:rPr lang="tr-TR" sz="1500" dirty="0">
                  <a:solidFill>
                    <a:schemeClr val="bg1"/>
                  </a:solidFill>
                  <a:latin typeface="Trebuchet MS" panose="020B0603020202020204" pitchFamily="34" charset="0"/>
                </a:rPr>
                <a:t> Şelaleleri Tabiat Parkı) 1 Tabiat Anıtı (</a:t>
              </a:r>
              <a:r>
                <a:rPr lang="tr-TR" sz="1500" dirty="0" err="1">
                  <a:solidFill>
                    <a:schemeClr val="bg1"/>
                  </a:solidFill>
                  <a:latin typeface="Trebuchet MS" panose="020B0603020202020204" pitchFamily="34" charset="0"/>
                </a:rPr>
                <a:t>Gümeli</a:t>
              </a:r>
              <a:r>
                <a:rPr lang="tr-TR" sz="1500" dirty="0">
                  <a:solidFill>
                    <a:schemeClr val="bg1"/>
                  </a:solidFill>
                  <a:latin typeface="Trebuchet MS" panose="020B0603020202020204" pitchFamily="34" charset="0"/>
                </a:rPr>
                <a:t>), 1 Yaban Hayatı Geliştirme Sahası (Yeşilöz) ve 17 Avlak bulunmaktadır. İlimiz genelinde tüm keklik türleri, yaban tavşanı ve tilki avlanması yasaktır.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Resim 8">
            <a:extLst>
              <a:ext uri="{FF2B5EF4-FFF2-40B4-BE49-F238E27FC236}">
                <a16:creationId xmlns:a16="http://schemas.microsoft.com/office/drawing/2014/main" id="{95F771D7-CD04-477E-B45A-A19C2651F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20" y="3534529"/>
            <a:ext cx="3193944" cy="2548772"/>
          </a:xfrm>
          <a:prstGeom prst="rect">
            <a:avLst/>
          </a:prstGeom>
          <a:ln w="38100" cap="sq">
            <a:noFill/>
            <a:prstDash val="solid"/>
            <a:miter lim="800000"/>
          </a:ln>
          <a:effectLst/>
        </p:spPr>
      </p:pic>
      <p:pic>
        <p:nvPicPr>
          <p:cNvPr id="10" name="Resim 9">
            <a:extLst>
              <a:ext uri="{FF2B5EF4-FFF2-40B4-BE49-F238E27FC236}">
                <a16:creationId xmlns:a16="http://schemas.microsoft.com/office/drawing/2014/main" id="{7C3B8935-3554-4C89-8840-1224C8395E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035"/>
          <a:stretch/>
        </p:blipFill>
        <p:spPr>
          <a:xfrm>
            <a:off x="3496898" y="3534524"/>
            <a:ext cx="3058472" cy="2548771"/>
          </a:xfrm>
          <a:prstGeom prst="rect">
            <a:avLst/>
          </a:prstGeom>
          <a:ln w="38100" cap="sq">
            <a:noFill/>
            <a:prstDash val="solid"/>
            <a:miter lim="800000"/>
          </a:ln>
          <a:effectLst/>
        </p:spPr>
      </p:pic>
      <p:sp>
        <p:nvSpPr>
          <p:cNvPr id="13" name="Dikdörtgen 12">
            <a:extLst>
              <a:ext uri="{FF2B5EF4-FFF2-40B4-BE49-F238E27FC236}">
                <a16:creationId xmlns:a16="http://schemas.microsoft.com/office/drawing/2014/main" id="{CD71B59D-52DC-4CD1-9C1C-62D9D986E925}"/>
              </a:ext>
            </a:extLst>
          </p:cNvPr>
          <p:cNvSpPr/>
          <p:nvPr/>
        </p:nvSpPr>
        <p:spPr>
          <a:xfrm>
            <a:off x="2637364" y="4728948"/>
            <a:ext cx="1642010" cy="303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Dikdörtgen 15">
            <a:extLst>
              <a:ext uri="{FF2B5EF4-FFF2-40B4-BE49-F238E27FC236}">
                <a16:creationId xmlns:a16="http://schemas.microsoft.com/office/drawing/2014/main" id="{C8970FE7-5672-416E-B39A-50E8DB754A99}"/>
              </a:ext>
            </a:extLst>
          </p:cNvPr>
          <p:cNvSpPr/>
          <p:nvPr/>
        </p:nvSpPr>
        <p:spPr>
          <a:xfrm>
            <a:off x="1837107" y="3592825"/>
            <a:ext cx="1642010" cy="276999"/>
          </a:xfrm>
          <a:prstGeom prst="rect">
            <a:avLst/>
          </a:prstGeom>
        </p:spPr>
        <p:txBody>
          <a:bodyPr wrap="square">
            <a:spAutoFit/>
          </a:bodyPr>
          <a:lstStyle/>
          <a:p>
            <a:r>
              <a:rPr lang="tr-TR" sz="1200" dirty="0" err="1">
                <a:solidFill>
                  <a:schemeClr val="bg1"/>
                </a:solidFill>
                <a:latin typeface="Trebuchet MS" panose="020B0603020202020204" pitchFamily="34" charset="0"/>
              </a:rPr>
              <a:t>Danaağzı</a:t>
            </a:r>
            <a:r>
              <a:rPr lang="tr-TR" sz="1200" dirty="0">
                <a:solidFill>
                  <a:schemeClr val="bg1"/>
                </a:solidFill>
                <a:latin typeface="Trebuchet MS" panose="020B0603020202020204" pitchFamily="34" charset="0"/>
              </a:rPr>
              <a:t> Tabiat Parkı</a:t>
            </a:r>
          </a:p>
        </p:txBody>
      </p:sp>
      <p:sp>
        <p:nvSpPr>
          <p:cNvPr id="20" name="Dikdörtgen 19">
            <a:extLst>
              <a:ext uri="{FF2B5EF4-FFF2-40B4-BE49-F238E27FC236}">
                <a16:creationId xmlns:a16="http://schemas.microsoft.com/office/drawing/2014/main" id="{9CDCDC00-D098-4B25-BECF-53FFB76D1BF1}"/>
              </a:ext>
            </a:extLst>
          </p:cNvPr>
          <p:cNvSpPr/>
          <p:nvPr/>
        </p:nvSpPr>
        <p:spPr>
          <a:xfrm>
            <a:off x="4977823" y="5712887"/>
            <a:ext cx="1571195" cy="276999"/>
          </a:xfrm>
          <a:prstGeom prst="rect">
            <a:avLst/>
          </a:prstGeom>
        </p:spPr>
        <p:txBody>
          <a:bodyPr wrap="square">
            <a:spAutoFit/>
          </a:bodyPr>
          <a:lstStyle/>
          <a:p>
            <a:r>
              <a:rPr lang="tr-TR" sz="1200" dirty="0" err="1">
                <a:solidFill>
                  <a:schemeClr val="bg1"/>
                </a:solidFill>
                <a:latin typeface="Trebuchet MS" panose="020B0603020202020204" pitchFamily="34" charset="0"/>
              </a:rPr>
              <a:t>Göldağı</a:t>
            </a:r>
            <a:r>
              <a:rPr lang="tr-TR" sz="1200" dirty="0">
                <a:solidFill>
                  <a:schemeClr val="bg1"/>
                </a:solidFill>
                <a:latin typeface="Trebuchet MS" panose="020B0603020202020204" pitchFamily="34" charset="0"/>
              </a:rPr>
              <a:t> Tabiat Parkı</a:t>
            </a:r>
          </a:p>
        </p:txBody>
      </p:sp>
      <p:sp>
        <p:nvSpPr>
          <p:cNvPr id="5" name="Dikdörtgen 4">
            <a:extLst>
              <a:ext uri="{FF2B5EF4-FFF2-40B4-BE49-F238E27FC236}">
                <a16:creationId xmlns:a16="http://schemas.microsoft.com/office/drawing/2014/main" id="{FBD10E31-1613-4D6C-95AC-9752D95B6D9B}"/>
              </a:ext>
            </a:extLst>
          </p:cNvPr>
          <p:cNvSpPr/>
          <p:nvPr/>
        </p:nvSpPr>
        <p:spPr>
          <a:xfrm>
            <a:off x="361645" y="6141591"/>
            <a:ext cx="6148969" cy="954107"/>
          </a:xfrm>
          <a:prstGeom prst="rect">
            <a:avLst/>
          </a:prstGeom>
        </p:spPr>
        <p:txBody>
          <a:bodyPr wrap="square">
            <a:spAutoFit/>
          </a:bodyPr>
          <a:lstStyle/>
          <a:p>
            <a:pPr algn="just"/>
            <a:r>
              <a:rPr lang="tr-TR" sz="1400" dirty="0">
                <a:latin typeface="Trebuchet MS" panose="020B0603020202020204" pitchFamily="34" charset="0"/>
              </a:rPr>
              <a:t>Zonguldak’ta yılda 31,48 milyon m³ içme suyu sağlanmaktadır. İl genelinde 3 baraj, 2 gölet, 85 taşkın koruma, 1 regülatör, 1 içme suyu arıtma tesisi, 4 içme suyu tesisi bulunmaktadır. 2050 yılına kadar olan su ihtiyacı karşılanmış durumdadır.</a:t>
            </a:r>
          </a:p>
        </p:txBody>
      </p:sp>
      <p:graphicFrame>
        <p:nvGraphicFramePr>
          <p:cNvPr id="21" name="Tablo 20">
            <a:extLst>
              <a:ext uri="{FF2B5EF4-FFF2-40B4-BE49-F238E27FC236}">
                <a16:creationId xmlns:a16="http://schemas.microsoft.com/office/drawing/2014/main" id="{91040C00-5886-4764-9273-89529C9A9E34}"/>
              </a:ext>
            </a:extLst>
          </p:cNvPr>
          <p:cNvGraphicFramePr>
            <a:graphicFrameLocks noGrp="1"/>
          </p:cNvGraphicFramePr>
          <p:nvPr>
            <p:extLst>
              <p:ext uri="{D42A27DB-BD31-4B8C-83A1-F6EECF244321}">
                <p14:modId xmlns:p14="http://schemas.microsoft.com/office/powerpoint/2010/main" val="1431263626"/>
              </p:ext>
            </p:extLst>
          </p:nvPr>
        </p:nvGraphicFramePr>
        <p:xfrm>
          <a:off x="345784" y="7123289"/>
          <a:ext cx="6148970" cy="2110307"/>
        </p:xfrm>
        <a:graphic>
          <a:graphicData uri="http://schemas.openxmlformats.org/drawingml/2006/table">
            <a:tbl>
              <a:tblPr firstRow="1" bandRow="1">
                <a:tableStyleId>{D27102A9-8310-4765-A935-A1911B00CA55}</a:tableStyleId>
              </a:tblPr>
              <a:tblGrid>
                <a:gridCol w="3070516">
                  <a:extLst>
                    <a:ext uri="{9D8B030D-6E8A-4147-A177-3AD203B41FA5}">
                      <a16:colId xmlns:a16="http://schemas.microsoft.com/office/drawing/2014/main" val="474158380"/>
                    </a:ext>
                  </a:extLst>
                </a:gridCol>
                <a:gridCol w="647700">
                  <a:extLst>
                    <a:ext uri="{9D8B030D-6E8A-4147-A177-3AD203B41FA5}">
                      <a16:colId xmlns:a16="http://schemas.microsoft.com/office/drawing/2014/main" val="4170450307"/>
                    </a:ext>
                  </a:extLst>
                </a:gridCol>
                <a:gridCol w="1384300">
                  <a:extLst>
                    <a:ext uri="{9D8B030D-6E8A-4147-A177-3AD203B41FA5}">
                      <a16:colId xmlns:a16="http://schemas.microsoft.com/office/drawing/2014/main" val="3321491618"/>
                    </a:ext>
                  </a:extLst>
                </a:gridCol>
                <a:gridCol w="1046454">
                  <a:extLst>
                    <a:ext uri="{9D8B030D-6E8A-4147-A177-3AD203B41FA5}">
                      <a16:colId xmlns:a16="http://schemas.microsoft.com/office/drawing/2014/main" val="1539094684"/>
                    </a:ext>
                  </a:extLst>
                </a:gridCol>
              </a:tblGrid>
              <a:tr h="472591">
                <a:tc>
                  <a:txBody>
                    <a:bodyPr/>
                    <a:lstStyle/>
                    <a:p>
                      <a:pPr algn="l"/>
                      <a:r>
                        <a:rPr lang="tr-TR" sz="1400" b="0" dirty="0">
                          <a:latin typeface="Trebuchet MS" panose="020B0603020202020204" pitchFamily="34" charset="0"/>
                          <a:ea typeface="Cambria Math" panose="02040503050406030204" pitchFamily="18" charset="0"/>
                        </a:rPr>
                        <a:t>Hidroelektrik Enerji Potansiyeli (HES)</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Adet</a:t>
                      </a:r>
                    </a:p>
                  </a:txBody>
                  <a:tcPr anchor="ctr">
                    <a:noFill/>
                  </a:tcPr>
                </a:tc>
                <a:tc>
                  <a:txBody>
                    <a:bodyPr/>
                    <a:lstStyle/>
                    <a:p>
                      <a:pPr algn="ctr" fontAlgn="ctr">
                        <a:lnSpc>
                          <a:spcPct val="107000"/>
                        </a:lnSpc>
                        <a:spcAft>
                          <a:spcPts val="0"/>
                        </a:spcAft>
                      </a:pPr>
                      <a:r>
                        <a:rPr lang="tr-TR" sz="1400" b="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Kurulu Güç</a:t>
                      </a:r>
                    </a:p>
                    <a:p>
                      <a:pPr algn="ctr" fontAlgn="ctr">
                        <a:lnSpc>
                          <a:spcPct val="107000"/>
                        </a:lnSpc>
                        <a:spcAft>
                          <a:spcPts val="0"/>
                        </a:spcAft>
                      </a:pPr>
                      <a:r>
                        <a:rPr lang="tr-TR" sz="1400" b="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(MW)</a:t>
                      </a:r>
                      <a:endParaRPr lang="tr-TR"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27305" marR="6985" marT="71755" marB="0">
                    <a:noFill/>
                  </a:tcPr>
                </a:tc>
                <a:tc>
                  <a:txBody>
                    <a:bodyPr/>
                    <a:lstStyle/>
                    <a:p>
                      <a:pPr algn="ctr" fontAlgn="ctr">
                        <a:lnSpc>
                          <a:spcPct val="107000"/>
                        </a:lnSpc>
                        <a:spcAft>
                          <a:spcPts val="0"/>
                        </a:spcAft>
                      </a:pPr>
                      <a:r>
                        <a:rPr lang="tr-TR" sz="1400" b="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Yıllık Üretim (</a:t>
                      </a:r>
                      <a:r>
                        <a:rPr lang="tr-TR" sz="1400" b="0" kern="1200" dirty="0" err="1">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GWh</a:t>
                      </a:r>
                      <a:r>
                        <a:rPr lang="tr-TR" sz="1400" b="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/yıl)</a:t>
                      </a:r>
                      <a:endParaRPr lang="tr-TR"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27305" marR="6985" marT="71755" marB="0">
                    <a:noFill/>
                  </a:tcPr>
                </a:tc>
                <a:extLst>
                  <a:ext uri="{0D108BD9-81ED-4DB2-BD59-A6C34878D82A}">
                    <a16:rowId xmlns:a16="http://schemas.microsoft.com/office/drawing/2014/main" val="3974629367"/>
                  </a:ext>
                </a:extLst>
              </a:tr>
              <a:tr h="716639">
                <a:tc>
                  <a:txBody>
                    <a:bodyPr/>
                    <a:lstStyle/>
                    <a:p>
                      <a:pPr>
                        <a:spcAft>
                          <a:spcPts val="0"/>
                        </a:spcAft>
                      </a:pPr>
                      <a:r>
                        <a:rPr lang="tr-TR" sz="1400" dirty="0">
                          <a:effectLst/>
                          <a:latin typeface="Trebuchet MS" panose="020B0603020202020204" pitchFamily="34" charset="0"/>
                          <a:ea typeface="Times New Roman" panose="02020603050405020304" pitchFamily="18" charset="0"/>
                        </a:rPr>
                        <a:t>İşletmede Olan</a:t>
                      </a:r>
                    </a:p>
                    <a:p>
                      <a:pPr>
                        <a:spcAft>
                          <a:spcPts val="0"/>
                        </a:spcAft>
                      </a:pPr>
                      <a:r>
                        <a:rPr lang="tr-TR" sz="1400" dirty="0">
                          <a:effectLst/>
                          <a:latin typeface="Trebuchet MS" panose="020B0603020202020204" pitchFamily="34" charset="0"/>
                          <a:ea typeface="Times New Roman" panose="02020603050405020304" pitchFamily="18" charset="0"/>
                        </a:rPr>
                        <a:t>(TEFEN, Eğerci, Çayaltı-1, Çayaltı-2, </a:t>
                      </a:r>
                      <a:r>
                        <a:rPr lang="tr-TR" sz="1400" dirty="0" err="1">
                          <a:effectLst/>
                          <a:latin typeface="Trebuchet MS" panose="020B0603020202020204" pitchFamily="34" charset="0"/>
                          <a:ea typeface="Times New Roman" panose="02020603050405020304" pitchFamily="18" charset="0"/>
                        </a:rPr>
                        <a:t>Kızılcapınar</a:t>
                      </a:r>
                      <a:r>
                        <a:rPr lang="tr-TR" sz="1400" dirty="0">
                          <a:effectLst/>
                          <a:latin typeface="Trebuchet MS" panose="020B0603020202020204" pitchFamily="34" charset="0"/>
                          <a:ea typeface="Times New Roman" panose="02020603050405020304" pitchFamily="18" charset="0"/>
                        </a:rPr>
                        <a:t>)</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5</a:t>
                      </a:r>
                    </a:p>
                  </a:txBody>
                  <a:tcPr marL="68580" marR="68580" marT="0" marB="0" anchor="ctr"/>
                </a:tc>
                <a:tc>
                  <a:txBody>
                    <a:bodyPr/>
                    <a:lstStyle/>
                    <a:p>
                      <a:pPr algn="r" fontAlgn="ctr">
                        <a:lnSpc>
                          <a:spcPct val="107000"/>
                        </a:lnSpc>
                        <a:spcAft>
                          <a:spcPts val="0"/>
                        </a:spcAft>
                      </a:pPr>
                      <a:r>
                        <a:rPr lang="tr-TR" sz="140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50,63</a:t>
                      </a:r>
                      <a:endParaRPr lang="tr-TR"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27305" marR="274320" marT="6985" marB="0" anchor="ctr"/>
                </a:tc>
                <a:tc>
                  <a:txBody>
                    <a:bodyPr/>
                    <a:lstStyle/>
                    <a:p>
                      <a:pPr algn="r" fontAlgn="ctr">
                        <a:lnSpc>
                          <a:spcPct val="107000"/>
                        </a:lnSpc>
                        <a:spcAft>
                          <a:spcPts val="0"/>
                        </a:spcAft>
                      </a:pPr>
                      <a:r>
                        <a:rPr lang="tr-TR" sz="140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199,03</a:t>
                      </a:r>
                      <a:endParaRPr lang="tr-TR"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27305" marR="274320" marT="6985" marB="0" anchor="ctr"/>
                </a:tc>
                <a:extLst>
                  <a:ext uri="{0D108BD9-81ED-4DB2-BD59-A6C34878D82A}">
                    <a16:rowId xmlns:a16="http://schemas.microsoft.com/office/drawing/2014/main" val="3898744942"/>
                  </a:ext>
                </a:extLst>
              </a:tr>
              <a:tr h="504103">
                <a:tc>
                  <a:txBody>
                    <a:bodyPr/>
                    <a:lstStyle/>
                    <a:p>
                      <a:pPr>
                        <a:spcAft>
                          <a:spcPts val="0"/>
                        </a:spcAft>
                      </a:pPr>
                      <a:r>
                        <a:rPr lang="tr-TR" sz="1400" dirty="0">
                          <a:effectLst/>
                          <a:latin typeface="Trebuchet MS" panose="020B0603020202020204" pitchFamily="34" charset="0"/>
                          <a:ea typeface="Times New Roman" panose="02020603050405020304" pitchFamily="18" charset="0"/>
                        </a:rPr>
                        <a:t>Planlama Aşamasında</a:t>
                      </a:r>
                    </a:p>
                    <a:p>
                      <a:pPr>
                        <a:spcAft>
                          <a:spcPts val="0"/>
                        </a:spcAft>
                      </a:pPr>
                      <a:r>
                        <a:rPr lang="tr-TR" sz="1400" dirty="0">
                          <a:effectLst/>
                          <a:latin typeface="Trebuchet MS" panose="020B0603020202020204" pitchFamily="34" charset="0"/>
                          <a:ea typeface="Times New Roman" panose="02020603050405020304" pitchFamily="18" charset="0"/>
                        </a:rPr>
                        <a:t>(Aralık, Buldan, Devrek, Çay)</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4</a:t>
                      </a:r>
                    </a:p>
                  </a:txBody>
                  <a:tcPr marL="68580" marR="68580" marT="0" marB="0" anchor="ctr"/>
                </a:tc>
                <a:tc>
                  <a:txBody>
                    <a:bodyPr/>
                    <a:lstStyle/>
                    <a:p>
                      <a:pPr algn="r" fontAlgn="ctr">
                        <a:lnSpc>
                          <a:spcPct val="107000"/>
                        </a:lnSpc>
                        <a:spcAft>
                          <a:spcPts val="0"/>
                        </a:spcAft>
                      </a:pPr>
                      <a:r>
                        <a:rPr lang="tr-TR" sz="140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59,45</a:t>
                      </a:r>
                      <a:endParaRPr lang="tr-TR"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13335" marR="274320" marT="3175" marB="0" anchor="ctr"/>
                </a:tc>
                <a:tc>
                  <a:txBody>
                    <a:bodyPr/>
                    <a:lstStyle/>
                    <a:p>
                      <a:pPr algn="r" fontAlgn="ctr">
                        <a:lnSpc>
                          <a:spcPct val="107000"/>
                        </a:lnSpc>
                        <a:spcAft>
                          <a:spcPts val="0"/>
                        </a:spcAft>
                      </a:pPr>
                      <a:r>
                        <a:rPr lang="tr-TR" sz="1400"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227,22</a:t>
                      </a:r>
                      <a:endParaRPr lang="tr-TR"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13335" marR="274320" marT="3175" marB="0" anchor="ctr"/>
                </a:tc>
                <a:extLst>
                  <a:ext uri="{0D108BD9-81ED-4DB2-BD59-A6C34878D82A}">
                    <a16:rowId xmlns:a16="http://schemas.microsoft.com/office/drawing/2014/main" val="1296191630"/>
                  </a:ext>
                </a:extLst>
              </a:tr>
              <a:tr h="361245">
                <a:tc>
                  <a:txBody>
                    <a:bodyPr/>
                    <a:lstStyle/>
                    <a:p>
                      <a:pPr>
                        <a:spcAft>
                          <a:spcPts val="0"/>
                        </a:spcAft>
                      </a:pPr>
                      <a:r>
                        <a:rPr lang="tr-TR" sz="1400" b="1" dirty="0">
                          <a:effectLst/>
                          <a:latin typeface="Trebuchet MS" panose="020B0603020202020204" pitchFamily="34" charset="0"/>
                          <a:ea typeface="Times New Roman" panose="02020603050405020304" pitchFamily="18" charset="0"/>
                        </a:rPr>
                        <a:t>Toplam</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9</a:t>
                      </a:r>
                    </a:p>
                  </a:txBody>
                  <a:tcPr marL="68580" marR="68580" marT="0" marB="0" anchor="ctr"/>
                </a:tc>
                <a:tc>
                  <a:txBody>
                    <a:bodyPr/>
                    <a:lstStyle/>
                    <a:p>
                      <a:pPr algn="r" fontAlgn="ctr">
                        <a:lnSpc>
                          <a:spcPct val="107000"/>
                        </a:lnSpc>
                        <a:spcAft>
                          <a:spcPts val="0"/>
                        </a:spcAft>
                      </a:pPr>
                      <a:r>
                        <a:rPr lang="tr-TR" sz="1400" b="1"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110,08</a:t>
                      </a:r>
                      <a:endParaRPr lang="tr-TR"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27305" marR="274320" marT="6985" marB="0" anchor="ctr"/>
                </a:tc>
                <a:tc>
                  <a:txBody>
                    <a:bodyPr/>
                    <a:lstStyle/>
                    <a:p>
                      <a:pPr algn="r" fontAlgn="ctr">
                        <a:lnSpc>
                          <a:spcPct val="107000"/>
                        </a:lnSpc>
                        <a:spcAft>
                          <a:spcPts val="0"/>
                        </a:spcAft>
                      </a:pPr>
                      <a:r>
                        <a:rPr lang="tr-TR" sz="1400" b="1" kern="1200" dirty="0">
                          <a:solidFill>
                            <a:srgbClr val="000000"/>
                          </a:solidFill>
                          <a:effectLst/>
                          <a:latin typeface="Trebuchet MS" panose="020B0603020202020204" pitchFamily="34" charset="0"/>
                          <a:ea typeface="Times New Roman" panose="02020603050405020304" pitchFamily="18" charset="0"/>
                          <a:cs typeface="Arial" panose="020B0604020202020204" pitchFamily="34" charset="0"/>
                        </a:rPr>
                        <a:t>426,25</a:t>
                      </a:r>
                      <a:endParaRPr lang="tr-TR"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27305" marR="274320" marT="6985" marB="0" anchor="ctr"/>
                </a:tc>
                <a:extLst>
                  <a:ext uri="{0D108BD9-81ED-4DB2-BD59-A6C34878D82A}">
                    <a16:rowId xmlns:a16="http://schemas.microsoft.com/office/drawing/2014/main" val="438129128"/>
                  </a:ext>
                </a:extLst>
              </a:tr>
            </a:tbl>
          </a:graphicData>
        </a:graphic>
      </p:graphicFrame>
    </p:spTree>
    <p:extLst>
      <p:ext uri="{BB962C8B-B14F-4D97-AF65-F5344CB8AC3E}">
        <p14:creationId xmlns:p14="http://schemas.microsoft.com/office/powerpoint/2010/main" val="1386898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11"/>
              <a:ext cx="6276523" cy="1626037"/>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TARIM VE ORMAN</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Zonguldak’ta tarım; coğrafi kısıtlar, tarım alanlarının parçalı olması, maden işçiliğine bağımlılık ve göç gibi faktörler nedeniyle sınırlı gelişim göstermektedir. Bununla birlikte ilimiz 2024 yılında </a:t>
              </a:r>
              <a:r>
                <a:rPr lang="tr-TR" sz="1500" dirty="0">
                  <a:solidFill>
                    <a:schemeClr val="accent4"/>
                  </a:solidFill>
                  <a:latin typeface="Trebuchet MS" panose="020B0603020202020204" pitchFamily="34" charset="0"/>
                </a:rPr>
                <a:t>39.531</a:t>
              </a:r>
              <a:r>
                <a:rPr lang="tr-TR" sz="1500" dirty="0">
                  <a:solidFill>
                    <a:schemeClr val="bg1"/>
                  </a:solidFill>
                  <a:latin typeface="Trebuchet MS" panose="020B0603020202020204" pitchFamily="34" charset="0"/>
                </a:rPr>
                <a:t> ton fındık üretimiyle </a:t>
              </a:r>
              <a:r>
                <a:rPr lang="tr-TR" sz="1500" dirty="0">
                  <a:solidFill>
                    <a:schemeClr val="accent4"/>
                  </a:solidFill>
                  <a:latin typeface="Trebuchet MS" panose="020B0603020202020204" pitchFamily="34" charset="0"/>
                </a:rPr>
                <a:t>6</a:t>
              </a:r>
              <a:r>
                <a:rPr lang="tr-TR" sz="1500" dirty="0">
                  <a:solidFill>
                    <a:schemeClr val="bg1"/>
                  </a:solidFill>
                  <a:latin typeface="Trebuchet MS" panose="020B0603020202020204" pitchFamily="34" charset="0"/>
                </a:rPr>
                <a:t>’ncı (ülke üretiminin %5,5’i), </a:t>
              </a:r>
              <a:r>
                <a:rPr lang="tr-TR" sz="1500" dirty="0">
                  <a:solidFill>
                    <a:schemeClr val="accent4"/>
                  </a:solidFill>
                  <a:latin typeface="Trebuchet MS" panose="020B0603020202020204" pitchFamily="34" charset="0"/>
                </a:rPr>
                <a:t>3.016</a:t>
              </a:r>
              <a:r>
                <a:rPr lang="tr-TR" sz="1500" dirty="0">
                  <a:solidFill>
                    <a:schemeClr val="bg1"/>
                  </a:solidFill>
                  <a:latin typeface="Trebuchet MS" panose="020B0603020202020204" pitchFamily="34" charset="0"/>
                </a:rPr>
                <a:t> ton kestane üretimiyle Türkiye’de </a:t>
              </a:r>
              <a:r>
                <a:rPr lang="tr-TR" sz="1500" dirty="0">
                  <a:solidFill>
                    <a:schemeClr val="accent4"/>
                  </a:solidFill>
                  <a:latin typeface="Trebuchet MS" panose="020B0603020202020204" pitchFamily="34" charset="0"/>
                </a:rPr>
                <a:t>5</a:t>
              </a:r>
              <a:r>
                <a:rPr lang="tr-TR" sz="1500" dirty="0">
                  <a:solidFill>
                    <a:schemeClr val="bg1"/>
                  </a:solidFill>
                  <a:latin typeface="Trebuchet MS" panose="020B0603020202020204" pitchFamily="34" charset="0"/>
                </a:rPr>
                <a:t>’inci (ülke üretiminin %4’ü) durumdadır.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gün batımında çiftçi ekim tohumları panoramik çekim  - Fotoğraf, Görsel">
            <a:extLst>
              <a:ext uri="{FF2B5EF4-FFF2-40B4-BE49-F238E27FC236}">
                <a16:creationId xmlns:a16="http://schemas.microsoft.com/office/drawing/2014/main" id="{00AE8583-E8C2-4585-9785-29FB3A645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49" y="3536950"/>
            <a:ext cx="6271207" cy="21643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o 8">
            <a:extLst>
              <a:ext uri="{FF2B5EF4-FFF2-40B4-BE49-F238E27FC236}">
                <a16:creationId xmlns:a16="http://schemas.microsoft.com/office/drawing/2014/main" id="{25986C9B-A8EF-4521-AE52-B09D995B88A8}"/>
              </a:ext>
            </a:extLst>
          </p:cNvPr>
          <p:cNvGraphicFramePr>
            <a:graphicFrameLocks noGrp="1"/>
          </p:cNvGraphicFramePr>
          <p:nvPr>
            <p:extLst>
              <p:ext uri="{D42A27DB-BD31-4B8C-83A1-F6EECF244321}">
                <p14:modId xmlns:p14="http://schemas.microsoft.com/office/powerpoint/2010/main" val="1992354383"/>
              </p:ext>
            </p:extLst>
          </p:nvPr>
        </p:nvGraphicFramePr>
        <p:xfrm>
          <a:off x="3426270" y="5792198"/>
          <a:ext cx="3060010" cy="3439590"/>
        </p:xfrm>
        <a:graphic>
          <a:graphicData uri="http://schemas.openxmlformats.org/drawingml/2006/table">
            <a:tbl>
              <a:tblPr firstRow="1" bandRow="1">
                <a:tableStyleId>{D27102A9-8310-4765-A935-A1911B00CA55}</a:tableStyleId>
              </a:tblPr>
              <a:tblGrid>
                <a:gridCol w="2142520">
                  <a:extLst>
                    <a:ext uri="{9D8B030D-6E8A-4147-A177-3AD203B41FA5}">
                      <a16:colId xmlns:a16="http://schemas.microsoft.com/office/drawing/2014/main" val="474158380"/>
                    </a:ext>
                  </a:extLst>
                </a:gridCol>
                <a:gridCol w="917490">
                  <a:extLst>
                    <a:ext uri="{9D8B030D-6E8A-4147-A177-3AD203B41FA5}">
                      <a16:colId xmlns:a16="http://schemas.microsoft.com/office/drawing/2014/main" val="4170450307"/>
                    </a:ext>
                  </a:extLst>
                </a:gridCol>
              </a:tblGrid>
              <a:tr h="656823">
                <a:tc>
                  <a:txBody>
                    <a:bodyPr/>
                    <a:lstStyle/>
                    <a:p>
                      <a:pPr algn="l"/>
                      <a:r>
                        <a:rPr lang="tr-TR" sz="1400" b="0" dirty="0">
                          <a:latin typeface="Trebuchet MS" panose="020B0603020202020204" pitchFamily="34" charset="0"/>
                          <a:ea typeface="Cambria Math" panose="02040503050406030204" pitchFamily="18" charset="0"/>
                        </a:rPr>
                        <a:t>İl</a:t>
                      </a:r>
                      <a:r>
                        <a:rPr lang="tr-TR" sz="1400" b="0" baseline="0" dirty="0">
                          <a:latin typeface="Trebuchet MS" panose="020B0603020202020204" pitchFamily="34" charset="0"/>
                          <a:ea typeface="Cambria Math" panose="02040503050406030204" pitchFamily="18" charset="0"/>
                        </a:rPr>
                        <a:t> </a:t>
                      </a:r>
                      <a:r>
                        <a:rPr lang="tr-TR" sz="1400" b="0" dirty="0">
                          <a:latin typeface="Trebuchet MS" panose="020B0603020202020204" pitchFamily="34" charset="0"/>
                          <a:ea typeface="Cambria Math" panose="02040503050406030204" pitchFamily="18" charset="0"/>
                        </a:rPr>
                        <a:t>Tarım Alanı Dağılımı</a:t>
                      </a:r>
                      <a:r>
                        <a:rPr lang="tr-TR" sz="1400" b="0" baseline="0" dirty="0">
                          <a:latin typeface="Trebuchet MS" panose="020B0603020202020204" pitchFamily="34" charset="0"/>
                          <a:ea typeface="Cambria Math" panose="02040503050406030204" pitchFamily="18" charset="0"/>
                        </a:rPr>
                        <a:t> 2024 </a:t>
                      </a:r>
                      <a:r>
                        <a:rPr lang="tr-TR" sz="1100" b="0" i="1" baseline="0" dirty="0">
                          <a:latin typeface="Trebuchet MS" panose="020B0603020202020204" pitchFamily="34" charset="0"/>
                          <a:ea typeface="Cambria Math" panose="02040503050406030204" pitchFamily="18" charset="0"/>
                        </a:rPr>
                        <a:t>(TÜİK)</a:t>
                      </a:r>
                      <a:endParaRPr lang="tr-TR" sz="1100" b="0" i="1" dirty="0">
                        <a:latin typeface="Trebuchet MS" panose="020B0603020202020204" pitchFamily="34" charset="0"/>
                        <a:ea typeface="Cambria Math" panose="02040503050406030204" pitchFamily="18" charset="0"/>
                      </a:endParaRPr>
                    </a:p>
                  </a:txBody>
                  <a:tcPr anchor="ctr">
                    <a:noFill/>
                  </a:tcPr>
                </a:tc>
                <a:tc>
                  <a:txBody>
                    <a:bodyPr/>
                    <a:lstStyle/>
                    <a:p>
                      <a:pPr algn="ctr"/>
                      <a:r>
                        <a:rPr lang="tr-TR" sz="1400" b="0" dirty="0">
                          <a:latin typeface="Trebuchet MS" panose="020B0603020202020204" pitchFamily="34" charset="0"/>
                          <a:ea typeface="Cambria Math" panose="02040503050406030204" pitchFamily="18" charset="0"/>
                        </a:rPr>
                        <a:t>(da)</a:t>
                      </a:r>
                    </a:p>
                  </a:txBody>
                  <a:tcPr anchor="ctr">
                    <a:noFill/>
                  </a:tcPr>
                </a:tc>
                <a:extLst>
                  <a:ext uri="{0D108BD9-81ED-4DB2-BD59-A6C34878D82A}">
                    <a16:rowId xmlns:a16="http://schemas.microsoft.com/office/drawing/2014/main" val="3974629367"/>
                  </a:ext>
                </a:extLst>
              </a:tr>
              <a:tr h="615667">
                <a:tc>
                  <a:txBody>
                    <a:bodyPr/>
                    <a:lstStyle/>
                    <a:p>
                      <a:r>
                        <a:rPr lang="tr-TR" sz="1400" dirty="0">
                          <a:latin typeface="Trebuchet MS" panose="020B0603020202020204" pitchFamily="34" charset="0"/>
                          <a:ea typeface="Cambria Math" panose="02040503050406030204" pitchFamily="18" charset="0"/>
                        </a:rPr>
                        <a:t>Meyve, İçecek ve Baharat Bitkileri Alanı</a:t>
                      </a:r>
                    </a:p>
                  </a:txBody>
                  <a:tcPr/>
                </a:tc>
                <a:tc>
                  <a:txBody>
                    <a:bodyPr/>
                    <a:lstStyle/>
                    <a:p>
                      <a:pPr algn="r"/>
                      <a:r>
                        <a:rPr lang="tr-TR" sz="1400" b="0" dirty="0">
                          <a:latin typeface="Trebuchet MS" panose="020B0603020202020204" pitchFamily="34" charset="0"/>
                          <a:ea typeface="Cambria Math" panose="02040503050406030204" pitchFamily="18" charset="0"/>
                        </a:rPr>
                        <a:t>264.911</a:t>
                      </a:r>
                    </a:p>
                  </a:txBody>
                  <a:tcPr anchor="ctr"/>
                </a:tc>
                <a:extLst>
                  <a:ext uri="{0D108BD9-81ED-4DB2-BD59-A6C34878D82A}">
                    <a16:rowId xmlns:a16="http://schemas.microsoft.com/office/drawing/2014/main" val="3898744942"/>
                  </a:ext>
                </a:extLst>
              </a:tr>
              <a:tr h="350838">
                <a:tc>
                  <a:txBody>
                    <a:bodyPr/>
                    <a:lstStyle/>
                    <a:p>
                      <a:r>
                        <a:rPr lang="tr-TR" sz="1400" dirty="0">
                          <a:latin typeface="Trebuchet MS" panose="020B0603020202020204" pitchFamily="34" charset="0"/>
                          <a:ea typeface="Cambria Math" panose="02040503050406030204" pitchFamily="18" charset="0"/>
                        </a:rPr>
                        <a:t>Tahıl ve Diğer Bitkisel Ürün Alanı (nadas)</a:t>
                      </a:r>
                    </a:p>
                  </a:txBody>
                  <a:tcPr/>
                </a:tc>
                <a:tc>
                  <a:txBody>
                    <a:bodyPr/>
                    <a:lstStyle/>
                    <a:p>
                      <a:pPr algn="r"/>
                      <a:r>
                        <a:rPr lang="tr-TR" sz="1400" b="0" dirty="0">
                          <a:latin typeface="Trebuchet MS" panose="020B0603020202020204" pitchFamily="34" charset="0"/>
                          <a:ea typeface="Cambria Math" panose="02040503050406030204" pitchFamily="18" charset="0"/>
                        </a:rPr>
                        <a:t>964</a:t>
                      </a:r>
                    </a:p>
                  </a:txBody>
                  <a:tcPr anchor="ctr"/>
                </a:tc>
                <a:extLst>
                  <a:ext uri="{0D108BD9-81ED-4DB2-BD59-A6C34878D82A}">
                    <a16:rowId xmlns:a16="http://schemas.microsoft.com/office/drawing/2014/main" val="825451379"/>
                  </a:ext>
                </a:extLst>
              </a:tr>
              <a:tr h="350838">
                <a:tc>
                  <a:txBody>
                    <a:bodyPr/>
                    <a:lstStyle/>
                    <a:p>
                      <a:r>
                        <a:rPr lang="tr-TR" sz="1400" dirty="0">
                          <a:latin typeface="Trebuchet MS" panose="020B0603020202020204" pitchFamily="34" charset="0"/>
                          <a:ea typeface="Cambria Math" panose="02040503050406030204" pitchFamily="18" charset="0"/>
                        </a:rPr>
                        <a:t>Sebze Bahçeleri Alanı</a:t>
                      </a:r>
                    </a:p>
                  </a:txBody>
                  <a:tcPr/>
                </a:tc>
                <a:tc>
                  <a:txBody>
                    <a:bodyPr/>
                    <a:lstStyle/>
                    <a:p>
                      <a:pPr algn="r"/>
                      <a:r>
                        <a:rPr lang="tr-TR" sz="1400" b="0" dirty="0">
                          <a:latin typeface="Trebuchet MS" panose="020B0603020202020204" pitchFamily="34" charset="0"/>
                          <a:ea typeface="Cambria Math" panose="02040503050406030204" pitchFamily="18" charset="0"/>
                        </a:rPr>
                        <a:t>22.149</a:t>
                      </a:r>
                    </a:p>
                  </a:txBody>
                  <a:tcPr anchor="ctr"/>
                </a:tc>
                <a:extLst>
                  <a:ext uri="{0D108BD9-81ED-4DB2-BD59-A6C34878D82A}">
                    <a16:rowId xmlns:a16="http://schemas.microsoft.com/office/drawing/2014/main" val="1125932725"/>
                  </a:ext>
                </a:extLst>
              </a:tr>
              <a:tr h="350838">
                <a:tc>
                  <a:txBody>
                    <a:bodyPr/>
                    <a:lstStyle/>
                    <a:p>
                      <a:r>
                        <a:rPr lang="tr-TR" sz="1400" dirty="0">
                          <a:latin typeface="Trebuchet MS" panose="020B0603020202020204" pitchFamily="34" charset="0"/>
                          <a:ea typeface="Cambria Math" panose="02040503050406030204" pitchFamily="18" charset="0"/>
                        </a:rPr>
                        <a:t>Süs Bitkileri Alanı</a:t>
                      </a:r>
                    </a:p>
                  </a:txBody>
                  <a:tcPr/>
                </a:tc>
                <a:tc>
                  <a:txBody>
                    <a:bodyPr/>
                    <a:lstStyle/>
                    <a:p>
                      <a:pPr algn="r"/>
                      <a:r>
                        <a:rPr lang="tr-TR" sz="1400" b="0" dirty="0">
                          <a:latin typeface="Trebuchet MS" panose="020B0603020202020204" pitchFamily="34" charset="0"/>
                          <a:ea typeface="Cambria Math" panose="02040503050406030204" pitchFamily="18" charset="0"/>
                        </a:rPr>
                        <a:t>0,2</a:t>
                      </a:r>
                    </a:p>
                  </a:txBody>
                  <a:tcPr anchor="ctr"/>
                </a:tc>
                <a:extLst>
                  <a:ext uri="{0D108BD9-81ED-4DB2-BD59-A6C34878D82A}">
                    <a16:rowId xmlns:a16="http://schemas.microsoft.com/office/drawing/2014/main" val="2640469058"/>
                  </a:ext>
                </a:extLst>
              </a:tr>
              <a:tr h="596426">
                <a:tc>
                  <a:txBody>
                    <a:bodyPr/>
                    <a:lstStyle/>
                    <a:p>
                      <a:r>
                        <a:rPr lang="tr-TR" sz="1400" dirty="0">
                          <a:latin typeface="Trebuchet MS" panose="020B0603020202020204" pitchFamily="34" charset="0"/>
                          <a:ea typeface="Cambria Math" panose="02040503050406030204" pitchFamily="18" charset="0"/>
                        </a:rPr>
                        <a:t>Tahıl ve Diğer Bitkisel Ürün Alanı (ekilen)</a:t>
                      </a:r>
                    </a:p>
                  </a:txBody>
                  <a:tcPr/>
                </a:tc>
                <a:tc>
                  <a:txBody>
                    <a:bodyPr/>
                    <a:lstStyle/>
                    <a:p>
                      <a:pPr algn="r"/>
                      <a:r>
                        <a:rPr lang="tr-TR" sz="1400" b="0" dirty="0">
                          <a:latin typeface="Trebuchet MS" panose="020B0603020202020204" pitchFamily="34" charset="0"/>
                          <a:ea typeface="Cambria Math" panose="02040503050406030204" pitchFamily="18" charset="0"/>
                        </a:rPr>
                        <a:t>87.866</a:t>
                      </a:r>
                    </a:p>
                  </a:txBody>
                  <a:tcPr anchor="ctr"/>
                </a:tc>
                <a:extLst>
                  <a:ext uri="{0D108BD9-81ED-4DB2-BD59-A6C34878D82A}">
                    <a16:rowId xmlns:a16="http://schemas.microsoft.com/office/drawing/2014/main" val="1441470865"/>
                  </a:ext>
                </a:extLst>
              </a:tr>
              <a:tr h="350838">
                <a:tc>
                  <a:txBody>
                    <a:bodyPr/>
                    <a:lstStyle/>
                    <a:p>
                      <a:r>
                        <a:rPr lang="tr-TR" sz="1400" b="1" dirty="0">
                          <a:latin typeface="Trebuchet MS" panose="020B0603020202020204" pitchFamily="34" charset="0"/>
                          <a:ea typeface="Cambria Math" panose="02040503050406030204" pitchFamily="18" charset="0"/>
                        </a:rPr>
                        <a:t>Toplam</a:t>
                      </a:r>
                    </a:p>
                  </a:txBody>
                  <a:tcPr/>
                </a:tc>
                <a:tc>
                  <a:txBody>
                    <a:bodyPr/>
                    <a:lstStyle/>
                    <a:p>
                      <a:pPr algn="r"/>
                      <a:r>
                        <a:rPr lang="tr-TR" sz="1400" b="1" dirty="0">
                          <a:latin typeface="Trebuchet MS" panose="020B0603020202020204" pitchFamily="34" charset="0"/>
                          <a:ea typeface="Cambria Math" panose="02040503050406030204" pitchFamily="18" charset="0"/>
                        </a:rPr>
                        <a:t>375.890</a:t>
                      </a:r>
                    </a:p>
                  </a:txBody>
                  <a:tcPr anchor="ctr"/>
                </a:tc>
                <a:extLst>
                  <a:ext uri="{0D108BD9-81ED-4DB2-BD59-A6C34878D82A}">
                    <a16:rowId xmlns:a16="http://schemas.microsoft.com/office/drawing/2014/main" val="1613852919"/>
                  </a:ext>
                </a:extLst>
              </a:tr>
            </a:tbl>
          </a:graphicData>
        </a:graphic>
      </p:graphicFrame>
      <p:pic>
        <p:nvPicPr>
          <p:cNvPr id="10" name="Resim 9">
            <a:extLst>
              <a:ext uri="{FF2B5EF4-FFF2-40B4-BE49-F238E27FC236}">
                <a16:creationId xmlns:a16="http://schemas.microsoft.com/office/drawing/2014/main" id="{B460BBE0-F1AA-489E-9A4D-4AAD8A6DC8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207367" y="991672"/>
            <a:ext cx="1484538" cy="1030311"/>
          </a:xfrm>
          <a:prstGeom prst="rect">
            <a:avLst/>
          </a:prstGeom>
        </p:spPr>
      </p:pic>
      <p:pic>
        <p:nvPicPr>
          <p:cNvPr id="2050" name="Picture 2" descr="kestane - Fotoğraf, Görsel">
            <a:extLst>
              <a:ext uri="{FF2B5EF4-FFF2-40B4-BE49-F238E27FC236}">
                <a16:creationId xmlns:a16="http://schemas.microsoft.com/office/drawing/2014/main" id="{2E3D628E-E7C4-499D-9A8E-BB424D4C091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8610" y="871217"/>
            <a:ext cx="1395331" cy="1243825"/>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a:extLst>
              <a:ext uri="{FF2B5EF4-FFF2-40B4-BE49-F238E27FC236}">
                <a16:creationId xmlns:a16="http://schemas.microsoft.com/office/drawing/2014/main" id="{C14976F4-7F44-4CBF-AB42-A9941ADA3FA4}"/>
              </a:ext>
            </a:extLst>
          </p:cNvPr>
          <p:cNvSpPr/>
          <p:nvPr/>
        </p:nvSpPr>
        <p:spPr>
          <a:xfrm>
            <a:off x="325542" y="6567958"/>
            <a:ext cx="3090492" cy="2462213"/>
          </a:xfrm>
          <a:prstGeom prst="rect">
            <a:avLst/>
          </a:prstGeom>
        </p:spPr>
        <p:txBody>
          <a:bodyPr wrap="square">
            <a:spAutoFit/>
          </a:bodyPr>
          <a:lstStyle/>
          <a:p>
            <a:pPr marL="285750" indent="-285750">
              <a:buFont typeface="Wingdings" panose="05000000000000000000" pitchFamily="2" charset="2"/>
              <a:buChar char="Ø"/>
            </a:pPr>
            <a:r>
              <a:rPr lang="tr-TR" sz="1400" dirty="0">
                <a:latin typeface="Trebuchet MS" panose="020B0603020202020204" pitchFamily="34" charset="0"/>
              </a:rPr>
              <a:t>Öne çıkan tarımsal ürünler; hububat, silajlık mısır, taze fasulye, ceviz, kara lahana,</a:t>
            </a:r>
          </a:p>
          <a:p>
            <a:pPr marL="285750" indent="-285750">
              <a:buFont typeface="Wingdings" panose="05000000000000000000" pitchFamily="2" charset="2"/>
              <a:buChar char="Ø"/>
            </a:pPr>
            <a:r>
              <a:rPr lang="tr-TR" sz="1400" dirty="0">
                <a:latin typeface="Trebuchet MS" panose="020B0603020202020204" pitchFamily="34" charset="0"/>
              </a:rPr>
              <a:t>ÇKS üye sayısı 24.029,</a:t>
            </a:r>
          </a:p>
          <a:p>
            <a:pPr marL="285750" indent="-285750">
              <a:buFont typeface="Wingdings" panose="05000000000000000000" pitchFamily="2" charset="2"/>
              <a:buChar char="Ø"/>
            </a:pPr>
            <a:r>
              <a:rPr lang="tr-TR" sz="1400" dirty="0">
                <a:latin typeface="Trebuchet MS" panose="020B0603020202020204" pitchFamily="34" charset="0"/>
              </a:rPr>
              <a:t>Kovan sayısı 58.620</a:t>
            </a:r>
          </a:p>
          <a:p>
            <a:pPr marL="285750" indent="-285750">
              <a:buFont typeface="Wingdings" panose="05000000000000000000" pitchFamily="2" charset="2"/>
              <a:buChar char="Ø"/>
            </a:pPr>
            <a:r>
              <a:rPr lang="tr-TR" sz="1400" dirty="0">
                <a:latin typeface="Trebuchet MS" panose="020B0603020202020204" pitchFamily="34" charset="0"/>
              </a:rPr>
              <a:t>Bal üretimi 191 ton,</a:t>
            </a:r>
          </a:p>
          <a:p>
            <a:pPr marL="285750" indent="-285750">
              <a:buFont typeface="Wingdings" panose="05000000000000000000" pitchFamily="2" charset="2"/>
              <a:buChar char="Ø"/>
            </a:pPr>
            <a:r>
              <a:rPr lang="tr-TR" sz="1400" dirty="0">
                <a:latin typeface="Trebuchet MS" panose="020B0603020202020204" pitchFamily="34" charset="0"/>
              </a:rPr>
              <a:t>Süt üretimi 62.050 ton,</a:t>
            </a:r>
          </a:p>
          <a:p>
            <a:pPr marL="285750" indent="-285750">
              <a:buFont typeface="Wingdings" panose="05000000000000000000" pitchFamily="2" charset="2"/>
              <a:buChar char="Ø"/>
            </a:pPr>
            <a:r>
              <a:rPr lang="tr-TR" sz="1400" dirty="0">
                <a:latin typeface="Trebuchet MS" panose="020B0603020202020204" pitchFamily="34" charset="0"/>
              </a:rPr>
              <a:t>Büyükbaş hayvan sayısı 58.848,</a:t>
            </a:r>
          </a:p>
          <a:p>
            <a:pPr marL="285750" indent="-285750">
              <a:buFont typeface="Wingdings" panose="05000000000000000000" pitchFamily="2" charset="2"/>
              <a:buChar char="Ø"/>
            </a:pPr>
            <a:r>
              <a:rPr lang="tr-TR" sz="1400" dirty="0">
                <a:latin typeface="Trebuchet MS" panose="020B0603020202020204" pitchFamily="34" charset="0"/>
              </a:rPr>
              <a:t>Küçükbaş hayvan sayısı 26.208,</a:t>
            </a:r>
          </a:p>
          <a:p>
            <a:pPr marL="285750" indent="-285750">
              <a:buFont typeface="Wingdings" panose="05000000000000000000" pitchFamily="2" charset="2"/>
              <a:buChar char="Ø"/>
            </a:pPr>
            <a:r>
              <a:rPr lang="tr-TR" sz="1400" dirty="0">
                <a:latin typeface="Trebuchet MS" panose="020B0603020202020204" pitchFamily="34" charset="0"/>
              </a:rPr>
              <a:t>Manda sayısı 1.421</a:t>
            </a:r>
          </a:p>
          <a:p>
            <a:pPr marL="285750" indent="-285750">
              <a:buFont typeface="Wingdings" panose="05000000000000000000" pitchFamily="2" charset="2"/>
              <a:buChar char="Ø"/>
            </a:pPr>
            <a:r>
              <a:rPr lang="tr-TR" sz="1400" dirty="0">
                <a:latin typeface="Trebuchet MS" panose="020B0603020202020204" pitchFamily="34" charset="0"/>
              </a:rPr>
              <a:t>Avlanan balık 10.060.197 kg</a:t>
            </a:r>
          </a:p>
        </p:txBody>
      </p:sp>
      <p:graphicFrame>
        <p:nvGraphicFramePr>
          <p:cNvPr id="5" name="Grafik 4"/>
          <p:cNvGraphicFramePr/>
          <p:nvPr>
            <p:extLst>
              <p:ext uri="{D42A27DB-BD31-4B8C-83A1-F6EECF244321}">
                <p14:modId xmlns:p14="http://schemas.microsoft.com/office/powerpoint/2010/main" val="1579986054"/>
              </p:ext>
            </p:extLst>
          </p:nvPr>
        </p:nvGraphicFramePr>
        <p:xfrm>
          <a:off x="319283" y="3706694"/>
          <a:ext cx="3397455" cy="384959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81232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81"/>
              <a:ext cx="6276523" cy="183630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TURİZM</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Bölge planlarında belirtildiği gibi Zonguldak’ta madencilikten sonra gelişme potansiyeli en yüksek sektör turizmdir. Zonguldak endüstri mirası ögeleri, ulaşım ve konaklama imkanları, doğal ve eşsiz güzellikleriyle dikkati çekmektedir. Kültür ve Turizm Bakanlığı verilerine göre 2024 yılında Zonguldak’ta geceleyen turist sayısı </a:t>
              </a:r>
              <a:r>
                <a:rPr lang="tr-TR" sz="1500" dirty="0">
                  <a:solidFill>
                    <a:schemeClr val="accent4"/>
                  </a:solidFill>
                  <a:latin typeface="Trebuchet MS" panose="020B0603020202020204" pitchFamily="34" charset="0"/>
                </a:rPr>
                <a:t>289.712</a:t>
              </a:r>
              <a:r>
                <a:rPr lang="tr-TR" sz="1500" dirty="0">
                  <a:solidFill>
                    <a:schemeClr val="bg1"/>
                  </a:solidFill>
                  <a:latin typeface="Trebuchet MS" panose="020B0603020202020204" pitchFamily="34" charset="0"/>
                </a:rPr>
                <a:t>’dir. Geceleyen kişilerin 25.830 ’u yabancıdır.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Tablo 9">
            <a:extLst>
              <a:ext uri="{FF2B5EF4-FFF2-40B4-BE49-F238E27FC236}">
                <a16:creationId xmlns:a16="http://schemas.microsoft.com/office/drawing/2014/main" id="{3356BE1A-765C-4AE1-ACF6-E15CDF621142}"/>
              </a:ext>
            </a:extLst>
          </p:cNvPr>
          <p:cNvGraphicFramePr>
            <a:graphicFrameLocks noGrp="1"/>
          </p:cNvGraphicFramePr>
          <p:nvPr>
            <p:extLst>
              <p:ext uri="{D42A27DB-BD31-4B8C-83A1-F6EECF244321}">
                <p14:modId xmlns:p14="http://schemas.microsoft.com/office/powerpoint/2010/main" val="3557131488"/>
              </p:ext>
            </p:extLst>
          </p:nvPr>
        </p:nvGraphicFramePr>
        <p:xfrm>
          <a:off x="297690" y="6142932"/>
          <a:ext cx="6242811" cy="1477330"/>
        </p:xfrm>
        <a:graphic>
          <a:graphicData uri="http://schemas.openxmlformats.org/drawingml/2006/table">
            <a:tbl>
              <a:tblPr firstRow="1" bandRow="1">
                <a:tableStyleId>{D27102A9-8310-4765-A935-A1911B00CA55}</a:tableStyleId>
              </a:tblPr>
              <a:tblGrid>
                <a:gridCol w="2862421">
                  <a:extLst>
                    <a:ext uri="{9D8B030D-6E8A-4147-A177-3AD203B41FA5}">
                      <a16:colId xmlns:a16="http://schemas.microsoft.com/office/drawing/2014/main" val="474158380"/>
                    </a:ext>
                  </a:extLst>
                </a:gridCol>
                <a:gridCol w="1119789">
                  <a:extLst>
                    <a:ext uri="{9D8B030D-6E8A-4147-A177-3AD203B41FA5}">
                      <a16:colId xmlns:a16="http://schemas.microsoft.com/office/drawing/2014/main" val="4170450307"/>
                    </a:ext>
                  </a:extLst>
                </a:gridCol>
                <a:gridCol w="1028700">
                  <a:extLst>
                    <a:ext uri="{9D8B030D-6E8A-4147-A177-3AD203B41FA5}">
                      <a16:colId xmlns:a16="http://schemas.microsoft.com/office/drawing/2014/main" val="3321491618"/>
                    </a:ext>
                  </a:extLst>
                </a:gridCol>
                <a:gridCol w="1231901">
                  <a:extLst>
                    <a:ext uri="{9D8B030D-6E8A-4147-A177-3AD203B41FA5}">
                      <a16:colId xmlns:a16="http://schemas.microsoft.com/office/drawing/2014/main" val="1539094684"/>
                    </a:ext>
                  </a:extLst>
                </a:gridCol>
              </a:tblGrid>
              <a:tr h="283014">
                <a:tc>
                  <a:txBody>
                    <a:bodyPr/>
                    <a:lstStyle/>
                    <a:p>
                      <a:pPr algn="l"/>
                      <a:r>
                        <a:rPr lang="tr-TR" sz="1400" b="0" dirty="0">
                          <a:latin typeface="Trebuchet MS" panose="020B0603020202020204" pitchFamily="34" charset="0"/>
                          <a:ea typeface="Cambria Math" panose="02040503050406030204" pitchFamily="18" charset="0"/>
                        </a:rPr>
                        <a:t>İl Geneli Konaklama Tesisleri</a:t>
                      </a:r>
                    </a:p>
                  </a:txBody>
                  <a:tcPr anchor="ctr">
                    <a:noFill/>
                  </a:tcPr>
                </a:tc>
                <a:tc>
                  <a:txBody>
                    <a:bodyPr/>
                    <a:lstStyle/>
                    <a:p>
                      <a:pPr algn="ctr"/>
                      <a:r>
                        <a:rPr lang="tr-TR" sz="1400" b="0" dirty="0">
                          <a:latin typeface="Trebuchet MS" panose="020B0603020202020204" pitchFamily="34" charset="0"/>
                          <a:ea typeface="Cambria Math" panose="02040503050406030204" pitchFamily="18" charset="0"/>
                        </a:rPr>
                        <a:t>Tesis Sayısı</a:t>
                      </a:r>
                    </a:p>
                  </a:txBody>
                  <a:tcPr anchor="ctr">
                    <a:noFill/>
                  </a:tcPr>
                </a:tc>
                <a:tc>
                  <a:txBody>
                    <a:bodyPr/>
                    <a:lstStyle/>
                    <a:p>
                      <a:pPr algn="ctr" fontAlgn="ct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Oda Sayısı</a:t>
                      </a:r>
                    </a:p>
                  </a:txBody>
                  <a:tcPr marL="27305" marR="6985" marT="71755" marB="0" anchor="ctr">
                    <a:noFill/>
                  </a:tcPr>
                </a:tc>
                <a:tc>
                  <a:txBody>
                    <a:bodyPr/>
                    <a:lstStyle/>
                    <a:p>
                      <a:pPr algn="ctr" fontAlgn="ct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Yatak Sayısı</a:t>
                      </a:r>
                    </a:p>
                  </a:txBody>
                  <a:tcPr marL="27305" marR="6985" marT="71755" marB="0" anchor="ctr">
                    <a:noFill/>
                  </a:tcPr>
                </a:tc>
                <a:extLst>
                  <a:ext uri="{0D108BD9-81ED-4DB2-BD59-A6C34878D82A}">
                    <a16:rowId xmlns:a16="http://schemas.microsoft.com/office/drawing/2014/main" val="3974629367"/>
                  </a:ext>
                </a:extLst>
              </a:tr>
              <a:tr h="228588">
                <a:tc>
                  <a:txBody>
                    <a:bodyPr/>
                    <a:lstStyle/>
                    <a:p>
                      <a:pPr>
                        <a:spcAft>
                          <a:spcPts val="0"/>
                        </a:spcAft>
                      </a:pPr>
                      <a:r>
                        <a:rPr lang="tr-TR" sz="1400" dirty="0">
                          <a:effectLst/>
                          <a:latin typeface="Trebuchet MS" panose="020B0603020202020204" pitchFamily="34" charset="0"/>
                          <a:ea typeface="Times New Roman" panose="02020603050405020304" pitchFamily="18" charset="0"/>
                        </a:rPr>
                        <a:t>İşletme Belgeli</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19</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902</a:t>
                      </a:r>
                    </a:p>
                  </a:txBody>
                  <a:tcPr marL="27305" marR="274320" marT="6985"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1.828</a:t>
                      </a:r>
                    </a:p>
                  </a:txBody>
                  <a:tcPr marL="27305" marR="274320" marT="6985" marB="0" anchor="ctr"/>
                </a:tc>
                <a:extLst>
                  <a:ext uri="{0D108BD9-81ED-4DB2-BD59-A6C34878D82A}">
                    <a16:rowId xmlns:a16="http://schemas.microsoft.com/office/drawing/2014/main" val="3898744942"/>
                  </a:ext>
                </a:extLst>
              </a:tr>
              <a:tr h="217510">
                <a:tc>
                  <a:txBody>
                    <a:bodyPr/>
                    <a:lstStyle/>
                    <a:p>
                      <a:pPr>
                        <a:spcAft>
                          <a:spcPts val="0"/>
                        </a:spcAft>
                      </a:pPr>
                      <a:r>
                        <a:rPr lang="tr-TR" sz="1400" dirty="0">
                          <a:effectLst/>
                          <a:latin typeface="Trebuchet MS" panose="020B0603020202020204" pitchFamily="34" charset="0"/>
                          <a:ea typeface="Times New Roman" panose="02020603050405020304" pitchFamily="18" charset="0"/>
                        </a:rPr>
                        <a:t>Yatırım Belgeli</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50</a:t>
                      </a:r>
                    </a:p>
                  </a:txBody>
                  <a:tcPr marL="6985" marR="274320" marT="6985"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104</a:t>
                      </a:r>
                    </a:p>
                  </a:txBody>
                  <a:tcPr marL="6985" marR="274320" marT="6985" marB="0" anchor="ctr"/>
                </a:tc>
                <a:extLst>
                  <a:ext uri="{0D108BD9-81ED-4DB2-BD59-A6C34878D82A}">
                    <a16:rowId xmlns:a16="http://schemas.microsoft.com/office/drawing/2014/main" val="825451379"/>
                  </a:ext>
                </a:extLst>
              </a:tr>
              <a:tr h="228588">
                <a:tc>
                  <a:txBody>
                    <a:bodyPr/>
                    <a:lstStyle/>
                    <a:p>
                      <a:pPr>
                        <a:spcAft>
                          <a:spcPts val="0"/>
                        </a:spcAft>
                      </a:pPr>
                      <a:r>
                        <a:rPr lang="tr-TR" sz="1400" dirty="0">
                          <a:effectLst/>
                          <a:latin typeface="Trebuchet MS" panose="020B0603020202020204" pitchFamily="34" charset="0"/>
                          <a:ea typeface="Times New Roman" panose="02020603050405020304" pitchFamily="18" charset="0"/>
                        </a:rPr>
                        <a:t>Basit Konaklama İşletme Belgeli</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27</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680</a:t>
                      </a:r>
                    </a:p>
                  </a:txBody>
                  <a:tcPr marL="13335" marR="274320" marT="3175"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1.360</a:t>
                      </a:r>
                    </a:p>
                  </a:txBody>
                  <a:tcPr marL="13335" marR="274320" marT="3175" marB="0" anchor="ctr"/>
                </a:tc>
                <a:extLst>
                  <a:ext uri="{0D108BD9-81ED-4DB2-BD59-A6C34878D82A}">
                    <a16:rowId xmlns:a16="http://schemas.microsoft.com/office/drawing/2014/main" val="1296191630"/>
                  </a:ext>
                </a:extLst>
              </a:tr>
              <a:tr h="126030">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Kamu Misafirhaneleri</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10</a:t>
                      </a:r>
                    </a:p>
                  </a:txBody>
                  <a:tcPr marL="68580" marR="68580" marT="0" marB="0" anchor="ctr"/>
                </a:tc>
                <a:tc>
                  <a:txBody>
                    <a:bodyPr/>
                    <a:lstStyle/>
                    <a:p>
                      <a:pPr algn="r" fontAlgn="ct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274</a:t>
                      </a:r>
                    </a:p>
                  </a:txBody>
                  <a:tcPr marL="27305" marR="274320" marT="6985" marB="0" anchor="ctr"/>
                </a:tc>
                <a:tc>
                  <a:txBody>
                    <a:bodyPr/>
                    <a:lstStyle/>
                    <a:p>
                      <a:pPr algn="r" fontAlgn="ct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579</a:t>
                      </a:r>
                    </a:p>
                  </a:txBody>
                  <a:tcPr marL="27305" marR="274320" marT="6985" marB="0" anchor="ctr"/>
                </a:tc>
                <a:extLst>
                  <a:ext uri="{0D108BD9-81ED-4DB2-BD59-A6C34878D82A}">
                    <a16:rowId xmlns:a16="http://schemas.microsoft.com/office/drawing/2014/main" val="438129128"/>
                  </a:ext>
                </a:extLst>
              </a:tr>
              <a:tr h="126030">
                <a:tc>
                  <a:txBody>
                    <a:bodyPr/>
                    <a:lstStyle/>
                    <a:p>
                      <a:pPr>
                        <a:spcAft>
                          <a:spcPts val="0"/>
                        </a:spcAft>
                      </a:pPr>
                      <a:r>
                        <a:rPr lang="tr-TR" sz="1400" b="1" i="0" dirty="0">
                          <a:effectLst/>
                          <a:latin typeface="Trebuchet MS" panose="020B0603020202020204" pitchFamily="34" charset="0"/>
                          <a:ea typeface="Times New Roman" panose="02020603050405020304" pitchFamily="18" charset="0"/>
                        </a:rPr>
                        <a:t>Toplam Kapasite</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58</a:t>
                      </a:r>
                    </a:p>
                  </a:txBody>
                  <a:tcPr marL="68580" marR="68580" marT="0" marB="0" anchor="ctr"/>
                </a:tc>
                <a:tc>
                  <a:txBody>
                    <a:bodyPr/>
                    <a:lstStyle/>
                    <a:p>
                      <a:pPr algn="r" fontAlgn="ctr">
                        <a:lnSpc>
                          <a:spcPct val="107000"/>
                        </a:lnSpc>
                        <a:spcAft>
                          <a:spcPts val="0"/>
                        </a:spcAft>
                      </a:pPr>
                      <a:r>
                        <a:rPr lang="tr-TR" sz="1400" b="1" dirty="0">
                          <a:effectLst/>
                          <a:latin typeface="Trebuchet MS" panose="020B0603020202020204" pitchFamily="34" charset="0"/>
                          <a:ea typeface="Calibri" panose="020F0502020204030204" pitchFamily="34" charset="0"/>
                          <a:cs typeface="Times New Roman" panose="02020603050405020304" pitchFamily="18" charset="0"/>
                        </a:rPr>
                        <a:t>1.906</a:t>
                      </a:r>
                    </a:p>
                  </a:txBody>
                  <a:tcPr marL="27305" marR="274320" marT="6985" marB="0" anchor="ctr"/>
                </a:tc>
                <a:tc>
                  <a:txBody>
                    <a:bodyPr/>
                    <a:lstStyle/>
                    <a:p>
                      <a:pPr algn="r" fontAlgn="ctr">
                        <a:lnSpc>
                          <a:spcPct val="107000"/>
                        </a:lnSpc>
                        <a:spcAft>
                          <a:spcPts val="0"/>
                        </a:spcAft>
                      </a:pPr>
                      <a:r>
                        <a:rPr lang="tr-TR" sz="1400" b="1" dirty="0">
                          <a:effectLst/>
                          <a:latin typeface="Trebuchet MS" panose="020B0603020202020204" pitchFamily="34" charset="0"/>
                          <a:ea typeface="Calibri" panose="020F0502020204030204" pitchFamily="34" charset="0"/>
                          <a:cs typeface="Times New Roman" panose="02020603050405020304" pitchFamily="18" charset="0"/>
                        </a:rPr>
                        <a:t>3.871</a:t>
                      </a:r>
                    </a:p>
                  </a:txBody>
                  <a:tcPr marL="27305" marR="274320" marT="6985" marB="0" anchor="ctr"/>
                </a:tc>
                <a:extLst>
                  <a:ext uri="{0D108BD9-81ED-4DB2-BD59-A6C34878D82A}">
                    <a16:rowId xmlns:a16="http://schemas.microsoft.com/office/drawing/2014/main" val="1220898247"/>
                  </a:ext>
                </a:extLst>
              </a:tr>
            </a:tbl>
          </a:graphicData>
        </a:graphic>
      </p:graphicFrame>
      <p:graphicFrame>
        <p:nvGraphicFramePr>
          <p:cNvPr id="11" name="Tablo 10">
            <a:extLst>
              <a:ext uri="{FF2B5EF4-FFF2-40B4-BE49-F238E27FC236}">
                <a16:creationId xmlns:a16="http://schemas.microsoft.com/office/drawing/2014/main" id="{3B98ED19-1201-4B0A-A088-2D418B38626B}"/>
              </a:ext>
            </a:extLst>
          </p:cNvPr>
          <p:cNvGraphicFramePr>
            <a:graphicFrameLocks noGrp="1"/>
          </p:cNvGraphicFramePr>
          <p:nvPr>
            <p:extLst>
              <p:ext uri="{D42A27DB-BD31-4B8C-83A1-F6EECF244321}">
                <p14:modId xmlns:p14="http://schemas.microsoft.com/office/powerpoint/2010/main" val="1641745253"/>
              </p:ext>
            </p:extLst>
          </p:nvPr>
        </p:nvGraphicFramePr>
        <p:xfrm>
          <a:off x="291686" y="7715397"/>
          <a:ext cx="6242810" cy="1533567"/>
        </p:xfrm>
        <a:graphic>
          <a:graphicData uri="http://schemas.openxmlformats.org/drawingml/2006/table">
            <a:tbl>
              <a:tblPr firstRow="1" bandRow="1">
                <a:tableStyleId>{D27102A9-8310-4765-A935-A1911B00CA55}</a:tableStyleId>
              </a:tblPr>
              <a:tblGrid>
                <a:gridCol w="2255178">
                  <a:extLst>
                    <a:ext uri="{9D8B030D-6E8A-4147-A177-3AD203B41FA5}">
                      <a16:colId xmlns:a16="http://schemas.microsoft.com/office/drawing/2014/main" val="474158380"/>
                    </a:ext>
                  </a:extLst>
                </a:gridCol>
                <a:gridCol w="1258440">
                  <a:extLst>
                    <a:ext uri="{9D8B030D-6E8A-4147-A177-3AD203B41FA5}">
                      <a16:colId xmlns:a16="http://schemas.microsoft.com/office/drawing/2014/main" val="3743637445"/>
                    </a:ext>
                  </a:extLst>
                </a:gridCol>
                <a:gridCol w="1308175">
                  <a:extLst>
                    <a:ext uri="{9D8B030D-6E8A-4147-A177-3AD203B41FA5}">
                      <a16:colId xmlns:a16="http://schemas.microsoft.com/office/drawing/2014/main" val="934383245"/>
                    </a:ext>
                  </a:extLst>
                </a:gridCol>
                <a:gridCol w="1421017">
                  <a:extLst>
                    <a:ext uri="{9D8B030D-6E8A-4147-A177-3AD203B41FA5}">
                      <a16:colId xmlns:a16="http://schemas.microsoft.com/office/drawing/2014/main" val="3377933906"/>
                    </a:ext>
                  </a:extLst>
                </a:gridCol>
              </a:tblGrid>
              <a:tr h="371218">
                <a:tc>
                  <a:txBody>
                    <a:bodyPr/>
                    <a:lstStyle/>
                    <a:p>
                      <a:pPr algn="l"/>
                      <a:r>
                        <a:rPr lang="tr-TR" sz="1400" b="0" dirty="0">
                          <a:latin typeface="Trebuchet MS" panose="020B0603020202020204" pitchFamily="34" charset="0"/>
                          <a:ea typeface="Cambria Math" panose="02040503050406030204" pitchFamily="18" charset="0"/>
                        </a:rPr>
                        <a:t>Turizm İşletme ve Basit Belgeli Tesisler 2024</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Yabancı</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Yerli</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Toplam</a:t>
                      </a:r>
                    </a:p>
                  </a:txBody>
                  <a:tcPr anchor="ctr">
                    <a:noFill/>
                  </a:tcPr>
                </a:tc>
                <a:extLst>
                  <a:ext uri="{0D108BD9-81ED-4DB2-BD59-A6C34878D82A}">
                    <a16:rowId xmlns:a16="http://schemas.microsoft.com/office/drawing/2014/main" val="3974629367"/>
                  </a:ext>
                </a:extLst>
              </a:tr>
              <a:tr h="267349">
                <a:tc>
                  <a:txBody>
                    <a:bodyPr/>
                    <a:lstStyle/>
                    <a:p>
                      <a:pPr>
                        <a:spcAft>
                          <a:spcPts val="0"/>
                        </a:spcAft>
                      </a:pPr>
                      <a:r>
                        <a:rPr lang="tr-TR" sz="1400" dirty="0">
                          <a:effectLst/>
                          <a:latin typeface="Trebuchet MS" panose="020B0603020202020204" pitchFamily="34" charset="0"/>
                          <a:ea typeface="Times New Roman" panose="02020603050405020304" pitchFamily="18" charset="0"/>
                        </a:rPr>
                        <a:t>Tesise Geliş Sayısı</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12.353</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165.698</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178.051</a:t>
                      </a:r>
                    </a:p>
                  </a:txBody>
                  <a:tcPr marL="68580" marR="68580" marT="0" marB="0" anchor="ctr"/>
                </a:tc>
                <a:extLst>
                  <a:ext uri="{0D108BD9-81ED-4DB2-BD59-A6C34878D82A}">
                    <a16:rowId xmlns:a16="http://schemas.microsoft.com/office/drawing/2014/main" val="3898744942"/>
                  </a:ext>
                </a:extLst>
              </a:tr>
              <a:tr h="136275">
                <a:tc>
                  <a:txBody>
                    <a:bodyPr/>
                    <a:lstStyle/>
                    <a:p>
                      <a:pPr>
                        <a:spcAft>
                          <a:spcPts val="0"/>
                        </a:spcAft>
                      </a:pPr>
                      <a:r>
                        <a:rPr lang="tr-TR" sz="1400" dirty="0">
                          <a:effectLst/>
                          <a:latin typeface="Trebuchet MS" panose="020B0603020202020204" pitchFamily="34" charset="0"/>
                          <a:ea typeface="Times New Roman" panose="02020603050405020304" pitchFamily="18" charset="0"/>
                        </a:rPr>
                        <a:t>Geceleme</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25.830</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263.882</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289.712</a:t>
                      </a:r>
                    </a:p>
                  </a:txBody>
                  <a:tcPr marL="68580" marR="68580" marT="0" marB="0" anchor="ctr"/>
                </a:tc>
                <a:extLst>
                  <a:ext uri="{0D108BD9-81ED-4DB2-BD59-A6C34878D82A}">
                    <a16:rowId xmlns:a16="http://schemas.microsoft.com/office/drawing/2014/main" val="825451379"/>
                  </a:ext>
                </a:extLst>
              </a:tr>
              <a:tr h="267349">
                <a:tc>
                  <a:txBody>
                    <a:bodyPr/>
                    <a:lstStyle/>
                    <a:p>
                      <a:pPr>
                        <a:spcAft>
                          <a:spcPts val="0"/>
                        </a:spcAft>
                      </a:pPr>
                      <a:r>
                        <a:rPr lang="tr-TR" sz="1400" dirty="0">
                          <a:effectLst/>
                          <a:latin typeface="Trebuchet MS" panose="020B0603020202020204" pitchFamily="34" charset="0"/>
                          <a:ea typeface="Times New Roman" panose="02020603050405020304" pitchFamily="18" charset="0"/>
                        </a:rPr>
                        <a:t>Ortalama Kalış süresi</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1,89</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1,5</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1,13</a:t>
                      </a:r>
                    </a:p>
                  </a:txBody>
                  <a:tcPr marL="68580" marR="68580" marT="0" marB="0" anchor="ctr"/>
                </a:tc>
                <a:extLst>
                  <a:ext uri="{0D108BD9-81ED-4DB2-BD59-A6C34878D82A}">
                    <a16:rowId xmlns:a16="http://schemas.microsoft.com/office/drawing/2014/main" val="1296191630"/>
                  </a:ext>
                </a:extLst>
              </a:tr>
              <a:tr h="267349">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Doluluk Oranı (%)</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2,59</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27,2</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30,07</a:t>
                      </a:r>
                    </a:p>
                  </a:txBody>
                  <a:tcPr marL="68580" marR="68580" marT="0" marB="0" anchor="ctr"/>
                </a:tc>
                <a:extLst>
                  <a:ext uri="{0D108BD9-81ED-4DB2-BD59-A6C34878D82A}">
                    <a16:rowId xmlns:a16="http://schemas.microsoft.com/office/drawing/2014/main" val="438129128"/>
                  </a:ext>
                </a:extLst>
              </a:tr>
            </a:tbl>
          </a:graphicData>
        </a:graphic>
      </p:graphicFrame>
      <p:pic>
        <p:nvPicPr>
          <p:cNvPr id="6" name="Resim 5">
            <a:extLst>
              <a:ext uri="{FF2B5EF4-FFF2-40B4-BE49-F238E27FC236}">
                <a16:creationId xmlns:a16="http://schemas.microsoft.com/office/drawing/2014/main" id="{4B44D9E5-438A-408F-B29A-C76089129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36" y="3534126"/>
            <a:ext cx="3314901" cy="2554309"/>
          </a:xfrm>
          <a:prstGeom prst="rect">
            <a:avLst/>
          </a:prstGeom>
        </p:spPr>
      </p:pic>
      <p:pic>
        <p:nvPicPr>
          <p:cNvPr id="1026" name="Picture 2" descr="https://www.visitzonguldak.com/img/assets/upload/fotograflar/img_5630_1.jpg?h=700">
            <a:extLst>
              <a:ext uri="{FF2B5EF4-FFF2-40B4-BE49-F238E27FC236}">
                <a16:creationId xmlns:a16="http://schemas.microsoft.com/office/drawing/2014/main" id="{4E278BDF-7E39-4F03-851D-3D37010A8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312" y="3534126"/>
            <a:ext cx="2954965" cy="2554305"/>
          </a:xfrm>
          <a:prstGeom prst="rect">
            <a:avLst/>
          </a:prstGeom>
          <a:noFill/>
          <a:extLst>
            <a:ext uri="{909E8E84-426E-40DD-AFC4-6F175D3DCCD1}">
              <a14:hiddenFill xmlns:a14="http://schemas.microsoft.com/office/drawing/2010/main">
                <a:solidFill>
                  <a:srgbClr val="FFFFFF"/>
                </a:solidFill>
              </a14:hiddenFill>
            </a:ext>
          </a:extLst>
        </p:spPr>
      </p:pic>
      <p:sp>
        <p:nvSpPr>
          <p:cNvPr id="20" name="Dikdörtgen 19">
            <a:extLst>
              <a:ext uri="{FF2B5EF4-FFF2-40B4-BE49-F238E27FC236}">
                <a16:creationId xmlns:a16="http://schemas.microsoft.com/office/drawing/2014/main" id="{51E9D662-0FB0-4EC3-8E61-9F3E508F5DB0}"/>
              </a:ext>
            </a:extLst>
          </p:cNvPr>
          <p:cNvSpPr/>
          <p:nvPr/>
        </p:nvSpPr>
        <p:spPr>
          <a:xfrm>
            <a:off x="291686" y="5568870"/>
            <a:ext cx="2440718" cy="461665"/>
          </a:xfrm>
          <a:prstGeom prst="rect">
            <a:avLst/>
          </a:prstGeom>
        </p:spPr>
        <p:txBody>
          <a:bodyPr wrap="square">
            <a:spAutoFit/>
          </a:bodyPr>
          <a:lstStyle/>
          <a:p>
            <a:r>
              <a:rPr lang="tr-TR" sz="1200" dirty="0">
                <a:solidFill>
                  <a:schemeClr val="bg1"/>
                </a:solidFill>
                <a:latin typeface="Trebuchet MS" panose="020B0603020202020204" pitchFamily="34" charset="0"/>
              </a:rPr>
              <a:t>4.119 yaşındaki Porsuk Ağacı;</a:t>
            </a:r>
          </a:p>
          <a:p>
            <a:r>
              <a:rPr lang="tr-TR" sz="1200" dirty="0">
                <a:solidFill>
                  <a:schemeClr val="bg1"/>
                </a:solidFill>
                <a:latin typeface="Trebuchet MS" panose="020B0603020202020204" pitchFamily="34" charset="0"/>
              </a:rPr>
              <a:t>Türkiye’nin en yaşlı ağacı</a:t>
            </a:r>
          </a:p>
        </p:txBody>
      </p:sp>
      <p:sp>
        <p:nvSpPr>
          <p:cNvPr id="21" name="Dikdörtgen 20">
            <a:extLst>
              <a:ext uri="{FF2B5EF4-FFF2-40B4-BE49-F238E27FC236}">
                <a16:creationId xmlns:a16="http://schemas.microsoft.com/office/drawing/2014/main" id="{2B20E4E6-4A08-4096-A829-C094E8FB83C3}"/>
              </a:ext>
            </a:extLst>
          </p:cNvPr>
          <p:cNvSpPr/>
          <p:nvPr/>
        </p:nvSpPr>
        <p:spPr>
          <a:xfrm>
            <a:off x="5517920" y="3931638"/>
            <a:ext cx="1016577" cy="276999"/>
          </a:xfrm>
          <a:prstGeom prst="rect">
            <a:avLst/>
          </a:prstGeom>
        </p:spPr>
        <p:txBody>
          <a:bodyPr wrap="square">
            <a:spAutoFit/>
          </a:bodyPr>
          <a:lstStyle/>
          <a:p>
            <a:r>
              <a:rPr lang="tr-TR" sz="1200" dirty="0">
                <a:solidFill>
                  <a:schemeClr val="bg1"/>
                </a:solidFill>
                <a:latin typeface="Trebuchet MS" panose="020B0603020202020204" pitchFamily="34" charset="0"/>
              </a:rPr>
              <a:t>Kapuz Plajı</a:t>
            </a:r>
          </a:p>
        </p:txBody>
      </p:sp>
    </p:spTree>
    <p:extLst>
      <p:ext uri="{BB962C8B-B14F-4D97-AF65-F5344CB8AC3E}">
        <p14:creationId xmlns:p14="http://schemas.microsoft.com/office/powerpoint/2010/main" val="3868394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descr="Banka">
            <a:extLst>
              <a:ext uri="{FF2B5EF4-FFF2-40B4-BE49-F238E27FC236}">
                <a16:creationId xmlns:a16="http://schemas.microsoft.com/office/drawing/2014/main" id="{F1A524C7-A99A-475C-B7DA-AA18203E9B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9523" y="5980154"/>
            <a:ext cx="963483" cy="1026360"/>
          </a:xfrm>
          <a:prstGeom prst="rect">
            <a:avLst/>
          </a:prstGeom>
        </p:spPr>
      </p:pic>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4"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200345"/>
              <a:ext cx="6276523" cy="1415774"/>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KÜLTÜR</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Ülkemizin ilk ve tek Maden Müzesi 2016 yılından beri ilimizde hizmet vermektedir. Aktif mağaralarıyla dikkat çeken Zonguldak’ta Kızılelma Mağarası 6.630 m uzunluğuyla Türkiye’nin en uzun </a:t>
              </a:r>
              <a:r>
                <a:rPr lang="tr-TR" sz="1500" dirty="0">
                  <a:solidFill>
                    <a:schemeClr val="accent4"/>
                  </a:solidFill>
                  <a:latin typeface="Trebuchet MS" panose="020B0603020202020204" pitchFamily="34" charset="0"/>
                </a:rPr>
                <a:t>dördüncü </a:t>
              </a:r>
              <a:r>
                <a:rPr lang="tr-TR" sz="1500" dirty="0">
                  <a:solidFill>
                    <a:schemeClr val="bg1"/>
                  </a:solidFill>
                  <a:latin typeface="Trebuchet MS" panose="020B0603020202020204" pitchFamily="34" charset="0"/>
                </a:rPr>
                <a:t>mağarasıdır. </a:t>
              </a:r>
              <a:r>
                <a:rPr lang="tr-TR" sz="1500" dirty="0" err="1">
                  <a:solidFill>
                    <a:schemeClr val="bg1"/>
                  </a:solidFill>
                  <a:latin typeface="Trebuchet MS" panose="020B0603020202020204" pitchFamily="34" charset="0"/>
                </a:rPr>
                <a:t>Gökgöl</a:t>
              </a:r>
              <a:r>
                <a:rPr lang="tr-TR" sz="1500" dirty="0">
                  <a:solidFill>
                    <a:schemeClr val="bg1"/>
                  </a:solidFill>
                  <a:latin typeface="Trebuchet MS" panose="020B0603020202020204" pitchFamily="34" charset="0"/>
                </a:rPr>
                <a:t> Mağarası 3350 m ile 13. sıradadır.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Tablo 9">
            <a:extLst>
              <a:ext uri="{FF2B5EF4-FFF2-40B4-BE49-F238E27FC236}">
                <a16:creationId xmlns:a16="http://schemas.microsoft.com/office/drawing/2014/main" id="{3356BE1A-765C-4AE1-ACF6-E15CDF621142}"/>
              </a:ext>
            </a:extLst>
          </p:cNvPr>
          <p:cNvGraphicFramePr>
            <a:graphicFrameLocks noGrp="1"/>
          </p:cNvGraphicFramePr>
          <p:nvPr>
            <p:extLst>
              <p:ext uri="{D42A27DB-BD31-4B8C-83A1-F6EECF244321}">
                <p14:modId xmlns:p14="http://schemas.microsoft.com/office/powerpoint/2010/main" val="3952209529"/>
              </p:ext>
            </p:extLst>
          </p:nvPr>
        </p:nvGraphicFramePr>
        <p:xfrm>
          <a:off x="1403006" y="5820284"/>
          <a:ext cx="5170145" cy="1113998"/>
        </p:xfrm>
        <a:graphic>
          <a:graphicData uri="http://schemas.openxmlformats.org/drawingml/2006/table">
            <a:tbl>
              <a:tblPr firstRow="1" bandRow="1">
                <a:tableStyleId>{D27102A9-8310-4765-A935-A1911B00CA55}</a:tableStyleId>
              </a:tblPr>
              <a:tblGrid>
                <a:gridCol w="945083">
                  <a:extLst>
                    <a:ext uri="{9D8B030D-6E8A-4147-A177-3AD203B41FA5}">
                      <a16:colId xmlns:a16="http://schemas.microsoft.com/office/drawing/2014/main" val="474158380"/>
                    </a:ext>
                  </a:extLst>
                </a:gridCol>
                <a:gridCol w="1128889">
                  <a:extLst>
                    <a:ext uri="{9D8B030D-6E8A-4147-A177-3AD203B41FA5}">
                      <a16:colId xmlns:a16="http://schemas.microsoft.com/office/drawing/2014/main" val="4170450307"/>
                    </a:ext>
                  </a:extLst>
                </a:gridCol>
                <a:gridCol w="1241778">
                  <a:extLst>
                    <a:ext uri="{9D8B030D-6E8A-4147-A177-3AD203B41FA5}">
                      <a16:colId xmlns:a16="http://schemas.microsoft.com/office/drawing/2014/main" val="3321491618"/>
                    </a:ext>
                  </a:extLst>
                </a:gridCol>
                <a:gridCol w="1004711">
                  <a:extLst>
                    <a:ext uri="{9D8B030D-6E8A-4147-A177-3AD203B41FA5}">
                      <a16:colId xmlns:a16="http://schemas.microsoft.com/office/drawing/2014/main" val="2324332705"/>
                    </a:ext>
                  </a:extLst>
                </a:gridCol>
                <a:gridCol w="849684">
                  <a:extLst>
                    <a:ext uri="{9D8B030D-6E8A-4147-A177-3AD203B41FA5}">
                      <a16:colId xmlns:a16="http://schemas.microsoft.com/office/drawing/2014/main" val="1742986202"/>
                    </a:ext>
                  </a:extLst>
                </a:gridCol>
              </a:tblGrid>
              <a:tr h="485764">
                <a:tc>
                  <a:txBody>
                    <a:bodyPr/>
                    <a:lstStyle/>
                    <a:p>
                      <a:pPr algn="l"/>
                      <a:r>
                        <a:rPr lang="tr-TR" sz="1400" b="0" dirty="0">
                          <a:latin typeface="Trebuchet MS" panose="020B0603020202020204" pitchFamily="34" charset="0"/>
                          <a:ea typeface="Cambria Math" panose="02040503050406030204" pitchFamily="18" charset="0"/>
                        </a:rPr>
                        <a:t>Müze ve Ören Yeri Sayısı</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Müze Eser Sayısı</a:t>
                      </a:r>
                    </a:p>
                  </a:txBody>
                  <a:tcPr anchor="ctr">
                    <a:noFill/>
                  </a:tcPr>
                </a:tc>
                <a:tc>
                  <a:txBody>
                    <a:bodyPr/>
                    <a:lstStyle/>
                    <a:p>
                      <a:pPr algn="l" fontAlgn="ct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Müze ve Ören Yeri Ziyaretçi Sayısı</a:t>
                      </a:r>
                    </a:p>
                  </a:txBody>
                  <a:tcPr marL="27305" marR="6985" marT="71755" marB="0" anchor="ctr">
                    <a:noFill/>
                  </a:tcPr>
                </a:tc>
                <a:tc>
                  <a:txBody>
                    <a:bodyPr/>
                    <a:lstStyle/>
                    <a:p>
                      <a:pPr algn="l"/>
                      <a:r>
                        <a:rPr lang="tr-TR" sz="1400" b="0" dirty="0">
                          <a:latin typeface="Trebuchet MS" panose="020B0603020202020204" pitchFamily="34" charset="0"/>
                          <a:ea typeface="Cambria Math" panose="02040503050406030204" pitchFamily="18" charset="0"/>
                        </a:rPr>
                        <a:t>Taşınmaz Kültür Varlığı</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Sit Alanı</a:t>
                      </a:r>
                    </a:p>
                  </a:txBody>
                  <a:tcPr anchor="ctr">
                    <a:noFill/>
                  </a:tcPr>
                </a:tc>
                <a:extLst>
                  <a:ext uri="{0D108BD9-81ED-4DB2-BD59-A6C34878D82A}">
                    <a16:rowId xmlns:a16="http://schemas.microsoft.com/office/drawing/2014/main" val="3974629367"/>
                  </a:ext>
                </a:extLst>
              </a:tr>
              <a:tr h="357395">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5</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11.780</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157.349</a:t>
                      </a:r>
                    </a:p>
                  </a:txBody>
                  <a:tcPr marL="27305" marR="274320" marT="6985" marB="0" anchor="ctr"/>
                </a:tc>
                <a:tc>
                  <a:txBody>
                    <a:bodyPr/>
                    <a:lstStyle/>
                    <a:p>
                      <a:pPr algn="ctr">
                        <a:spcAft>
                          <a:spcPts val="0"/>
                        </a:spcAft>
                      </a:pPr>
                      <a:r>
                        <a:rPr lang="tr-TR" sz="1400" dirty="0">
                          <a:effectLst/>
                          <a:latin typeface="Trebuchet MS" panose="020B0603020202020204" pitchFamily="34" charset="0"/>
                          <a:ea typeface="Times New Roman" panose="02020603050405020304" pitchFamily="18" charset="0"/>
                        </a:rPr>
                        <a:t>458</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115</a:t>
                      </a:r>
                    </a:p>
                  </a:txBody>
                  <a:tcPr marL="68580" marR="68580" marT="0" marB="0" anchor="ctr"/>
                </a:tc>
                <a:extLst>
                  <a:ext uri="{0D108BD9-81ED-4DB2-BD59-A6C34878D82A}">
                    <a16:rowId xmlns:a16="http://schemas.microsoft.com/office/drawing/2014/main" val="3898744942"/>
                  </a:ext>
                </a:extLst>
              </a:tr>
            </a:tbl>
          </a:graphicData>
        </a:graphic>
      </p:graphicFrame>
      <p:pic>
        <p:nvPicPr>
          <p:cNvPr id="1026" name="Picture 2" descr="https://www.visitzonguldak.com/img/assets/upload/fotograflar/dsc_0472-2000x1330.jpg?h=700">
            <a:extLst>
              <a:ext uri="{FF2B5EF4-FFF2-40B4-BE49-F238E27FC236}">
                <a16:creationId xmlns:a16="http://schemas.microsoft.com/office/drawing/2014/main" id="{267FEDE2-79A8-4681-AC26-7C057E99D4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74" y="3538291"/>
            <a:ext cx="3045129" cy="2224711"/>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a:extLst>
              <a:ext uri="{FF2B5EF4-FFF2-40B4-BE49-F238E27FC236}">
                <a16:creationId xmlns:a16="http://schemas.microsoft.com/office/drawing/2014/main" id="{E35374FA-4A19-4559-9AB0-D3674AA0D0C9}"/>
              </a:ext>
            </a:extLst>
          </p:cNvPr>
          <p:cNvSpPr/>
          <p:nvPr/>
        </p:nvSpPr>
        <p:spPr>
          <a:xfrm>
            <a:off x="297690" y="3645882"/>
            <a:ext cx="1514474" cy="276999"/>
          </a:xfrm>
          <a:prstGeom prst="rect">
            <a:avLst/>
          </a:prstGeom>
        </p:spPr>
        <p:txBody>
          <a:bodyPr wrap="square">
            <a:spAutoFit/>
          </a:bodyPr>
          <a:lstStyle/>
          <a:p>
            <a:r>
              <a:rPr lang="tr-TR" sz="1200" dirty="0">
                <a:solidFill>
                  <a:schemeClr val="bg1"/>
                </a:solidFill>
                <a:latin typeface="Trebuchet MS" panose="020B0603020202020204" pitchFamily="34" charset="0"/>
              </a:rPr>
              <a:t>Kadıoğlu Mozaikleri</a:t>
            </a:r>
          </a:p>
        </p:txBody>
      </p:sp>
      <p:pic>
        <p:nvPicPr>
          <p:cNvPr id="1030" name="Picture 6" descr="https://www.visitzonguldak.com/img/assets/upload/fotograflar/dji_0331-hdr.jpg?h=700">
            <a:extLst>
              <a:ext uri="{FF2B5EF4-FFF2-40B4-BE49-F238E27FC236}">
                <a16:creationId xmlns:a16="http://schemas.microsoft.com/office/drawing/2014/main" id="{C014A954-352A-4D20-A9EA-2F4444A363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7559" y="3538280"/>
            <a:ext cx="3210561" cy="2224712"/>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a:extLst>
              <a:ext uri="{FF2B5EF4-FFF2-40B4-BE49-F238E27FC236}">
                <a16:creationId xmlns:a16="http://schemas.microsoft.com/office/drawing/2014/main" id="{6AEF1147-F57A-48E4-8A49-26D8300A7545}"/>
              </a:ext>
            </a:extLst>
          </p:cNvPr>
          <p:cNvSpPr/>
          <p:nvPr/>
        </p:nvSpPr>
        <p:spPr>
          <a:xfrm>
            <a:off x="3419095" y="5347499"/>
            <a:ext cx="1514474" cy="276999"/>
          </a:xfrm>
          <a:prstGeom prst="rect">
            <a:avLst/>
          </a:prstGeom>
        </p:spPr>
        <p:txBody>
          <a:bodyPr wrap="square">
            <a:spAutoFit/>
          </a:bodyPr>
          <a:lstStyle/>
          <a:p>
            <a:r>
              <a:rPr lang="tr-TR" sz="1200" dirty="0" err="1">
                <a:solidFill>
                  <a:schemeClr val="bg1"/>
                </a:solidFill>
                <a:latin typeface="Trebuchet MS" panose="020B0603020202020204" pitchFamily="34" charset="0"/>
              </a:rPr>
              <a:t>Tios</a:t>
            </a:r>
            <a:r>
              <a:rPr lang="tr-TR" sz="1200" dirty="0">
                <a:solidFill>
                  <a:schemeClr val="bg1"/>
                </a:solidFill>
                <a:latin typeface="Trebuchet MS" panose="020B0603020202020204" pitchFamily="34" charset="0"/>
              </a:rPr>
              <a:t> Antik Kenti</a:t>
            </a:r>
          </a:p>
        </p:txBody>
      </p:sp>
      <p:graphicFrame>
        <p:nvGraphicFramePr>
          <p:cNvPr id="23" name="Tablo 22">
            <a:extLst>
              <a:ext uri="{FF2B5EF4-FFF2-40B4-BE49-F238E27FC236}">
                <a16:creationId xmlns:a16="http://schemas.microsoft.com/office/drawing/2014/main" id="{798A9215-74BB-4722-ACCE-073C54BC6EB1}"/>
              </a:ext>
            </a:extLst>
          </p:cNvPr>
          <p:cNvGraphicFramePr>
            <a:graphicFrameLocks noGrp="1"/>
          </p:cNvGraphicFramePr>
          <p:nvPr>
            <p:extLst>
              <p:ext uri="{D42A27DB-BD31-4B8C-83A1-F6EECF244321}">
                <p14:modId xmlns:p14="http://schemas.microsoft.com/office/powerpoint/2010/main" val="3137929022"/>
              </p:ext>
            </p:extLst>
          </p:nvPr>
        </p:nvGraphicFramePr>
        <p:xfrm>
          <a:off x="1536700" y="7059783"/>
          <a:ext cx="4248280" cy="1383555"/>
        </p:xfrm>
        <a:graphic>
          <a:graphicData uri="http://schemas.openxmlformats.org/drawingml/2006/table">
            <a:tbl>
              <a:tblPr firstRow="1" bandRow="1">
                <a:tableStyleId>{D27102A9-8310-4765-A935-A1911B00CA55}</a:tableStyleId>
              </a:tblPr>
              <a:tblGrid>
                <a:gridCol w="1824341">
                  <a:extLst>
                    <a:ext uri="{9D8B030D-6E8A-4147-A177-3AD203B41FA5}">
                      <a16:colId xmlns:a16="http://schemas.microsoft.com/office/drawing/2014/main" val="474158380"/>
                    </a:ext>
                  </a:extLst>
                </a:gridCol>
                <a:gridCol w="1156880">
                  <a:extLst>
                    <a:ext uri="{9D8B030D-6E8A-4147-A177-3AD203B41FA5}">
                      <a16:colId xmlns:a16="http://schemas.microsoft.com/office/drawing/2014/main" val="4170450307"/>
                    </a:ext>
                  </a:extLst>
                </a:gridCol>
                <a:gridCol w="1267059">
                  <a:extLst>
                    <a:ext uri="{9D8B030D-6E8A-4147-A177-3AD203B41FA5}">
                      <a16:colId xmlns:a16="http://schemas.microsoft.com/office/drawing/2014/main" val="3321491618"/>
                    </a:ext>
                  </a:extLst>
                </a:gridCol>
              </a:tblGrid>
              <a:tr h="338483">
                <a:tc>
                  <a:txBody>
                    <a:bodyPr/>
                    <a:lstStyle/>
                    <a:p>
                      <a:pPr algn="ctr"/>
                      <a:endParaRPr lang="tr-TR" sz="1400" b="0" dirty="0">
                        <a:latin typeface="Trebuchet MS" panose="020B0603020202020204" pitchFamily="34" charset="0"/>
                        <a:ea typeface="Cambria Math" panose="02040503050406030204" pitchFamily="18" charset="0"/>
                      </a:endParaRPr>
                    </a:p>
                  </a:txBody>
                  <a:tcPr anchor="ctr">
                    <a:noFill/>
                  </a:tcPr>
                </a:tc>
                <a:tc>
                  <a:txBody>
                    <a:bodyPr/>
                    <a:lstStyle/>
                    <a:p>
                      <a:pPr algn="ctr"/>
                      <a:r>
                        <a:rPr lang="tr-TR" sz="1400" b="0" dirty="0">
                          <a:latin typeface="Trebuchet MS" panose="020B0603020202020204" pitchFamily="34" charset="0"/>
                          <a:ea typeface="Cambria Math" panose="02040503050406030204" pitchFamily="18" charset="0"/>
                        </a:rPr>
                        <a:t>Tiyatro</a:t>
                      </a:r>
                    </a:p>
                  </a:txBody>
                  <a:tcPr anchor="ctr">
                    <a:noFill/>
                  </a:tcPr>
                </a:tc>
                <a:tc>
                  <a:txBody>
                    <a:bodyPr/>
                    <a:lstStyle/>
                    <a:p>
                      <a:pPr algn="ctr"/>
                      <a:r>
                        <a:rPr lang="tr-TR" sz="1400" b="0" dirty="0">
                          <a:latin typeface="Trebuchet MS" panose="020B0603020202020204" pitchFamily="34" charset="0"/>
                          <a:ea typeface="Cambria Math" panose="02040503050406030204" pitchFamily="18" charset="0"/>
                        </a:rPr>
                        <a:t>Sinema</a:t>
                      </a:r>
                    </a:p>
                  </a:txBody>
                  <a:tcPr anchor="ctr">
                    <a:noFill/>
                  </a:tcPr>
                </a:tc>
                <a:extLst>
                  <a:ext uri="{0D108BD9-81ED-4DB2-BD59-A6C34878D82A}">
                    <a16:rowId xmlns:a16="http://schemas.microsoft.com/office/drawing/2014/main" val="3974629367"/>
                  </a:ext>
                </a:extLst>
              </a:tr>
              <a:tr h="261268">
                <a:tc>
                  <a:txBody>
                    <a:bodyPr/>
                    <a:lstStyle/>
                    <a:p>
                      <a:pPr algn="l">
                        <a:spcAft>
                          <a:spcPts val="0"/>
                        </a:spcAft>
                      </a:pPr>
                      <a:r>
                        <a:rPr lang="tr-TR" sz="1400" dirty="0">
                          <a:effectLst/>
                          <a:latin typeface="Trebuchet MS" panose="020B0603020202020204" pitchFamily="34" charset="0"/>
                          <a:ea typeface="Times New Roman" panose="02020603050405020304" pitchFamily="18" charset="0"/>
                        </a:rPr>
                        <a:t>Salon Sayısı</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6</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24</a:t>
                      </a:r>
                    </a:p>
                  </a:txBody>
                  <a:tcPr marL="27305" marR="274320" marT="6985" marB="0" anchor="ctr"/>
                </a:tc>
                <a:extLst>
                  <a:ext uri="{0D108BD9-81ED-4DB2-BD59-A6C34878D82A}">
                    <a16:rowId xmlns:a16="http://schemas.microsoft.com/office/drawing/2014/main" val="3898744942"/>
                  </a:ext>
                </a:extLst>
              </a:tr>
              <a:tr h="261268">
                <a:tc>
                  <a:txBody>
                    <a:bodyPr/>
                    <a:lstStyle/>
                    <a:p>
                      <a:pPr algn="l">
                        <a:spcAft>
                          <a:spcPts val="0"/>
                        </a:spcAft>
                      </a:pPr>
                      <a:r>
                        <a:rPr lang="tr-TR" sz="1400" dirty="0">
                          <a:effectLst/>
                          <a:latin typeface="Trebuchet MS" panose="020B0603020202020204" pitchFamily="34" charset="0"/>
                          <a:ea typeface="Times New Roman" panose="02020603050405020304" pitchFamily="18" charset="0"/>
                        </a:rPr>
                        <a:t>Gösteri Sayısı</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75</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221</a:t>
                      </a:r>
                    </a:p>
                  </a:txBody>
                  <a:tcPr marL="27305" marR="274320" marT="6985" marB="0" anchor="ctr"/>
                </a:tc>
                <a:extLst>
                  <a:ext uri="{0D108BD9-81ED-4DB2-BD59-A6C34878D82A}">
                    <a16:rowId xmlns:a16="http://schemas.microsoft.com/office/drawing/2014/main" val="323914397"/>
                  </a:ext>
                </a:extLst>
              </a:tr>
              <a:tr h="261268">
                <a:tc>
                  <a:txBody>
                    <a:bodyPr/>
                    <a:lstStyle/>
                    <a:p>
                      <a:pPr algn="l">
                        <a:spcAft>
                          <a:spcPts val="0"/>
                        </a:spcAft>
                      </a:pPr>
                      <a:r>
                        <a:rPr lang="tr-TR" sz="1400" dirty="0">
                          <a:effectLst/>
                          <a:latin typeface="Trebuchet MS" panose="020B0603020202020204" pitchFamily="34" charset="0"/>
                          <a:ea typeface="Times New Roman" panose="02020603050405020304" pitchFamily="18" charset="0"/>
                        </a:rPr>
                        <a:t>Koltuk Sayısı</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1.413</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2.674</a:t>
                      </a:r>
                    </a:p>
                  </a:txBody>
                  <a:tcPr marL="27305" marR="274320" marT="6985" marB="0" anchor="ctr"/>
                </a:tc>
                <a:extLst>
                  <a:ext uri="{0D108BD9-81ED-4DB2-BD59-A6C34878D82A}">
                    <a16:rowId xmlns:a16="http://schemas.microsoft.com/office/drawing/2014/main" val="4139932598"/>
                  </a:ext>
                </a:extLst>
              </a:tr>
              <a:tr h="261268">
                <a:tc>
                  <a:txBody>
                    <a:bodyPr/>
                    <a:lstStyle/>
                    <a:p>
                      <a:pPr algn="l">
                        <a:spcAft>
                          <a:spcPts val="0"/>
                        </a:spcAft>
                      </a:pPr>
                      <a:r>
                        <a:rPr lang="tr-TR" sz="1400" dirty="0">
                          <a:effectLst/>
                          <a:latin typeface="Trebuchet MS" panose="020B0603020202020204" pitchFamily="34" charset="0"/>
                          <a:ea typeface="Times New Roman" panose="02020603050405020304" pitchFamily="18" charset="0"/>
                        </a:rPr>
                        <a:t>Seyirci Sayısı</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10.431</a:t>
                      </a:r>
                    </a:p>
                  </a:txBody>
                  <a:tcPr marL="68580" marR="68580" marT="0" marB="0" anchor="ctr"/>
                </a:tc>
                <a:tc>
                  <a:txBody>
                    <a:bodyPr/>
                    <a:lstStyle/>
                    <a:p>
                      <a:pPr algn="r" font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208.541</a:t>
                      </a:r>
                    </a:p>
                  </a:txBody>
                  <a:tcPr marL="27305" marR="274320" marT="6985" marB="0" anchor="ctr"/>
                </a:tc>
                <a:extLst>
                  <a:ext uri="{0D108BD9-81ED-4DB2-BD59-A6C34878D82A}">
                    <a16:rowId xmlns:a16="http://schemas.microsoft.com/office/drawing/2014/main" val="4244069195"/>
                  </a:ext>
                </a:extLst>
              </a:tr>
            </a:tbl>
          </a:graphicData>
        </a:graphic>
      </p:graphicFrame>
      <p:graphicFrame>
        <p:nvGraphicFramePr>
          <p:cNvPr id="24" name="Tablo 23">
            <a:extLst>
              <a:ext uri="{FF2B5EF4-FFF2-40B4-BE49-F238E27FC236}">
                <a16:creationId xmlns:a16="http://schemas.microsoft.com/office/drawing/2014/main" id="{482672A2-E96E-496C-ABAB-8E83A5292C63}"/>
              </a:ext>
            </a:extLst>
          </p:cNvPr>
          <p:cNvGraphicFramePr>
            <a:graphicFrameLocks noGrp="1"/>
          </p:cNvGraphicFramePr>
          <p:nvPr>
            <p:extLst>
              <p:ext uri="{D42A27DB-BD31-4B8C-83A1-F6EECF244321}">
                <p14:modId xmlns:p14="http://schemas.microsoft.com/office/powerpoint/2010/main" val="1815308581"/>
              </p:ext>
            </p:extLst>
          </p:nvPr>
        </p:nvGraphicFramePr>
        <p:xfrm>
          <a:off x="1536700" y="8583486"/>
          <a:ext cx="4909818" cy="622771"/>
        </p:xfrm>
        <a:graphic>
          <a:graphicData uri="http://schemas.openxmlformats.org/drawingml/2006/table">
            <a:tbl>
              <a:tblPr firstRow="1" bandRow="1">
                <a:tableStyleId>{D27102A9-8310-4765-A935-A1911B00CA55}</a:tableStyleId>
              </a:tblPr>
              <a:tblGrid>
                <a:gridCol w="1566977">
                  <a:extLst>
                    <a:ext uri="{9D8B030D-6E8A-4147-A177-3AD203B41FA5}">
                      <a16:colId xmlns:a16="http://schemas.microsoft.com/office/drawing/2014/main" val="474158380"/>
                    </a:ext>
                  </a:extLst>
                </a:gridCol>
                <a:gridCol w="1744836">
                  <a:extLst>
                    <a:ext uri="{9D8B030D-6E8A-4147-A177-3AD203B41FA5}">
                      <a16:colId xmlns:a16="http://schemas.microsoft.com/office/drawing/2014/main" val="4170450307"/>
                    </a:ext>
                  </a:extLst>
                </a:gridCol>
                <a:gridCol w="1598005">
                  <a:extLst>
                    <a:ext uri="{9D8B030D-6E8A-4147-A177-3AD203B41FA5}">
                      <a16:colId xmlns:a16="http://schemas.microsoft.com/office/drawing/2014/main" val="4078053358"/>
                    </a:ext>
                  </a:extLst>
                </a:gridCol>
              </a:tblGrid>
              <a:tr h="366336">
                <a:tc>
                  <a:txBody>
                    <a:bodyPr/>
                    <a:lstStyle/>
                    <a:p>
                      <a:pPr algn="l"/>
                      <a:r>
                        <a:rPr lang="tr-TR" sz="1400" b="0" dirty="0">
                          <a:latin typeface="Trebuchet MS" panose="020B0603020202020204" pitchFamily="34" charset="0"/>
                          <a:ea typeface="Cambria Math" panose="02040503050406030204" pitchFamily="18" charset="0"/>
                        </a:rPr>
                        <a:t>Kütüphane Sayısı</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Kitap Sayısı</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Yararlanma Sayısı</a:t>
                      </a:r>
                    </a:p>
                  </a:txBody>
                  <a:tcPr anchor="ctr">
                    <a:noFill/>
                  </a:tcPr>
                </a:tc>
                <a:extLst>
                  <a:ext uri="{0D108BD9-81ED-4DB2-BD59-A6C34878D82A}">
                    <a16:rowId xmlns:a16="http://schemas.microsoft.com/office/drawing/2014/main" val="3974629367"/>
                  </a:ext>
                </a:extLst>
              </a:tr>
              <a:tr h="256435">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9</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190.062</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121.557</a:t>
                      </a:r>
                    </a:p>
                  </a:txBody>
                  <a:tcPr marL="68580" marR="68580" marT="0" marB="0" anchor="ctr"/>
                </a:tc>
                <a:extLst>
                  <a:ext uri="{0D108BD9-81ED-4DB2-BD59-A6C34878D82A}">
                    <a16:rowId xmlns:a16="http://schemas.microsoft.com/office/drawing/2014/main" val="3898744942"/>
                  </a:ext>
                </a:extLst>
              </a:tr>
            </a:tbl>
          </a:graphicData>
        </a:graphic>
      </p:graphicFrame>
      <p:pic>
        <p:nvPicPr>
          <p:cNvPr id="1036" name="Picture 12" descr="Open clapboard isolated on a white - Fotoğraf, Görsel">
            <a:extLst>
              <a:ext uri="{FF2B5EF4-FFF2-40B4-BE49-F238E27FC236}">
                <a16:creationId xmlns:a16="http://schemas.microsoft.com/office/drawing/2014/main" id="{565AE950-A924-4685-9DCD-F48EAA545E8C}"/>
              </a:ext>
            </a:extLst>
          </p:cNvPr>
          <p:cNvPicPr>
            <a:picLocks noChangeAspect="1" noChangeArrowheads="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574" y="7223667"/>
            <a:ext cx="1349873" cy="1079523"/>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Açık kitap">
            <a:extLst>
              <a:ext uri="{FF2B5EF4-FFF2-40B4-BE49-F238E27FC236}">
                <a16:creationId xmlns:a16="http://schemas.microsoft.com/office/drawing/2014/main" id="{FD138556-B0A6-4F58-9433-3B92B3163DF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0883" y="8453949"/>
            <a:ext cx="750661" cy="845566"/>
          </a:xfrm>
          <a:prstGeom prst="rect">
            <a:avLst/>
          </a:prstGeom>
        </p:spPr>
      </p:pic>
      <p:sp>
        <p:nvSpPr>
          <p:cNvPr id="29" name="Dikdörtgen 28">
            <a:extLst>
              <a:ext uri="{FF2B5EF4-FFF2-40B4-BE49-F238E27FC236}">
                <a16:creationId xmlns:a16="http://schemas.microsoft.com/office/drawing/2014/main" id="{CE88ECFF-8599-4E89-B8EE-D1DC1F64AF73}"/>
              </a:ext>
            </a:extLst>
          </p:cNvPr>
          <p:cNvSpPr/>
          <p:nvPr/>
        </p:nvSpPr>
        <p:spPr>
          <a:xfrm>
            <a:off x="5817269" y="7611403"/>
            <a:ext cx="709161" cy="461665"/>
          </a:xfrm>
          <a:prstGeom prst="rect">
            <a:avLst/>
          </a:prstGeom>
        </p:spPr>
        <p:txBody>
          <a:bodyPr wrap="square">
            <a:spAutoFit/>
          </a:bodyPr>
          <a:lstStyle/>
          <a:p>
            <a:pPr algn="ctr"/>
            <a:r>
              <a:rPr lang="tr-TR" sz="1200" dirty="0">
                <a:solidFill>
                  <a:schemeClr val="bg1">
                    <a:lumMod val="65000"/>
                  </a:schemeClr>
                </a:solidFill>
                <a:latin typeface="Trebuchet MS" panose="020B0603020202020204" pitchFamily="34" charset="0"/>
              </a:rPr>
              <a:t>Kaynak</a:t>
            </a:r>
          </a:p>
          <a:p>
            <a:pPr algn="ctr"/>
            <a:r>
              <a:rPr lang="tr-TR" sz="1200" dirty="0">
                <a:solidFill>
                  <a:schemeClr val="bg1">
                    <a:lumMod val="65000"/>
                  </a:schemeClr>
                </a:solidFill>
                <a:latin typeface="Trebuchet MS" panose="020B0603020202020204" pitchFamily="34" charset="0"/>
              </a:rPr>
              <a:t>TÜİK</a:t>
            </a:r>
          </a:p>
        </p:txBody>
      </p:sp>
    </p:spTree>
    <p:extLst>
      <p:ext uri="{BB962C8B-B14F-4D97-AF65-F5344CB8AC3E}">
        <p14:creationId xmlns:p14="http://schemas.microsoft.com/office/powerpoint/2010/main" val="1153281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81"/>
              <a:ext cx="6276523" cy="183630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KÜLTÜR, TURİZM VE TANITIM</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Valiliğimiz koordinasyonunda; İlimizin sahip olduğu turizm potansiyelinin çeşitlendirilmesi ve geliştirilmesi, ortak aklın oluşturularak kaynakların etkin ve verimli kullanılabilmesi amaçlarıyla ‘’Zonguldak Tanıtım Ofisi Çalışma Grubu’’ oluşturulmuştur. Grup planlamasında yürütülen çalışmalar neticesinde 2023 yılında önemli mesafeler kat edilmiştir.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Resim 4">
            <a:extLst>
              <a:ext uri="{FF2B5EF4-FFF2-40B4-BE49-F238E27FC236}">
                <a16:creationId xmlns:a16="http://schemas.microsoft.com/office/drawing/2014/main" id="{74AE965D-ECB0-4901-B3CE-3BCFBAEB7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64" y="3541025"/>
            <a:ext cx="3136667" cy="2604749"/>
          </a:xfrm>
          <a:prstGeom prst="rect">
            <a:avLst/>
          </a:prstGeom>
        </p:spPr>
      </p:pic>
      <p:pic>
        <p:nvPicPr>
          <p:cNvPr id="10" name="Resim 9">
            <a:extLst>
              <a:ext uri="{FF2B5EF4-FFF2-40B4-BE49-F238E27FC236}">
                <a16:creationId xmlns:a16="http://schemas.microsoft.com/office/drawing/2014/main" id="{A99755C1-7B29-44A7-B1B5-BC3F40DA8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752" y="3541026"/>
            <a:ext cx="3104798" cy="2604748"/>
          </a:xfrm>
          <a:prstGeom prst="rect">
            <a:avLst/>
          </a:prstGeom>
        </p:spPr>
      </p:pic>
      <p:graphicFrame>
        <p:nvGraphicFramePr>
          <p:cNvPr id="11" name="Diyagram 10">
            <a:extLst>
              <a:ext uri="{FF2B5EF4-FFF2-40B4-BE49-F238E27FC236}">
                <a16:creationId xmlns:a16="http://schemas.microsoft.com/office/drawing/2014/main" id="{D372E562-6378-4949-AE2F-079F3880BC5A}"/>
              </a:ext>
            </a:extLst>
          </p:cNvPr>
          <p:cNvGraphicFramePr/>
          <p:nvPr>
            <p:extLst>
              <p:ext uri="{D42A27DB-BD31-4B8C-83A1-F6EECF244321}">
                <p14:modId xmlns:p14="http://schemas.microsoft.com/office/powerpoint/2010/main" val="3808256080"/>
              </p:ext>
            </p:extLst>
          </p:nvPr>
        </p:nvGraphicFramePr>
        <p:xfrm>
          <a:off x="248869" y="6053071"/>
          <a:ext cx="6248082" cy="32999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2589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305476"/>
              <a:ext cx="6276523" cy="120551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ULAŞTIRMA (Karayolu)</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Kara, hava, deniz ve demiryolu ulaşım imkanlarına sahip ilimizde toplam karayolu uzunluğu </a:t>
              </a:r>
              <a:r>
                <a:rPr lang="tr-TR" sz="1500" dirty="0">
                  <a:solidFill>
                    <a:schemeClr val="accent4"/>
                  </a:solidFill>
                  <a:latin typeface="Trebuchet MS" panose="020B0603020202020204" pitchFamily="34" charset="0"/>
                </a:rPr>
                <a:t>421</a:t>
              </a:r>
              <a:r>
                <a:rPr lang="tr-TR" sz="1500" dirty="0">
                  <a:solidFill>
                    <a:schemeClr val="bg1"/>
                  </a:solidFill>
                  <a:latin typeface="Trebuchet MS" panose="020B0603020202020204" pitchFamily="34" charset="0"/>
                </a:rPr>
                <a:t> km bunun 207 km’si bölünmüş yoldur, köy yolu uzunluğu ise </a:t>
              </a:r>
              <a:r>
                <a:rPr lang="tr-TR" sz="1500" dirty="0">
                  <a:solidFill>
                    <a:schemeClr val="accent4"/>
                  </a:solidFill>
                  <a:latin typeface="Trebuchet MS" panose="020B0603020202020204" pitchFamily="34" charset="0"/>
                </a:rPr>
                <a:t>3.678</a:t>
              </a:r>
              <a:r>
                <a:rPr lang="tr-TR" sz="1500" dirty="0">
                  <a:solidFill>
                    <a:schemeClr val="bg1"/>
                  </a:solidFill>
                  <a:latin typeface="Trebuchet MS" panose="020B0603020202020204" pitchFamily="34" charset="0"/>
                </a:rPr>
                <a:t> km’dir.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Resim 11">
            <a:extLst>
              <a:ext uri="{FF2B5EF4-FFF2-40B4-BE49-F238E27FC236}">
                <a16:creationId xmlns:a16="http://schemas.microsoft.com/office/drawing/2014/main" id="{723207D3-8EA7-4FC3-91FF-AC958EF34695}"/>
              </a:ext>
            </a:extLst>
          </p:cNvPr>
          <p:cNvPicPr/>
          <p:nvPr/>
        </p:nvPicPr>
        <p:blipFill>
          <a:blip r:embed="rId3">
            <a:extLst>
              <a:ext uri="{28A0092B-C50C-407E-A947-70E740481C1C}">
                <a14:useLocalDpi xmlns:a14="http://schemas.microsoft.com/office/drawing/2010/main" val="0"/>
              </a:ext>
            </a:extLst>
          </a:blip>
          <a:stretch>
            <a:fillRect/>
          </a:stretch>
        </p:blipFill>
        <p:spPr>
          <a:xfrm>
            <a:off x="267387" y="3537684"/>
            <a:ext cx="6305764" cy="3612416"/>
          </a:xfrm>
          <a:prstGeom prst="rect">
            <a:avLst/>
          </a:prstGeom>
        </p:spPr>
      </p:pic>
      <p:graphicFrame>
        <p:nvGraphicFramePr>
          <p:cNvPr id="9" name="Tablo 8">
            <a:extLst>
              <a:ext uri="{FF2B5EF4-FFF2-40B4-BE49-F238E27FC236}">
                <a16:creationId xmlns:a16="http://schemas.microsoft.com/office/drawing/2014/main" id="{0D1238CF-A81E-46E1-92D0-CA5AEF04D257}"/>
              </a:ext>
            </a:extLst>
          </p:cNvPr>
          <p:cNvGraphicFramePr>
            <a:graphicFrameLocks noGrp="1"/>
          </p:cNvGraphicFramePr>
          <p:nvPr>
            <p:extLst>
              <p:ext uri="{D42A27DB-BD31-4B8C-83A1-F6EECF244321}">
                <p14:modId xmlns:p14="http://schemas.microsoft.com/office/powerpoint/2010/main" val="2325594278"/>
              </p:ext>
            </p:extLst>
          </p:nvPr>
        </p:nvGraphicFramePr>
        <p:xfrm>
          <a:off x="297869" y="7212712"/>
          <a:ext cx="2110480" cy="2018795"/>
        </p:xfrm>
        <a:graphic>
          <a:graphicData uri="http://schemas.openxmlformats.org/drawingml/2006/table">
            <a:tbl>
              <a:tblPr firstRow="1" bandRow="1">
                <a:tableStyleId>{D27102A9-8310-4765-A935-A1911B00CA55}</a:tableStyleId>
              </a:tblPr>
              <a:tblGrid>
                <a:gridCol w="1054413">
                  <a:extLst>
                    <a:ext uri="{9D8B030D-6E8A-4147-A177-3AD203B41FA5}">
                      <a16:colId xmlns:a16="http://schemas.microsoft.com/office/drawing/2014/main" val="474158380"/>
                    </a:ext>
                  </a:extLst>
                </a:gridCol>
                <a:gridCol w="1056067">
                  <a:extLst>
                    <a:ext uri="{9D8B030D-6E8A-4147-A177-3AD203B41FA5}">
                      <a16:colId xmlns:a16="http://schemas.microsoft.com/office/drawing/2014/main" val="4170450307"/>
                    </a:ext>
                  </a:extLst>
                </a:gridCol>
              </a:tblGrid>
              <a:tr h="379934">
                <a:tc>
                  <a:txBody>
                    <a:bodyPr/>
                    <a:lstStyle/>
                    <a:p>
                      <a:pPr algn="l"/>
                      <a:r>
                        <a:rPr lang="tr-TR" sz="1400" b="0" dirty="0">
                          <a:latin typeface="Trebuchet MS" panose="020B0603020202020204" pitchFamily="34" charset="0"/>
                          <a:ea typeface="Cambria Math" panose="02040503050406030204" pitchFamily="18" charset="0"/>
                        </a:rPr>
                        <a:t>Köy Yolu</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       (km)</a:t>
                      </a:r>
                    </a:p>
                  </a:txBody>
                  <a:tcPr anchor="ctr">
                    <a:noFill/>
                  </a:tcPr>
                </a:tc>
                <a:extLst>
                  <a:ext uri="{0D108BD9-81ED-4DB2-BD59-A6C34878D82A}">
                    <a16:rowId xmlns:a16="http://schemas.microsoft.com/office/drawing/2014/main" val="3974629367"/>
                  </a:ext>
                </a:extLst>
              </a:tr>
              <a:tr h="284936">
                <a:tc>
                  <a:txBody>
                    <a:bodyPr/>
                    <a:lstStyle/>
                    <a:p>
                      <a:pPr>
                        <a:spcAft>
                          <a:spcPts val="0"/>
                        </a:spcAft>
                      </a:pPr>
                      <a:r>
                        <a:rPr lang="tr-TR" sz="1400" dirty="0">
                          <a:effectLst/>
                          <a:latin typeface="Trebuchet MS" panose="020B0603020202020204" pitchFamily="34" charset="0"/>
                          <a:ea typeface="Times New Roman" panose="02020603050405020304" pitchFamily="18" charset="0"/>
                        </a:rPr>
                        <a:t>Tesviye Yol</a:t>
                      </a:r>
                    </a:p>
                  </a:txBody>
                  <a:tcPr marL="68580" marR="68580" marT="0" marB="0" anchor="ctr"/>
                </a:tc>
                <a:tc>
                  <a:txBody>
                    <a:bodyPr/>
                    <a:lstStyle/>
                    <a:p>
                      <a:pPr marL="228600" marR="152400" algn="r">
                        <a:spcAft>
                          <a:spcPts val="0"/>
                        </a:spcAft>
                      </a:pPr>
                      <a:r>
                        <a:rPr lang="tr-TR" sz="1400" dirty="0">
                          <a:solidFill>
                            <a:schemeClr val="tx1"/>
                          </a:solidFill>
                          <a:effectLst/>
                          <a:latin typeface="Trebuchet MS" panose="020B0603020202020204" pitchFamily="34" charset="0"/>
                          <a:ea typeface="Times New Roman" panose="02020603050405020304" pitchFamily="18" charset="0"/>
                        </a:rPr>
                        <a:t>65</a:t>
                      </a:r>
                    </a:p>
                  </a:txBody>
                  <a:tcPr marL="68580" marR="68580" marT="0" marB="0" anchor="ctr"/>
                </a:tc>
                <a:extLst>
                  <a:ext uri="{0D108BD9-81ED-4DB2-BD59-A6C34878D82A}">
                    <a16:rowId xmlns:a16="http://schemas.microsoft.com/office/drawing/2014/main" val="3898744942"/>
                  </a:ext>
                </a:extLst>
              </a:tr>
              <a:tr h="271127">
                <a:tc>
                  <a:txBody>
                    <a:bodyPr/>
                    <a:lstStyle/>
                    <a:p>
                      <a:pPr>
                        <a:spcAft>
                          <a:spcPts val="0"/>
                        </a:spcAft>
                      </a:pPr>
                      <a:r>
                        <a:rPr lang="tr-TR" sz="1400" dirty="0">
                          <a:effectLst/>
                          <a:latin typeface="Trebuchet MS" panose="020B0603020202020204" pitchFamily="34" charset="0"/>
                          <a:ea typeface="Times New Roman" panose="02020603050405020304" pitchFamily="18" charset="0"/>
                        </a:rPr>
                        <a:t>Stabilize</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647</a:t>
                      </a:r>
                    </a:p>
                  </a:txBody>
                  <a:tcPr marL="68580" marR="68580" marT="0" marB="0" anchor="ctr"/>
                </a:tc>
                <a:extLst>
                  <a:ext uri="{0D108BD9-81ED-4DB2-BD59-A6C34878D82A}">
                    <a16:rowId xmlns:a16="http://schemas.microsoft.com/office/drawing/2014/main" val="825451379"/>
                  </a:ext>
                </a:extLst>
              </a:tr>
              <a:tr h="284936">
                <a:tc>
                  <a:txBody>
                    <a:bodyPr/>
                    <a:lstStyle/>
                    <a:p>
                      <a:pPr>
                        <a:spcAft>
                          <a:spcPts val="0"/>
                        </a:spcAft>
                      </a:pPr>
                      <a:r>
                        <a:rPr lang="tr-TR" sz="1400" dirty="0">
                          <a:effectLst/>
                          <a:latin typeface="Trebuchet MS" panose="020B0603020202020204" pitchFamily="34" charset="0"/>
                          <a:ea typeface="Times New Roman" panose="02020603050405020304" pitchFamily="18" charset="0"/>
                        </a:rPr>
                        <a:t>Asfalt</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2.291</a:t>
                      </a:r>
                    </a:p>
                  </a:txBody>
                  <a:tcPr marL="68580" marR="68580" marT="0" marB="0" anchor="ctr"/>
                </a:tc>
                <a:extLst>
                  <a:ext uri="{0D108BD9-81ED-4DB2-BD59-A6C34878D82A}">
                    <a16:rowId xmlns:a16="http://schemas.microsoft.com/office/drawing/2014/main" val="1296191630"/>
                  </a:ext>
                </a:extLst>
              </a:tr>
              <a:tr h="265954">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Parke Taşı</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478</a:t>
                      </a:r>
                    </a:p>
                  </a:txBody>
                  <a:tcPr marL="68580" marR="68580" marT="0" marB="0" anchor="ctr"/>
                </a:tc>
                <a:extLst>
                  <a:ext uri="{0D108BD9-81ED-4DB2-BD59-A6C34878D82A}">
                    <a16:rowId xmlns:a16="http://schemas.microsoft.com/office/drawing/2014/main" val="438129128"/>
                  </a:ext>
                </a:extLst>
              </a:tr>
              <a:tr h="265954">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Beton</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197</a:t>
                      </a:r>
                    </a:p>
                  </a:txBody>
                  <a:tcPr marL="68580" marR="68580" marT="0" marB="0" anchor="ctr"/>
                </a:tc>
                <a:extLst>
                  <a:ext uri="{0D108BD9-81ED-4DB2-BD59-A6C34878D82A}">
                    <a16:rowId xmlns:a16="http://schemas.microsoft.com/office/drawing/2014/main" val="1220898247"/>
                  </a:ext>
                </a:extLst>
              </a:tr>
              <a:tr h="265954">
                <a:tc>
                  <a:txBody>
                    <a:bodyPr/>
                    <a:lstStyle/>
                    <a:p>
                      <a:pPr>
                        <a:spcAft>
                          <a:spcPts val="0"/>
                        </a:spcAft>
                      </a:pPr>
                      <a:r>
                        <a:rPr lang="tr-TR" sz="1400" b="1" i="0" dirty="0">
                          <a:effectLst/>
                          <a:latin typeface="Trebuchet MS" panose="020B0603020202020204" pitchFamily="34" charset="0"/>
                          <a:ea typeface="Times New Roman" panose="02020603050405020304" pitchFamily="18" charset="0"/>
                        </a:rPr>
                        <a:t>Toplam</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3.678</a:t>
                      </a:r>
                    </a:p>
                  </a:txBody>
                  <a:tcPr marL="68580" marR="68580" marT="0" marB="0" anchor="ctr"/>
                </a:tc>
                <a:extLst>
                  <a:ext uri="{0D108BD9-81ED-4DB2-BD59-A6C34878D82A}">
                    <a16:rowId xmlns:a16="http://schemas.microsoft.com/office/drawing/2014/main" val="3717872149"/>
                  </a:ext>
                </a:extLst>
              </a:tr>
            </a:tbl>
          </a:graphicData>
        </a:graphic>
      </p:graphicFrame>
      <p:graphicFrame>
        <p:nvGraphicFramePr>
          <p:cNvPr id="11" name="Tablo 10">
            <a:extLst>
              <a:ext uri="{FF2B5EF4-FFF2-40B4-BE49-F238E27FC236}">
                <a16:creationId xmlns:a16="http://schemas.microsoft.com/office/drawing/2014/main" id="{A74B4144-220B-4A2B-83C2-44736805DB2B}"/>
              </a:ext>
            </a:extLst>
          </p:cNvPr>
          <p:cNvGraphicFramePr>
            <a:graphicFrameLocks noGrp="1"/>
          </p:cNvGraphicFramePr>
          <p:nvPr>
            <p:extLst>
              <p:ext uri="{D42A27DB-BD31-4B8C-83A1-F6EECF244321}">
                <p14:modId xmlns:p14="http://schemas.microsoft.com/office/powerpoint/2010/main" val="1118737767"/>
              </p:ext>
            </p:extLst>
          </p:nvPr>
        </p:nvGraphicFramePr>
        <p:xfrm>
          <a:off x="2562898" y="7212711"/>
          <a:ext cx="3979771" cy="1994927"/>
        </p:xfrm>
        <a:graphic>
          <a:graphicData uri="http://schemas.openxmlformats.org/drawingml/2006/table">
            <a:tbl>
              <a:tblPr firstRow="1" bandRow="1">
                <a:tableStyleId>{D27102A9-8310-4765-A935-A1911B00CA55}</a:tableStyleId>
              </a:tblPr>
              <a:tblGrid>
                <a:gridCol w="1907503">
                  <a:extLst>
                    <a:ext uri="{9D8B030D-6E8A-4147-A177-3AD203B41FA5}">
                      <a16:colId xmlns:a16="http://schemas.microsoft.com/office/drawing/2014/main" val="474158380"/>
                    </a:ext>
                  </a:extLst>
                </a:gridCol>
                <a:gridCol w="1092200">
                  <a:extLst>
                    <a:ext uri="{9D8B030D-6E8A-4147-A177-3AD203B41FA5}">
                      <a16:colId xmlns:a16="http://schemas.microsoft.com/office/drawing/2014/main" val="4170450307"/>
                    </a:ext>
                  </a:extLst>
                </a:gridCol>
                <a:gridCol w="980068">
                  <a:extLst>
                    <a:ext uri="{9D8B030D-6E8A-4147-A177-3AD203B41FA5}">
                      <a16:colId xmlns:a16="http://schemas.microsoft.com/office/drawing/2014/main" val="4276413215"/>
                    </a:ext>
                  </a:extLst>
                </a:gridCol>
              </a:tblGrid>
              <a:tr h="536587">
                <a:tc>
                  <a:txBody>
                    <a:bodyPr/>
                    <a:lstStyle/>
                    <a:p>
                      <a:pPr algn="l"/>
                      <a:r>
                        <a:rPr lang="tr-TR" sz="1400" b="0" dirty="0">
                          <a:latin typeface="Trebuchet MS" panose="020B0603020202020204" pitchFamily="34" charset="0"/>
                          <a:ea typeface="Cambria Math" panose="02040503050406030204" pitchFamily="18" charset="0"/>
                        </a:rPr>
                        <a:t>Karayolu</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Devlet Yolu (km)</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İl Yolu (km)</a:t>
                      </a:r>
                    </a:p>
                  </a:txBody>
                  <a:tcPr anchor="ctr">
                    <a:noFill/>
                  </a:tcPr>
                </a:tc>
                <a:extLst>
                  <a:ext uri="{0D108BD9-81ED-4DB2-BD59-A6C34878D82A}">
                    <a16:rowId xmlns:a16="http://schemas.microsoft.com/office/drawing/2014/main" val="3974629367"/>
                  </a:ext>
                </a:extLst>
              </a:tr>
              <a:tr h="315202">
                <a:tc>
                  <a:txBody>
                    <a:bodyPr/>
                    <a:lstStyle/>
                    <a:p>
                      <a:pPr>
                        <a:spcAft>
                          <a:spcPts val="0"/>
                        </a:spcAft>
                      </a:pPr>
                      <a:r>
                        <a:rPr lang="tr-TR" sz="1400" dirty="0">
                          <a:effectLst/>
                          <a:latin typeface="Trebuchet MS" panose="020B0603020202020204" pitchFamily="34" charset="0"/>
                          <a:ea typeface="Times New Roman" panose="02020603050405020304" pitchFamily="18" charset="0"/>
                        </a:rPr>
                        <a:t>Sıcak asfalt kaplama</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127</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22</a:t>
                      </a:r>
                    </a:p>
                  </a:txBody>
                  <a:tcPr marL="68580" marR="68580" marT="0" marB="0" anchor="ctr"/>
                </a:tc>
                <a:extLst>
                  <a:ext uri="{0D108BD9-81ED-4DB2-BD59-A6C34878D82A}">
                    <a16:rowId xmlns:a16="http://schemas.microsoft.com/office/drawing/2014/main" val="3898744942"/>
                  </a:ext>
                </a:extLst>
              </a:tr>
              <a:tr h="318660">
                <a:tc>
                  <a:txBody>
                    <a:bodyPr/>
                    <a:lstStyle/>
                    <a:p>
                      <a:pPr>
                        <a:spcAft>
                          <a:spcPts val="0"/>
                        </a:spcAft>
                      </a:pPr>
                      <a:r>
                        <a:rPr lang="tr-TR" sz="1400" dirty="0">
                          <a:effectLst/>
                          <a:latin typeface="Trebuchet MS" panose="020B0603020202020204" pitchFamily="34" charset="0"/>
                          <a:ea typeface="Times New Roman" panose="02020603050405020304" pitchFamily="18" charset="0"/>
                        </a:rPr>
                        <a:t>Sathi kaplama</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63</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192</a:t>
                      </a:r>
                    </a:p>
                  </a:txBody>
                  <a:tcPr marL="68580" marR="68580" marT="0" marB="0" anchor="ctr"/>
                </a:tc>
                <a:extLst>
                  <a:ext uri="{0D108BD9-81ED-4DB2-BD59-A6C34878D82A}">
                    <a16:rowId xmlns:a16="http://schemas.microsoft.com/office/drawing/2014/main" val="825451379"/>
                  </a:ext>
                </a:extLst>
              </a:tr>
              <a:tr h="278240">
                <a:tc>
                  <a:txBody>
                    <a:bodyPr/>
                    <a:lstStyle/>
                    <a:p>
                      <a:pPr>
                        <a:spcAft>
                          <a:spcPts val="0"/>
                        </a:spcAft>
                      </a:pPr>
                      <a:r>
                        <a:rPr lang="tr-TR" sz="1400" dirty="0">
                          <a:effectLst/>
                          <a:latin typeface="Trebuchet MS" panose="020B0603020202020204" pitchFamily="34" charset="0"/>
                          <a:ea typeface="Times New Roman" panose="02020603050405020304" pitchFamily="18" charset="0"/>
                        </a:rPr>
                        <a:t>Parke</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a:t>
                      </a:r>
                    </a:p>
                  </a:txBody>
                  <a:tcPr marL="68580" marR="68580" marT="0" marB="0" anchor="ctr"/>
                </a:tc>
                <a:extLst>
                  <a:ext uri="{0D108BD9-81ED-4DB2-BD59-A6C34878D82A}">
                    <a16:rowId xmlns:a16="http://schemas.microsoft.com/office/drawing/2014/main" val="1296191630"/>
                  </a:ext>
                </a:extLst>
              </a:tr>
              <a:tr h="273119">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Stabilize</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0</a:t>
                      </a:r>
                    </a:p>
                  </a:txBody>
                  <a:tcPr marL="68580" marR="68580" marT="0" marB="0" anchor="ctr"/>
                </a:tc>
                <a:extLst>
                  <a:ext uri="{0D108BD9-81ED-4DB2-BD59-A6C34878D82A}">
                    <a16:rowId xmlns:a16="http://schemas.microsoft.com/office/drawing/2014/main" val="438129128"/>
                  </a:ext>
                </a:extLst>
              </a:tr>
              <a:tr h="273119">
                <a:tc>
                  <a:txBody>
                    <a:bodyPr/>
                    <a:lstStyle/>
                    <a:p>
                      <a:pPr>
                        <a:spcAft>
                          <a:spcPts val="0"/>
                        </a:spcAft>
                      </a:pPr>
                      <a:r>
                        <a:rPr lang="tr-TR" sz="1400" b="1" i="0" dirty="0">
                          <a:effectLst/>
                          <a:latin typeface="Trebuchet MS" panose="020B0603020202020204" pitchFamily="34" charset="0"/>
                          <a:ea typeface="Times New Roman" panose="02020603050405020304" pitchFamily="18" charset="0"/>
                        </a:rPr>
                        <a:t>Toplam</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190</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215</a:t>
                      </a:r>
                    </a:p>
                  </a:txBody>
                  <a:tcPr marL="68580" marR="68580" marT="0" marB="0" anchor="ctr"/>
                </a:tc>
                <a:extLst>
                  <a:ext uri="{0D108BD9-81ED-4DB2-BD59-A6C34878D82A}">
                    <a16:rowId xmlns:a16="http://schemas.microsoft.com/office/drawing/2014/main" val="1995719694"/>
                  </a:ext>
                </a:extLst>
              </a:tr>
            </a:tbl>
          </a:graphicData>
        </a:graphic>
      </p:graphicFrame>
    </p:spTree>
    <p:extLst>
      <p:ext uri="{BB962C8B-B14F-4D97-AF65-F5344CB8AC3E}">
        <p14:creationId xmlns:p14="http://schemas.microsoft.com/office/powerpoint/2010/main" val="1296520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80"/>
              <a:ext cx="6276523" cy="1836299"/>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ULAŞTIRMA (Havayolu)</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Zonguldak’ın Çaycuma ilçesinde bulunan Zonguldak Havalimanı uluslararası havalimanı statüsüne sahip olup Zonguldak, Karabük ve Bartın illerine hitap eden bölgesel bir havalimanı hüviyetindedir. Zonguldak Havalimanı’ndan dış hatlarda Almanya’nın </a:t>
              </a:r>
              <a:r>
                <a:rPr lang="tr-TR" sz="1500" dirty="0" err="1">
                  <a:solidFill>
                    <a:schemeClr val="bg1"/>
                  </a:solidFill>
                  <a:latin typeface="Trebuchet MS" panose="020B0603020202020204" pitchFamily="34" charset="0"/>
                </a:rPr>
                <a:t>Düsseldorf</a:t>
              </a:r>
              <a:r>
                <a:rPr lang="tr-TR" sz="1500" dirty="0">
                  <a:solidFill>
                    <a:schemeClr val="bg1"/>
                  </a:solidFill>
                  <a:latin typeface="Trebuchet MS" panose="020B0603020202020204" pitchFamily="34" charset="0"/>
                </a:rPr>
                <a:t>, Köln ve Dortmund şehirlerine, iç hatlarda İstanbul Havalimanı’na karşılıklı uçuşlar gerçekleştirilmektedir.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50" name="Picture 2" descr="https://www.visitzonguldak.com/assets/user_files/1a0c2bc2-d3e0-4f50-9ff2-34770ab8b394.jpg">
            <a:extLst>
              <a:ext uri="{FF2B5EF4-FFF2-40B4-BE49-F238E27FC236}">
                <a16:creationId xmlns:a16="http://schemas.microsoft.com/office/drawing/2014/main" id="{014D1B2C-F9C3-4FCB-8D76-5631B094A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5" y="3544463"/>
            <a:ext cx="6272825" cy="34849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2B238272-E35E-4B6B-A116-C715254DBBFB}"/>
              </a:ext>
            </a:extLst>
          </p:cNvPr>
          <p:cNvSpPr/>
          <p:nvPr/>
        </p:nvSpPr>
        <p:spPr>
          <a:xfrm>
            <a:off x="3801352" y="3442337"/>
            <a:ext cx="1800000" cy="1800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1" name="Tablo 20">
            <a:extLst>
              <a:ext uri="{FF2B5EF4-FFF2-40B4-BE49-F238E27FC236}">
                <a16:creationId xmlns:a16="http://schemas.microsoft.com/office/drawing/2014/main" id="{6166AD4A-B7F2-490C-BE00-522064EE4D47}"/>
              </a:ext>
            </a:extLst>
          </p:cNvPr>
          <p:cNvGraphicFramePr>
            <a:graphicFrameLocks noGrp="1"/>
          </p:cNvGraphicFramePr>
          <p:nvPr>
            <p:extLst>
              <p:ext uri="{D42A27DB-BD31-4B8C-83A1-F6EECF244321}">
                <p14:modId xmlns:p14="http://schemas.microsoft.com/office/powerpoint/2010/main" val="720359665"/>
              </p:ext>
            </p:extLst>
          </p:nvPr>
        </p:nvGraphicFramePr>
        <p:xfrm>
          <a:off x="336506" y="7030599"/>
          <a:ext cx="6154446" cy="2234023"/>
        </p:xfrm>
        <a:graphic>
          <a:graphicData uri="http://schemas.openxmlformats.org/drawingml/2006/table">
            <a:tbl>
              <a:tblPr firstRow="1" bandRow="1">
                <a:tableStyleId>{D27102A9-8310-4765-A935-A1911B00CA55}</a:tableStyleId>
              </a:tblPr>
              <a:tblGrid>
                <a:gridCol w="1530931">
                  <a:extLst>
                    <a:ext uri="{9D8B030D-6E8A-4147-A177-3AD203B41FA5}">
                      <a16:colId xmlns:a16="http://schemas.microsoft.com/office/drawing/2014/main" val="474158380"/>
                    </a:ext>
                  </a:extLst>
                </a:gridCol>
                <a:gridCol w="1078963">
                  <a:extLst>
                    <a:ext uri="{9D8B030D-6E8A-4147-A177-3AD203B41FA5}">
                      <a16:colId xmlns:a16="http://schemas.microsoft.com/office/drawing/2014/main" val="4170450307"/>
                    </a:ext>
                  </a:extLst>
                </a:gridCol>
                <a:gridCol w="1151467">
                  <a:extLst>
                    <a:ext uri="{9D8B030D-6E8A-4147-A177-3AD203B41FA5}">
                      <a16:colId xmlns:a16="http://schemas.microsoft.com/office/drawing/2014/main" val="4276413215"/>
                    </a:ext>
                  </a:extLst>
                </a:gridCol>
                <a:gridCol w="1253066">
                  <a:extLst>
                    <a:ext uri="{9D8B030D-6E8A-4147-A177-3AD203B41FA5}">
                      <a16:colId xmlns:a16="http://schemas.microsoft.com/office/drawing/2014/main" val="436029746"/>
                    </a:ext>
                  </a:extLst>
                </a:gridCol>
                <a:gridCol w="1140019">
                  <a:extLst>
                    <a:ext uri="{9D8B030D-6E8A-4147-A177-3AD203B41FA5}">
                      <a16:colId xmlns:a16="http://schemas.microsoft.com/office/drawing/2014/main" val="439625269"/>
                    </a:ext>
                  </a:extLst>
                </a:gridCol>
              </a:tblGrid>
              <a:tr h="591844">
                <a:tc>
                  <a:txBody>
                    <a:bodyPr/>
                    <a:lstStyle/>
                    <a:p>
                      <a:pPr algn="l"/>
                      <a:r>
                        <a:rPr lang="tr-TR" sz="1100" b="0" dirty="0">
                          <a:latin typeface="Trebuchet MS" panose="020B0603020202020204" pitchFamily="34" charset="0"/>
                          <a:ea typeface="Cambria Math" panose="02040503050406030204" pitchFamily="18" charset="0"/>
                        </a:rPr>
                        <a:t>Kaynak: DHMİ</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İç hat</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Dış Hat</a:t>
                      </a:r>
                    </a:p>
                  </a:txBody>
                  <a:tcPr anchor="ctr">
                    <a:noFill/>
                  </a:tcPr>
                </a:tc>
                <a:tc>
                  <a:txBody>
                    <a:bodyPr/>
                    <a:lstStyle/>
                    <a:p>
                      <a:pPr algn="l"/>
                      <a:r>
                        <a:rPr lang="tr-TR" sz="1400" b="1" dirty="0">
                          <a:latin typeface="Trebuchet MS" panose="020B0603020202020204" pitchFamily="34" charset="0"/>
                          <a:ea typeface="Cambria Math" panose="02040503050406030204" pitchFamily="18" charset="0"/>
                        </a:rPr>
                        <a:t>Toplam</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2024/2023 (Toplam Kıyası %)</a:t>
                      </a:r>
                    </a:p>
                  </a:txBody>
                  <a:tcPr anchor="ctr">
                    <a:noFill/>
                  </a:tcPr>
                </a:tc>
                <a:extLst>
                  <a:ext uri="{0D108BD9-81ED-4DB2-BD59-A6C34878D82A}">
                    <a16:rowId xmlns:a16="http://schemas.microsoft.com/office/drawing/2014/main" val="3974629367"/>
                  </a:ext>
                </a:extLst>
              </a:tr>
              <a:tr h="365881">
                <a:tc>
                  <a:txBody>
                    <a:bodyPr/>
                    <a:lstStyle/>
                    <a:p>
                      <a:pPr>
                        <a:spcAft>
                          <a:spcPts val="0"/>
                        </a:spcAft>
                      </a:pPr>
                      <a:r>
                        <a:rPr lang="tr-TR" sz="1400" dirty="0">
                          <a:effectLst/>
                          <a:latin typeface="Trebuchet MS" panose="020B0603020202020204" pitchFamily="34" charset="0"/>
                          <a:ea typeface="Times New Roman" panose="02020603050405020304" pitchFamily="18" charset="0"/>
                        </a:rPr>
                        <a:t>Uçak Sayısı</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889</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708</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1.597</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+14</a:t>
                      </a:r>
                    </a:p>
                  </a:txBody>
                  <a:tcPr marL="68580" marR="68580" marT="0" marB="0" anchor="ctr"/>
                </a:tc>
                <a:extLst>
                  <a:ext uri="{0D108BD9-81ED-4DB2-BD59-A6C34878D82A}">
                    <a16:rowId xmlns:a16="http://schemas.microsoft.com/office/drawing/2014/main" val="3898744942"/>
                  </a:ext>
                </a:extLst>
              </a:tr>
              <a:tr h="470663">
                <a:tc>
                  <a:txBody>
                    <a:bodyPr/>
                    <a:lstStyle/>
                    <a:p>
                      <a:pPr>
                        <a:spcAft>
                          <a:spcPts val="0"/>
                        </a:spcAft>
                      </a:pPr>
                      <a:r>
                        <a:rPr lang="tr-TR" sz="1400" dirty="0">
                          <a:effectLst/>
                          <a:latin typeface="Trebuchet MS" panose="020B0603020202020204" pitchFamily="34" charset="0"/>
                          <a:ea typeface="Times New Roman" panose="02020603050405020304" pitchFamily="18" charset="0"/>
                        </a:rPr>
                        <a:t>Yolcu Sayısı </a:t>
                      </a:r>
                    </a:p>
                    <a:p>
                      <a:pPr>
                        <a:spcAft>
                          <a:spcPts val="0"/>
                        </a:spcAft>
                      </a:pPr>
                      <a:r>
                        <a:rPr lang="tr-TR" sz="1400" dirty="0">
                          <a:effectLst/>
                          <a:latin typeface="Trebuchet MS" panose="020B0603020202020204" pitchFamily="34" charset="0"/>
                          <a:ea typeface="Times New Roman" panose="02020603050405020304" pitchFamily="18" charset="0"/>
                        </a:rPr>
                        <a:t>(gelen-giden)</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28.779</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112.024</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140.803</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+ 10</a:t>
                      </a:r>
                    </a:p>
                  </a:txBody>
                  <a:tcPr marL="68580" marR="68580" marT="0" marB="0" anchor="ctr"/>
                </a:tc>
                <a:extLst>
                  <a:ext uri="{0D108BD9-81ED-4DB2-BD59-A6C34878D82A}">
                    <a16:rowId xmlns:a16="http://schemas.microsoft.com/office/drawing/2014/main" val="825451379"/>
                  </a:ext>
                </a:extLst>
              </a:tr>
              <a:tr h="364715">
                <a:tc>
                  <a:txBody>
                    <a:bodyPr/>
                    <a:lstStyle/>
                    <a:p>
                      <a:pPr>
                        <a:spcAft>
                          <a:spcPts val="0"/>
                        </a:spcAft>
                      </a:pPr>
                      <a:r>
                        <a:rPr lang="tr-TR" sz="1400" dirty="0">
                          <a:effectLst/>
                          <a:latin typeface="Trebuchet MS" panose="020B0603020202020204" pitchFamily="34" charset="0"/>
                          <a:ea typeface="Times New Roman" panose="02020603050405020304" pitchFamily="18" charset="0"/>
                        </a:rPr>
                        <a:t>Ticari Uçak Sayısı</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337</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704</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1.041</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+10</a:t>
                      </a:r>
                    </a:p>
                  </a:txBody>
                  <a:tcPr marL="68580" marR="68580" marT="0" marB="0" anchor="ctr"/>
                </a:tc>
                <a:extLst>
                  <a:ext uri="{0D108BD9-81ED-4DB2-BD59-A6C34878D82A}">
                    <a16:rowId xmlns:a16="http://schemas.microsoft.com/office/drawing/2014/main" val="1296191630"/>
                  </a:ext>
                </a:extLst>
              </a:tr>
              <a:tr h="301244">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Yük (ton)</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273</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2.318</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2.591</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+ 14</a:t>
                      </a:r>
                    </a:p>
                  </a:txBody>
                  <a:tcPr marL="68580" marR="68580" marT="0" marB="0" anchor="ctr"/>
                </a:tc>
                <a:extLst>
                  <a:ext uri="{0D108BD9-81ED-4DB2-BD59-A6C34878D82A}">
                    <a16:rowId xmlns:a16="http://schemas.microsoft.com/office/drawing/2014/main" val="438129128"/>
                  </a:ext>
                </a:extLst>
              </a:tr>
            </a:tbl>
          </a:graphicData>
        </a:graphic>
      </p:graphicFrame>
    </p:spTree>
    <p:extLst>
      <p:ext uri="{BB962C8B-B14F-4D97-AF65-F5344CB8AC3E}">
        <p14:creationId xmlns:p14="http://schemas.microsoft.com/office/powerpoint/2010/main" val="824832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81"/>
              <a:ext cx="6276523" cy="183630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ULAŞTIRMA (Demiryolu)</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İl geneli demiryolu ağı uzunluğu </a:t>
              </a:r>
              <a:r>
                <a:rPr lang="tr-TR" sz="1500" dirty="0">
                  <a:solidFill>
                    <a:schemeClr val="accent4"/>
                  </a:solidFill>
                  <a:latin typeface="Trebuchet MS" panose="020B0603020202020204" pitchFamily="34" charset="0"/>
                </a:rPr>
                <a:t>69</a:t>
              </a:r>
              <a:r>
                <a:rPr lang="tr-TR" sz="1500" dirty="0">
                  <a:solidFill>
                    <a:schemeClr val="bg1"/>
                  </a:solidFill>
                  <a:latin typeface="Trebuchet MS" panose="020B0603020202020204" pitchFamily="34" charset="0"/>
                </a:rPr>
                <a:t> km’dir. Demiryolu hattı sanayi bölgeleri ile bağlantılıdır. Karabük’te faaliyet gösteren KARDEMİR’e düzenli olarak sevkiyat gerçekleştirilmektedir. Irmak-Zonguldak hattı üzerinden yük taşımacılığı iç bölgelere devam etmektedir. Yolcu taşımacılığı ise Karabük ile sınırlıdır. 2024 yılında taşınan yolcu sayısı </a:t>
              </a:r>
              <a:r>
                <a:rPr lang="tr-TR" sz="1500" dirty="0">
                  <a:solidFill>
                    <a:schemeClr val="accent4"/>
                  </a:solidFill>
                  <a:latin typeface="Trebuchet MS" panose="020B0603020202020204" pitchFamily="34" charset="0"/>
                </a:rPr>
                <a:t> 624.159</a:t>
              </a:r>
              <a:r>
                <a:rPr lang="tr-TR" sz="1500" dirty="0">
                  <a:solidFill>
                    <a:schemeClr val="bg1"/>
                  </a:solidFill>
                  <a:latin typeface="Trebuchet MS" panose="020B0603020202020204" pitchFamily="34" charset="0"/>
                </a:rPr>
                <a:t> ve taşınan yük miktarı ise </a:t>
              </a:r>
              <a:r>
                <a:rPr lang="tr-TR" sz="1500" dirty="0">
                  <a:solidFill>
                    <a:srgbClr val="FFC000"/>
                  </a:solidFill>
                  <a:latin typeface="Trebuchet MS" panose="020B0603020202020204" pitchFamily="34" charset="0"/>
                </a:rPr>
                <a:t>4 </a:t>
              </a:r>
              <a:r>
                <a:rPr lang="tr-TR" sz="1500" dirty="0">
                  <a:solidFill>
                    <a:schemeClr val="bg1"/>
                  </a:solidFill>
                  <a:latin typeface="Trebuchet MS" panose="020B0603020202020204" pitchFamily="34" charset="0"/>
                </a:rPr>
                <a:t>milyon tondur.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Resim 14">
            <a:extLst>
              <a:ext uri="{FF2B5EF4-FFF2-40B4-BE49-F238E27FC236}">
                <a16:creationId xmlns:a16="http://schemas.microsoft.com/office/drawing/2014/main" id="{C6531AA1-E840-480E-BFA9-F320311B2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06" y="3534937"/>
            <a:ext cx="6264856" cy="2742035"/>
          </a:xfrm>
          <a:prstGeom prst="rect">
            <a:avLst/>
          </a:prstGeom>
          <a:effectLst/>
        </p:spPr>
      </p:pic>
      <p:pic>
        <p:nvPicPr>
          <p:cNvPr id="13" name="Resim 12" descr="http://wowturkey.com/tr828/engincl_zongtren.png">
            <a:extLst>
              <a:ext uri="{FF2B5EF4-FFF2-40B4-BE49-F238E27FC236}">
                <a16:creationId xmlns:a16="http://schemas.microsoft.com/office/drawing/2014/main" id="{98CBA6D0-B1F7-48EC-97ED-DDD0DC8A879E}"/>
              </a:ext>
            </a:extLst>
          </p:cNvPr>
          <p:cNvPicPr/>
          <p:nvPr/>
        </p:nvPicPr>
        <p:blipFill rotWithShape="1">
          <a:blip r:embed="rId4">
            <a:extLst>
              <a:ext uri="{28A0092B-C50C-407E-A947-70E740481C1C}">
                <a14:useLocalDpi xmlns:a14="http://schemas.microsoft.com/office/drawing/2010/main" val="0"/>
              </a:ext>
            </a:extLst>
          </a:blip>
          <a:srcRect r="40915" b="38374"/>
          <a:stretch/>
        </p:blipFill>
        <p:spPr bwMode="auto">
          <a:xfrm>
            <a:off x="3680970" y="6413679"/>
            <a:ext cx="2745588" cy="2550017"/>
          </a:xfrm>
          <a:prstGeom prst="rect">
            <a:avLst/>
          </a:prstGeom>
          <a:noFill/>
          <a:ln>
            <a:noFill/>
          </a:ln>
          <a:effectLst>
            <a:softEdge rad="127000"/>
          </a:effectLst>
        </p:spPr>
      </p:pic>
      <p:graphicFrame>
        <p:nvGraphicFramePr>
          <p:cNvPr id="10" name="Tablo 9">
            <a:extLst>
              <a:ext uri="{FF2B5EF4-FFF2-40B4-BE49-F238E27FC236}">
                <a16:creationId xmlns:a16="http://schemas.microsoft.com/office/drawing/2014/main" id="{9FC0666F-8B04-42F8-94CE-9C5B8B47D77F}"/>
              </a:ext>
            </a:extLst>
          </p:cNvPr>
          <p:cNvGraphicFramePr>
            <a:graphicFrameLocks noGrp="1"/>
          </p:cNvGraphicFramePr>
          <p:nvPr>
            <p:extLst>
              <p:ext uri="{D42A27DB-BD31-4B8C-83A1-F6EECF244321}">
                <p14:modId xmlns:p14="http://schemas.microsoft.com/office/powerpoint/2010/main" val="1571641783"/>
              </p:ext>
            </p:extLst>
          </p:nvPr>
        </p:nvGraphicFramePr>
        <p:xfrm>
          <a:off x="318864" y="6520644"/>
          <a:ext cx="3351615" cy="2333576"/>
        </p:xfrm>
        <a:graphic>
          <a:graphicData uri="http://schemas.openxmlformats.org/drawingml/2006/table">
            <a:tbl>
              <a:tblPr firstRow="1" bandRow="1">
                <a:tableStyleId>{D27102A9-8310-4765-A935-A1911B00CA55}</a:tableStyleId>
              </a:tblPr>
              <a:tblGrid>
                <a:gridCol w="1960697">
                  <a:extLst>
                    <a:ext uri="{9D8B030D-6E8A-4147-A177-3AD203B41FA5}">
                      <a16:colId xmlns:a16="http://schemas.microsoft.com/office/drawing/2014/main" val="474158380"/>
                    </a:ext>
                  </a:extLst>
                </a:gridCol>
                <a:gridCol w="1390918">
                  <a:extLst>
                    <a:ext uri="{9D8B030D-6E8A-4147-A177-3AD203B41FA5}">
                      <a16:colId xmlns:a16="http://schemas.microsoft.com/office/drawing/2014/main" val="4170450307"/>
                    </a:ext>
                  </a:extLst>
                </a:gridCol>
              </a:tblGrid>
              <a:tr h="543436">
                <a:tc>
                  <a:txBody>
                    <a:bodyPr/>
                    <a:lstStyle/>
                    <a:p>
                      <a:pPr algn="l"/>
                      <a:r>
                        <a:rPr lang="tr-TR" sz="1400" b="0" dirty="0">
                          <a:latin typeface="Trebuchet MS" panose="020B0603020202020204" pitchFamily="34" charset="0"/>
                          <a:ea typeface="Cambria Math" panose="02040503050406030204" pitchFamily="18" charset="0"/>
                        </a:rPr>
                        <a:t>İstikamet</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Günlük Çalışan Tren Sayısı</a:t>
                      </a:r>
                    </a:p>
                  </a:txBody>
                  <a:tcPr anchor="ctr">
                    <a:noFill/>
                  </a:tcPr>
                </a:tc>
                <a:extLst>
                  <a:ext uri="{0D108BD9-81ED-4DB2-BD59-A6C34878D82A}">
                    <a16:rowId xmlns:a16="http://schemas.microsoft.com/office/drawing/2014/main" val="3974629367"/>
                  </a:ext>
                </a:extLst>
              </a:tr>
              <a:tr h="447535">
                <a:tc>
                  <a:txBody>
                    <a:bodyPr/>
                    <a:lstStyle/>
                    <a:p>
                      <a:pPr>
                        <a:spcAft>
                          <a:spcPts val="0"/>
                        </a:spcAft>
                      </a:pPr>
                      <a:r>
                        <a:rPr lang="tr-TR" sz="1400" dirty="0">
                          <a:effectLst/>
                          <a:latin typeface="Trebuchet MS" panose="020B0603020202020204" pitchFamily="34" charset="0"/>
                          <a:ea typeface="Times New Roman" panose="02020603050405020304" pitchFamily="18" charset="0"/>
                        </a:rPr>
                        <a:t>Zonguldak-Karabük (yolcu)</a:t>
                      </a:r>
                    </a:p>
                  </a:txBody>
                  <a:tcPr marL="68580" marR="68580" marT="0" marB="0" anchor="ctr"/>
                </a:tc>
                <a:tc>
                  <a:txBody>
                    <a:bodyPr/>
                    <a:lstStyle/>
                    <a:p>
                      <a:pPr marL="228600" marR="152400" algn="r">
                        <a:spcAft>
                          <a:spcPts val="0"/>
                        </a:spcAft>
                      </a:pPr>
                      <a:r>
                        <a:rPr lang="tr-TR" sz="1400" dirty="0">
                          <a:solidFill>
                            <a:schemeClr val="tx1"/>
                          </a:solidFill>
                          <a:effectLst/>
                          <a:latin typeface="Trebuchet MS" panose="020B0603020202020204" pitchFamily="34" charset="0"/>
                          <a:ea typeface="Times New Roman" panose="02020603050405020304" pitchFamily="18" charset="0"/>
                        </a:rPr>
                        <a:t>8</a:t>
                      </a:r>
                    </a:p>
                  </a:txBody>
                  <a:tcPr marL="68580" marR="68580" marT="0" marB="0" anchor="ctr"/>
                </a:tc>
                <a:extLst>
                  <a:ext uri="{0D108BD9-81ED-4DB2-BD59-A6C34878D82A}">
                    <a16:rowId xmlns:a16="http://schemas.microsoft.com/office/drawing/2014/main" val="3898744942"/>
                  </a:ext>
                </a:extLst>
              </a:tr>
              <a:tr h="447535">
                <a:tc>
                  <a:txBody>
                    <a:bodyPr/>
                    <a:lstStyle/>
                    <a:p>
                      <a:pPr>
                        <a:spcAft>
                          <a:spcPts val="0"/>
                        </a:spcAft>
                      </a:pPr>
                      <a:r>
                        <a:rPr lang="tr-TR" sz="1400" dirty="0">
                          <a:effectLst/>
                          <a:latin typeface="Trebuchet MS" panose="020B0603020202020204" pitchFamily="34" charset="0"/>
                          <a:ea typeface="Times New Roman" panose="02020603050405020304" pitchFamily="18" charset="0"/>
                        </a:rPr>
                        <a:t>Zonguldak-Gökçebey (yolcu)</a:t>
                      </a:r>
                    </a:p>
                  </a:txBody>
                  <a:tcPr marL="68580" marR="68580" marT="0" marB="0" anchor="ctr"/>
                </a:tc>
                <a:tc>
                  <a:txBody>
                    <a:bodyPr/>
                    <a:lstStyle/>
                    <a:p>
                      <a:pPr marL="228600" marR="152400" algn="r">
                        <a:spcAft>
                          <a:spcPts val="0"/>
                        </a:spcAft>
                      </a:pPr>
                      <a:r>
                        <a:rPr lang="tr-TR" sz="1400" dirty="0">
                          <a:solidFill>
                            <a:schemeClr val="tx1"/>
                          </a:solidFill>
                          <a:effectLst/>
                          <a:latin typeface="Trebuchet MS" panose="020B0603020202020204" pitchFamily="34" charset="0"/>
                          <a:ea typeface="Times New Roman" panose="02020603050405020304" pitchFamily="18" charset="0"/>
                        </a:rPr>
                        <a:t>8</a:t>
                      </a:r>
                    </a:p>
                  </a:txBody>
                  <a:tcPr marL="68580" marR="68580" marT="0" marB="0" anchor="ctr"/>
                </a:tc>
                <a:extLst>
                  <a:ext uri="{0D108BD9-81ED-4DB2-BD59-A6C34878D82A}">
                    <a16:rowId xmlns:a16="http://schemas.microsoft.com/office/drawing/2014/main" val="825451379"/>
                  </a:ext>
                </a:extLst>
              </a:tr>
              <a:tr h="447535">
                <a:tc>
                  <a:txBody>
                    <a:bodyPr/>
                    <a:lstStyle/>
                    <a:p>
                      <a:pPr>
                        <a:spcAft>
                          <a:spcPts val="0"/>
                        </a:spcAft>
                      </a:pPr>
                      <a:r>
                        <a:rPr lang="tr-TR" sz="1400" dirty="0">
                          <a:effectLst/>
                          <a:latin typeface="Trebuchet MS" panose="020B0603020202020204" pitchFamily="34" charset="0"/>
                          <a:ea typeface="Times New Roman" panose="02020603050405020304" pitchFamily="18" charset="0"/>
                        </a:rPr>
                        <a:t>Zonguldak-Karabük (yük)</a:t>
                      </a:r>
                    </a:p>
                  </a:txBody>
                  <a:tcPr marL="68580" marR="68580" marT="0" marB="0" anchor="ctr"/>
                </a:tc>
                <a:tc>
                  <a:txBody>
                    <a:bodyPr/>
                    <a:lstStyle/>
                    <a:p>
                      <a:pPr marL="228600" marR="152400" algn="r">
                        <a:spcAft>
                          <a:spcPts val="0"/>
                        </a:spcAft>
                      </a:pPr>
                      <a:r>
                        <a:rPr lang="tr-TR" sz="1400" dirty="0">
                          <a:solidFill>
                            <a:schemeClr val="tx1"/>
                          </a:solidFill>
                          <a:effectLst/>
                          <a:latin typeface="Trebuchet MS" panose="020B0603020202020204" pitchFamily="34" charset="0"/>
                          <a:ea typeface="Times New Roman" panose="02020603050405020304" pitchFamily="18" charset="0"/>
                        </a:rPr>
                        <a:t>16</a:t>
                      </a:r>
                    </a:p>
                  </a:txBody>
                  <a:tcPr marL="68580" marR="68580" marT="0" marB="0" anchor="ctr"/>
                </a:tc>
                <a:extLst>
                  <a:ext uri="{0D108BD9-81ED-4DB2-BD59-A6C34878D82A}">
                    <a16:rowId xmlns:a16="http://schemas.microsoft.com/office/drawing/2014/main" val="1296191630"/>
                  </a:ext>
                </a:extLst>
              </a:tr>
              <a:tr h="447535">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Zonguldak-Çatalağzı (yük)</a:t>
                      </a:r>
                    </a:p>
                  </a:txBody>
                  <a:tcPr marL="68580" marR="68580" marT="0" marB="0" anchor="ctr"/>
                </a:tc>
                <a:tc>
                  <a:txBody>
                    <a:bodyPr/>
                    <a:lstStyle/>
                    <a:p>
                      <a:pPr marL="228600" marR="152400" algn="r">
                        <a:spcAft>
                          <a:spcPts val="0"/>
                        </a:spcAft>
                      </a:pPr>
                      <a:r>
                        <a:rPr lang="tr-TR" sz="1400" b="0" dirty="0">
                          <a:solidFill>
                            <a:schemeClr val="tx1"/>
                          </a:solidFill>
                          <a:effectLst/>
                          <a:latin typeface="Trebuchet MS" panose="020B0603020202020204" pitchFamily="34" charset="0"/>
                          <a:ea typeface="Times New Roman" panose="02020603050405020304" pitchFamily="18" charset="0"/>
                        </a:rPr>
                        <a:t>2</a:t>
                      </a:r>
                    </a:p>
                  </a:txBody>
                  <a:tcPr marL="68580" marR="68580" marT="0" marB="0" anchor="ctr"/>
                </a:tc>
                <a:extLst>
                  <a:ext uri="{0D108BD9-81ED-4DB2-BD59-A6C34878D82A}">
                    <a16:rowId xmlns:a16="http://schemas.microsoft.com/office/drawing/2014/main" val="438129128"/>
                  </a:ext>
                </a:extLst>
              </a:tr>
            </a:tbl>
          </a:graphicData>
        </a:graphic>
      </p:graphicFrame>
    </p:spTree>
    <p:extLst>
      <p:ext uri="{BB962C8B-B14F-4D97-AF65-F5344CB8AC3E}">
        <p14:creationId xmlns:p14="http://schemas.microsoft.com/office/powerpoint/2010/main" val="201011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6" name="Grup 5">
            <a:extLst>
              <a:ext uri="{FF2B5EF4-FFF2-40B4-BE49-F238E27FC236}">
                <a16:creationId xmlns:a16="http://schemas.microsoft.com/office/drawing/2014/main" id="{F47B9C6A-7CCF-4F6B-B78D-1593A666CDAF}"/>
              </a:ext>
            </a:extLst>
          </p:cNvPr>
          <p:cNvGrpSpPr/>
          <p:nvPr/>
        </p:nvGrpSpPr>
        <p:grpSpPr>
          <a:xfrm>
            <a:off x="-119483" y="1364767"/>
            <a:ext cx="7015766" cy="1009507"/>
            <a:chOff x="-119483" y="1866905"/>
            <a:chExt cx="7015766" cy="1643302"/>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866905"/>
              <a:ext cx="6840538" cy="1626912"/>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725988"/>
                <a:ext cx="6276523" cy="364457"/>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İÇİNDEKİLER </a:t>
                </a:r>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 name="Metin kutusu 2">
            <a:extLst>
              <a:ext uri="{FF2B5EF4-FFF2-40B4-BE49-F238E27FC236}">
                <a16:creationId xmlns:a16="http://schemas.microsoft.com/office/drawing/2014/main" id="{0CCE65BA-86F8-40B8-A9B3-3BFAE67F2A74}"/>
              </a:ext>
            </a:extLst>
          </p:cNvPr>
          <p:cNvSpPr txBox="1"/>
          <p:nvPr/>
        </p:nvSpPr>
        <p:spPr>
          <a:xfrm>
            <a:off x="469716" y="2472293"/>
            <a:ext cx="5932828" cy="7017306"/>
          </a:xfrm>
          <a:prstGeom prst="rect">
            <a:avLst/>
          </a:prstGeom>
          <a:noFill/>
        </p:spPr>
        <p:txBody>
          <a:bodyPr wrap="square" rtlCol="0">
            <a:spAutoFit/>
          </a:bodyPr>
          <a:lstStyle/>
          <a:p>
            <a:r>
              <a:rPr lang="tr-TR" sz="1500" dirty="0">
                <a:latin typeface="Trebuchet MS" panose="020B0603020202020204" pitchFamily="34" charset="0"/>
              </a:rPr>
              <a:t>Zonguldak										 4</a:t>
            </a:r>
          </a:p>
          <a:p>
            <a:r>
              <a:rPr lang="tr-TR" sz="1500" dirty="0">
                <a:latin typeface="Trebuchet MS" panose="020B0603020202020204" pitchFamily="34" charset="0"/>
              </a:rPr>
              <a:t>İdari Yapı ve Nüfus								 5</a:t>
            </a:r>
          </a:p>
          <a:p>
            <a:r>
              <a:rPr lang="tr-TR" sz="1500" dirty="0">
                <a:latin typeface="Trebuchet MS" panose="020B0603020202020204" pitchFamily="34" charset="0"/>
              </a:rPr>
              <a:t>Doğasıyla Zonguldak								 6</a:t>
            </a:r>
          </a:p>
          <a:p>
            <a:r>
              <a:rPr lang="tr-TR" sz="1500" dirty="0">
                <a:latin typeface="Trebuchet MS" panose="020B0603020202020204" pitchFamily="34" charset="0"/>
              </a:rPr>
              <a:t>Sayılarla Zonguldak								 7</a:t>
            </a:r>
          </a:p>
          <a:p>
            <a:r>
              <a:rPr lang="tr-TR" sz="1500" dirty="0">
                <a:latin typeface="Trebuchet MS" panose="020B0603020202020204" pitchFamily="34" charset="0"/>
              </a:rPr>
              <a:t>Ekonomik Göstergeler							 9</a:t>
            </a:r>
          </a:p>
          <a:p>
            <a:r>
              <a:rPr lang="tr-TR" sz="1500" dirty="0">
                <a:latin typeface="Trebuchet MS" panose="020B0603020202020204" pitchFamily="34" charset="0"/>
              </a:rPr>
              <a:t>Eğitim										10</a:t>
            </a:r>
          </a:p>
          <a:p>
            <a:r>
              <a:rPr lang="tr-TR" sz="1500" dirty="0">
                <a:latin typeface="Trebuchet MS" panose="020B0603020202020204" pitchFamily="34" charset="0"/>
              </a:rPr>
              <a:t>Yükseköğretim									11</a:t>
            </a:r>
          </a:p>
          <a:p>
            <a:r>
              <a:rPr lang="tr-TR" sz="1500" dirty="0">
                <a:latin typeface="Trebuchet MS" panose="020B0603020202020204" pitchFamily="34" charset="0"/>
              </a:rPr>
              <a:t>Sağlık										12</a:t>
            </a:r>
          </a:p>
          <a:p>
            <a:r>
              <a:rPr lang="tr-TR" sz="1500" dirty="0">
                <a:latin typeface="Trebuchet MS" panose="020B0603020202020204" pitchFamily="34" charset="0"/>
              </a:rPr>
              <a:t>Sosyal Durum									14</a:t>
            </a:r>
          </a:p>
          <a:p>
            <a:r>
              <a:rPr lang="tr-TR" sz="1500" dirty="0">
                <a:latin typeface="Trebuchet MS" panose="020B0603020202020204" pitchFamily="34" charset="0"/>
              </a:rPr>
              <a:t>Gençlik ve Spor									16</a:t>
            </a:r>
          </a:p>
          <a:p>
            <a:r>
              <a:rPr lang="tr-TR" sz="1500" dirty="0">
                <a:latin typeface="Trebuchet MS" panose="020B0603020202020204" pitchFamily="34" charset="0"/>
              </a:rPr>
              <a:t>Sanayi ve Teknoloji								18</a:t>
            </a:r>
          </a:p>
          <a:p>
            <a:r>
              <a:rPr lang="tr-TR" sz="1500" dirty="0">
                <a:latin typeface="Trebuchet MS" panose="020B0603020202020204" pitchFamily="34" charset="0"/>
              </a:rPr>
              <a:t>Tarım ve Orman									21</a:t>
            </a:r>
          </a:p>
          <a:p>
            <a:r>
              <a:rPr lang="tr-TR" sz="1500" dirty="0">
                <a:latin typeface="Trebuchet MS" panose="020B0603020202020204" pitchFamily="34" charset="0"/>
              </a:rPr>
              <a:t>Turizm										24</a:t>
            </a:r>
          </a:p>
          <a:p>
            <a:r>
              <a:rPr lang="tr-TR" sz="1500" dirty="0">
                <a:latin typeface="Trebuchet MS" panose="020B0603020202020204" pitchFamily="34" charset="0"/>
              </a:rPr>
              <a:t>Kültür										25</a:t>
            </a:r>
          </a:p>
          <a:p>
            <a:r>
              <a:rPr lang="tr-TR" sz="1500" dirty="0">
                <a:latin typeface="Trebuchet MS" panose="020B0603020202020204" pitchFamily="34" charset="0"/>
              </a:rPr>
              <a:t>Kültür, Turizm ve Tanıtım							26</a:t>
            </a:r>
          </a:p>
          <a:p>
            <a:r>
              <a:rPr lang="tr-TR" sz="1500" dirty="0">
                <a:latin typeface="Trebuchet MS" panose="020B0603020202020204" pitchFamily="34" charset="0"/>
              </a:rPr>
              <a:t>Ulaştırma										27</a:t>
            </a:r>
          </a:p>
          <a:p>
            <a:r>
              <a:rPr lang="tr-TR" sz="1500" dirty="0">
                <a:latin typeface="Trebuchet MS" panose="020B0603020202020204" pitchFamily="34" charset="0"/>
              </a:rPr>
              <a:t>Çevre										32</a:t>
            </a:r>
          </a:p>
          <a:p>
            <a:r>
              <a:rPr lang="tr-TR" sz="1500" dirty="0">
                <a:latin typeface="Trebuchet MS" panose="020B0603020202020204" pitchFamily="34" charset="0"/>
              </a:rPr>
              <a:t>Madencilik										34</a:t>
            </a:r>
          </a:p>
          <a:p>
            <a:r>
              <a:rPr lang="tr-TR" sz="1500" dirty="0">
                <a:latin typeface="Trebuchet MS" panose="020B0603020202020204" pitchFamily="34" charset="0"/>
              </a:rPr>
              <a:t>Enerji										36</a:t>
            </a:r>
          </a:p>
          <a:p>
            <a:r>
              <a:rPr lang="tr-TR" sz="1500" dirty="0">
                <a:latin typeface="Trebuchet MS" panose="020B0603020202020204" pitchFamily="34" charset="0"/>
              </a:rPr>
              <a:t>Kamu Gelir ve Giderleri							37</a:t>
            </a:r>
          </a:p>
          <a:p>
            <a:r>
              <a:rPr lang="tr-TR" sz="1500" dirty="0">
                <a:latin typeface="Trebuchet MS" panose="020B0603020202020204" pitchFamily="34" charset="0"/>
              </a:rPr>
              <a:t>Dış Ticaret										38</a:t>
            </a:r>
          </a:p>
          <a:p>
            <a:r>
              <a:rPr lang="tr-TR" sz="1500" dirty="0">
                <a:latin typeface="Trebuchet MS" panose="020B0603020202020204" pitchFamily="34" charset="0"/>
              </a:rPr>
              <a:t>Mahalli İdareler									39</a:t>
            </a:r>
          </a:p>
          <a:p>
            <a:r>
              <a:rPr lang="tr-TR" sz="1500" dirty="0">
                <a:latin typeface="Trebuchet MS" panose="020B0603020202020204" pitchFamily="34" charset="0"/>
              </a:rPr>
              <a:t>Köylerimiz										40</a:t>
            </a:r>
          </a:p>
          <a:p>
            <a:r>
              <a:rPr lang="tr-TR" sz="1500" dirty="0">
                <a:latin typeface="Trebuchet MS" panose="020B0603020202020204" pitchFamily="34" charset="0"/>
              </a:rPr>
              <a:t>Emniyet ve Asayiş								41</a:t>
            </a:r>
          </a:p>
          <a:p>
            <a:r>
              <a:rPr lang="tr-TR" sz="1500" dirty="0">
                <a:latin typeface="Trebuchet MS" panose="020B0603020202020204" pitchFamily="34" charset="0"/>
              </a:rPr>
              <a:t>Afet ve Acil Durum								42</a:t>
            </a:r>
          </a:p>
          <a:p>
            <a:r>
              <a:rPr lang="tr-TR" sz="1500" dirty="0">
                <a:latin typeface="Trebuchet MS" panose="020B0603020202020204" pitchFamily="34" charset="0"/>
              </a:rPr>
              <a:t>Kamu Yatırımları								43</a:t>
            </a:r>
          </a:p>
          <a:p>
            <a:r>
              <a:rPr lang="tr-TR" sz="1500" dirty="0">
                <a:latin typeface="Trebuchet MS" panose="020B0603020202020204" pitchFamily="34" charset="0"/>
              </a:rPr>
              <a:t>Devam Eden Önemli Projeler						45</a:t>
            </a:r>
          </a:p>
          <a:p>
            <a:r>
              <a:rPr lang="tr-TR" sz="1500" dirty="0">
                <a:latin typeface="Trebuchet MS" panose="020B0603020202020204" pitchFamily="34" charset="0"/>
              </a:rPr>
              <a:t>Özet											56</a:t>
            </a:r>
          </a:p>
          <a:p>
            <a:r>
              <a:rPr lang="tr-TR" sz="1500" dirty="0">
                <a:latin typeface="Trebuchet MS" panose="020B0603020202020204" pitchFamily="34" charset="0"/>
              </a:rPr>
              <a:t>Talepler										57</a:t>
            </a:r>
          </a:p>
        </p:txBody>
      </p:sp>
    </p:spTree>
    <p:extLst>
      <p:ext uri="{BB962C8B-B14F-4D97-AF65-F5344CB8AC3E}">
        <p14:creationId xmlns:p14="http://schemas.microsoft.com/office/powerpoint/2010/main" val="2150253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11"/>
              <a:ext cx="6276523" cy="1626036"/>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ULAŞTIRMA (Denizyolu)</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Zonguldak’ta </a:t>
              </a:r>
              <a:r>
                <a:rPr lang="tr-TR" sz="1500" dirty="0">
                  <a:solidFill>
                    <a:schemeClr val="accent4"/>
                  </a:solidFill>
                  <a:latin typeface="Trebuchet MS" panose="020B0603020202020204" pitchFamily="34" charset="0"/>
                </a:rPr>
                <a:t>5</a:t>
              </a:r>
              <a:r>
                <a:rPr lang="tr-TR" sz="1500" dirty="0">
                  <a:solidFill>
                    <a:schemeClr val="bg1"/>
                  </a:solidFill>
                  <a:latin typeface="Trebuchet MS" panose="020B0603020202020204" pitchFamily="34" charset="0"/>
                </a:rPr>
                <a:t> aktif liman bulunmaktadır. Zonguldak Limanı; TTK tarafından işletilmekte olup yıllık 2,2 milyon ton kapasiteye sahiptir. Demiryolu bağlantısı da bulunmaktadır. Erdemir Limanı; 20 milyon ton kapasiteye sahip olup ağırlıkla işletmenin kendi ihtiyaçları için kullanılmaktadır. Özel sektöre de hizmet vermektedir.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498918"/>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a16="http://schemas.microsoft.com/office/drawing/2014/main" id="{EBF860FF-92A4-4837-9B8D-67F95C14A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28" y="3539702"/>
            <a:ext cx="6275282" cy="3811695"/>
          </a:xfrm>
          <a:prstGeom prst="rect">
            <a:avLst/>
          </a:prstGeom>
        </p:spPr>
      </p:pic>
      <p:pic>
        <p:nvPicPr>
          <p:cNvPr id="1028" name="Picture 4" descr="airplane web icon - Vektör, Görsel">
            <a:extLst>
              <a:ext uri="{FF2B5EF4-FFF2-40B4-BE49-F238E27FC236}">
                <a16:creationId xmlns:a16="http://schemas.microsoft.com/office/drawing/2014/main" id="{B647F317-F5C7-49B0-9EDF-17DFF2C290CC}"/>
              </a:ext>
            </a:extLst>
          </p:cNvPr>
          <p:cNvPicPr>
            <a:picLocks noChangeAspect="1" noChangeArrowheads="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08898" y="3981103"/>
            <a:ext cx="685402" cy="484346"/>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C7554FCD-9D87-431C-8F06-6851B2920950}"/>
              </a:ext>
            </a:extLst>
          </p:cNvPr>
          <p:cNvSpPr/>
          <p:nvPr/>
        </p:nvSpPr>
        <p:spPr>
          <a:xfrm>
            <a:off x="485987" y="7460883"/>
            <a:ext cx="2880512" cy="1600438"/>
          </a:xfrm>
          <a:prstGeom prst="rect">
            <a:avLst/>
          </a:prstGeom>
        </p:spPr>
        <p:txBody>
          <a:bodyPr wrap="square">
            <a:spAutoFit/>
          </a:bodyPr>
          <a:lstStyle/>
          <a:p>
            <a:r>
              <a:rPr lang="tr-TR" sz="1400" dirty="0">
                <a:latin typeface="Trebuchet MS" panose="020B0603020202020204" pitchFamily="34" charset="0"/>
              </a:rPr>
              <a:t>Eren Limanı, termik santrale entegre bir liman olup demiryolu bağlantısı mevcuttur. 10 milyon ton kapasiteye sahip liman ağırlıkla termik santral kömür ihtiyacına ve Kardemir’in ithalat–ihracatına hizmet etmektedir.</a:t>
            </a:r>
          </a:p>
        </p:txBody>
      </p:sp>
      <p:sp>
        <p:nvSpPr>
          <p:cNvPr id="9" name="Dikdörtgen 8">
            <a:extLst>
              <a:ext uri="{FF2B5EF4-FFF2-40B4-BE49-F238E27FC236}">
                <a16:creationId xmlns:a16="http://schemas.microsoft.com/office/drawing/2014/main" id="{C8279AE7-5575-4E6A-A784-56708C0F3D02}"/>
              </a:ext>
            </a:extLst>
          </p:cNvPr>
          <p:cNvSpPr/>
          <p:nvPr/>
        </p:nvSpPr>
        <p:spPr>
          <a:xfrm>
            <a:off x="3436130" y="7461034"/>
            <a:ext cx="3143356" cy="1815882"/>
          </a:xfrm>
          <a:prstGeom prst="rect">
            <a:avLst/>
          </a:prstGeom>
        </p:spPr>
        <p:txBody>
          <a:bodyPr wrap="square">
            <a:spAutoFit/>
          </a:bodyPr>
          <a:lstStyle/>
          <a:p>
            <a:r>
              <a:rPr lang="tr-TR" sz="1400" dirty="0" err="1">
                <a:latin typeface="Trebuchet MS" panose="020B0603020202020204" pitchFamily="34" charset="0"/>
              </a:rPr>
              <a:t>Filyos</a:t>
            </a:r>
            <a:r>
              <a:rPr lang="tr-TR" sz="1400" dirty="0">
                <a:latin typeface="Trebuchet MS" panose="020B0603020202020204" pitchFamily="34" charset="0"/>
              </a:rPr>
              <a:t> Limanı ise 25 milyon ton kapasiteye sahip olup Zonguldak ilinin en büyük, Türkiye’nin ise en büyük </a:t>
            </a:r>
            <a:r>
              <a:rPr lang="tr-TR" sz="1400" dirty="0">
                <a:solidFill>
                  <a:schemeClr val="accent4"/>
                </a:solidFill>
                <a:latin typeface="Trebuchet MS" panose="020B0603020202020204" pitchFamily="34" charset="0"/>
              </a:rPr>
              <a:t>3</a:t>
            </a:r>
            <a:r>
              <a:rPr lang="tr-TR" sz="1400" dirty="0">
                <a:latin typeface="Trebuchet MS" panose="020B0603020202020204" pitchFamily="34" charset="0"/>
              </a:rPr>
              <a:t> limanından biridir. Halen Türkiye Petrolleri Anonim Ortaklığı tarafından kullanılan limanın, yakın gelecekte ticari olarak da hizmet etmesi beklenmektedir.  </a:t>
            </a:r>
          </a:p>
        </p:txBody>
      </p:sp>
      <p:sp>
        <p:nvSpPr>
          <p:cNvPr id="15" name="Oval 14">
            <a:extLst>
              <a:ext uri="{FF2B5EF4-FFF2-40B4-BE49-F238E27FC236}">
                <a16:creationId xmlns:a16="http://schemas.microsoft.com/office/drawing/2014/main" id="{C97EEC52-B8B2-4218-89F1-B8C2467A7993}"/>
              </a:ext>
            </a:extLst>
          </p:cNvPr>
          <p:cNvSpPr/>
          <p:nvPr/>
        </p:nvSpPr>
        <p:spPr>
          <a:xfrm>
            <a:off x="4508898" y="5661034"/>
            <a:ext cx="1800000" cy="18000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2075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60170"/>
              <a:ext cx="6276523" cy="1696124"/>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ULAŞTIRMA-TİCARET</a:t>
              </a:r>
            </a:p>
            <a:p>
              <a:pPr algn="just"/>
              <a:r>
                <a:rPr lang="tr-TR" sz="2000" dirty="0">
                  <a:solidFill>
                    <a:schemeClr val="bg1"/>
                  </a:solidFill>
                  <a:latin typeface="Trebuchet MS" panose="020B0603020202020204" pitchFamily="34" charset="0"/>
                </a:rPr>
                <a:t>(Liman ve Gümrük Verileri)</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2024 yılında ilimizdeki 5 limanda toplam </a:t>
              </a:r>
              <a:r>
                <a:rPr lang="tr-TR" sz="1500" dirty="0">
                  <a:solidFill>
                    <a:schemeClr val="accent4"/>
                  </a:solidFill>
                  <a:latin typeface="Trebuchet MS" panose="020B0603020202020204" pitchFamily="34" charset="0"/>
                </a:rPr>
                <a:t>21,6</a:t>
              </a:r>
              <a:r>
                <a:rPr lang="tr-TR" sz="1500" dirty="0">
                  <a:solidFill>
                    <a:schemeClr val="bg1"/>
                  </a:solidFill>
                  <a:latin typeface="Trebuchet MS" panose="020B0603020202020204" pitchFamily="34" charset="0"/>
                </a:rPr>
                <a:t> milyon ton yük </a:t>
              </a:r>
              <a:r>
                <a:rPr lang="tr-TR" sz="1500" dirty="0" err="1">
                  <a:solidFill>
                    <a:schemeClr val="bg1"/>
                  </a:solidFill>
                  <a:latin typeface="Trebuchet MS" panose="020B0603020202020204" pitchFamily="34" charset="0"/>
                </a:rPr>
                <a:t>elleçlenmiştir</a:t>
              </a:r>
              <a:r>
                <a:rPr lang="tr-TR" sz="1500" dirty="0">
                  <a:solidFill>
                    <a:schemeClr val="bg1"/>
                  </a:solidFill>
                  <a:latin typeface="Trebuchet MS" panose="020B0603020202020204" pitchFamily="34" charset="0"/>
                </a:rPr>
                <a:t>: TTK Limanında 1,6 Eren Limanında 10,1 </a:t>
              </a:r>
              <a:r>
                <a:rPr lang="tr-TR" sz="1500" dirty="0" err="1">
                  <a:solidFill>
                    <a:schemeClr val="bg1"/>
                  </a:solidFill>
                  <a:latin typeface="Trebuchet MS" panose="020B0603020202020204" pitchFamily="34" charset="0"/>
                </a:rPr>
                <a:t>Filyos</a:t>
              </a:r>
              <a:r>
                <a:rPr lang="tr-TR" sz="1500" dirty="0">
                  <a:solidFill>
                    <a:schemeClr val="bg1"/>
                  </a:solidFill>
                  <a:latin typeface="Trebuchet MS" panose="020B0603020202020204" pitchFamily="34" charset="0"/>
                </a:rPr>
                <a:t> Limanında 0,11 Erdemir Limanında 9,8. 2023 yılı ile kıyaslandığında </a:t>
              </a:r>
              <a:r>
                <a:rPr lang="tr-TR" sz="1500" dirty="0">
                  <a:solidFill>
                    <a:schemeClr val="accent4"/>
                  </a:solidFill>
                  <a:latin typeface="Trebuchet MS" panose="020B0603020202020204" pitchFamily="34" charset="0"/>
                </a:rPr>
                <a:t>%12 </a:t>
              </a:r>
              <a:r>
                <a:rPr lang="tr-TR" sz="1500" dirty="0">
                  <a:solidFill>
                    <a:schemeClr val="bg1"/>
                  </a:solidFill>
                  <a:latin typeface="Trebuchet MS" panose="020B0603020202020204" pitchFamily="34" charset="0"/>
                </a:rPr>
                <a:t>düzeyinde bir artış söz konusudur.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498918"/>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İzometrik teslim akış çizelgesi - Vektör, Görsel">
            <a:extLst>
              <a:ext uri="{FF2B5EF4-FFF2-40B4-BE49-F238E27FC236}">
                <a16:creationId xmlns:a16="http://schemas.microsoft.com/office/drawing/2014/main" id="{F89CA50F-9256-4B29-BD49-B21453B5C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b="44990"/>
          <a:stretch/>
        </p:blipFill>
        <p:spPr bwMode="auto">
          <a:xfrm>
            <a:off x="289965" y="3527684"/>
            <a:ext cx="6262419" cy="23444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o 15">
            <a:extLst>
              <a:ext uri="{FF2B5EF4-FFF2-40B4-BE49-F238E27FC236}">
                <a16:creationId xmlns:a16="http://schemas.microsoft.com/office/drawing/2014/main" id="{162542C3-6208-426C-99BB-C027F3FB442E}"/>
              </a:ext>
            </a:extLst>
          </p:cNvPr>
          <p:cNvGraphicFramePr>
            <a:graphicFrameLocks noGrp="1"/>
          </p:cNvGraphicFramePr>
          <p:nvPr>
            <p:extLst>
              <p:ext uri="{D42A27DB-BD31-4B8C-83A1-F6EECF244321}">
                <p14:modId xmlns:p14="http://schemas.microsoft.com/office/powerpoint/2010/main" val="3197814060"/>
              </p:ext>
            </p:extLst>
          </p:nvPr>
        </p:nvGraphicFramePr>
        <p:xfrm>
          <a:off x="297869" y="5900897"/>
          <a:ext cx="6262419" cy="2821407"/>
        </p:xfrm>
        <a:graphic>
          <a:graphicData uri="http://schemas.openxmlformats.org/drawingml/2006/table">
            <a:tbl>
              <a:tblPr firstRow="1" bandRow="1">
                <a:tableStyleId>{D27102A9-8310-4765-A935-A1911B00CA55}</a:tableStyleId>
              </a:tblPr>
              <a:tblGrid>
                <a:gridCol w="1094996">
                  <a:extLst>
                    <a:ext uri="{9D8B030D-6E8A-4147-A177-3AD203B41FA5}">
                      <a16:colId xmlns:a16="http://schemas.microsoft.com/office/drawing/2014/main" val="474158380"/>
                    </a:ext>
                  </a:extLst>
                </a:gridCol>
                <a:gridCol w="925033">
                  <a:extLst>
                    <a:ext uri="{9D8B030D-6E8A-4147-A177-3AD203B41FA5}">
                      <a16:colId xmlns:a16="http://schemas.microsoft.com/office/drawing/2014/main" val="4170450307"/>
                    </a:ext>
                  </a:extLst>
                </a:gridCol>
                <a:gridCol w="648586">
                  <a:extLst>
                    <a:ext uri="{9D8B030D-6E8A-4147-A177-3AD203B41FA5}">
                      <a16:colId xmlns:a16="http://schemas.microsoft.com/office/drawing/2014/main" val="1339559243"/>
                    </a:ext>
                  </a:extLst>
                </a:gridCol>
                <a:gridCol w="893135">
                  <a:extLst>
                    <a:ext uri="{9D8B030D-6E8A-4147-A177-3AD203B41FA5}">
                      <a16:colId xmlns:a16="http://schemas.microsoft.com/office/drawing/2014/main" val="4276413215"/>
                    </a:ext>
                  </a:extLst>
                </a:gridCol>
                <a:gridCol w="935665">
                  <a:extLst>
                    <a:ext uri="{9D8B030D-6E8A-4147-A177-3AD203B41FA5}">
                      <a16:colId xmlns:a16="http://schemas.microsoft.com/office/drawing/2014/main" val="2171071740"/>
                    </a:ext>
                  </a:extLst>
                </a:gridCol>
                <a:gridCol w="1041990">
                  <a:extLst>
                    <a:ext uri="{9D8B030D-6E8A-4147-A177-3AD203B41FA5}">
                      <a16:colId xmlns:a16="http://schemas.microsoft.com/office/drawing/2014/main" val="2689085803"/>
                    </a:ext>
                  </a:extLst>
                </a:gridCol>
                <a:gridCol w="723014">
                  <a:extLst>
                    <a:ext uri="{9D8B030D-6E8A-4147-A177-3AD203B41FA5}">
                      <a16:colId xmlns:a16="http://schemas.microsoft.com/office/drawing/2014/main" val="3663075715"/>
                    </a:ext>
                  </a:extLst>
                </a:gridCol>
              </a:tblGrid>
              <a:tr h="328300">
                <a:tc>
                  <a:txBody>
                    <a:bodyPr/>
                    <a:lstStyle/>
                    <a:p>
                      <a:pPr algn="l"/>
                      <a:endParaRPr lang="tr-TR" sz="1300" b="0" dirty="0">
                        <a:latin typeface="Trebuchet MS" panose="020B0603020202020204" pitchFamily="34" charset="0"/>
                        <a:ea typeface="Cambria Math" panose="02040503050406030204" pitchFamily="18" charset="0"/>
                      </a:endParaRPr>
                    </a:p>
                  </a:txBody>
                  <a:tcPr anchor="ctr">
                    <a:noFill/>
                  </a:tcPr>
                </a:tc>
                <a:tc gridSpan="2">
                  <a:txBody>
                    <a:bodyPr/>
                    <a:lstStyle/>
                    <a:p>
                      <a:pPr algn="ctr"/>
                      <a:r>
                        <a:rPr lang="tr-TR" sz="1200" b="1" dirty="0">
                          <a:latin typeface="Trebuchet MS" panose="020B0603020202020204" pitchFamily="34" charset="0"/>
                          <a:ea typeface="Cambria Math" panose="02040503050406030204" pitchFamily="18" charset="0"/>
                        </a:rPr>
                        <a:t>Zonguldak Gümrük</a:t>
                      </a:r>
                    </a:p>
                  </a:txBody>
                  <a:tcPr anchor="ctr">
                    <a:noFill/>
                  </a:tcPr>
                </a:tc>
                <a:tc hMerge="1">
                  <a:txBody>
                    <a:bodyPr/>
                    <a:lstStyle/>
                    <a:p>
                      <a:endParaRPr lang="tr-TR"/>
                    </a:p>
                  </a:txBody>
                  <a:tcPr/>
                </a:tc>
                <a:tc gridSpan="2">
                  <a:txBody>
                    <a:bodyPr/>
                    <a:lstStyle/>
                    <a:p>
                      <a:pPr algn="ctr"/>
                      <a:r>
                        <a:rPr lang="tr-TR" sz="1200" b="1" dirty="0" err="1">
                          <a:latin typeface="Trebuchet MS" panose="020B0603020202020204" pitchFamily="34" charset="0"/>
                          <a:ea typeface="Cambria Math" panose="02040503050406030204" pitchFamily="18" charset="0"/>
                        </a:rPr>
                        <a:t>Kdz</a:t>
                      </a:r>
                      <a:r>
                        <a:rPr lang="tr-TR" sz="1200" b="1" dirty="0">
                          <a:latin typeface="Trebuchet MS" panose="020B0603020202020204" pitchFamily="34" charset="0"/>
                          <a:ea typeface="Cambria Math" panose="02040503050406030204" pitchFamily="18" charset="0"/>
                        </a:rPr>
                        <a:t>. Ereğli Gümrük</a:t>
                      </a:r>
                    </a:p>
                  </a:txBody>
                  <a:tcPr anchor="ctr">
                    <a:noFill/>
                  </a:tcPr>
                </a:tc>
                <a:tc hMerge="1">
                  <a:txBody>
                    <a:bodyPr/>
                    <a:lstStyle/>
                    <a:p>
                      <a:endParaRPr lang="tr-TR"/>
                    </a:p>
                  </a:txBody>
                  <a:tcPr/>
                </a:tc>
                <a:tc gridSpan="2">
                  <a:txBody>
                    <a:bodyPr/>
                    <a:lstStyle/>
                    <a:p>
                      <a:pPr algn="ctr"/>
                      <a:r>
                        <a:rPr lang="tr-TR" sz="1200" b="1" dirty="0">
                          <a:latin typeface="Trebuchet MS" panose="020B0603020202020204" pitchFamily="34" charset="0"/>
                          <a:ea typeface="Cambria Math" panose="02040503050406030204" pitchFamily="18" charset="0"/>
                        </a:rPr>
                        <a:t>TOPLAM</a:t>
                      </a:r>
                    </a:p>
                  </a:txBody>
                  <a:tcPr anchor="ctr">
                    <a:noFill/>
                  </a:tcPr>
                </a:tc>
                <a:tc hMerge="1">
                  <a:txBody>
                    <a:bodyPr/>
                    <a:lstStyle/>
                    <a:p>
                      <a:endParaRPr lang="tr-TR"/>
                    </a:p>
                  </a:txBody>
                  <a:tcPr/>
                </a:tc>
                <a:extLst>
                  <a:ext uri="{0D108BD9-81ED-4DB2-BD59-A6C34878D82A}">
                    <a16:rowId xmlns:a16="http://schemas.microsoft.com/office/drawing/2014/main" val="3974629367"/>
                  </a:ext>
                </a:extLst>
              </a:tr>
              <a:tr h="311021">
                <a:tc>
                  <a:txBody>
                    <a:bodyPr/>
                    <a:lstStyle/>
                    <a:p>
                      <a:pPr algn="l"/>
                      <a:endParaRPr lang="tr-TR" sz="1200" b="0" dirty="0">
                        <a:latin typeface="Trebuchet MS" panose="020B0603020202020204" pitchFamily="34" charset="0"/>
                        <a:ea typeface="Cambria Math" panose="02040503050406030204" pitchFamily="18" charset="0"/>
                      </a:endParaRPr>
                    </a:p>
                  </a:txBody>
                  <a:tcPr anchor="ctr">
                    <a:solidFill>
                      <a:schemeClr val="accent4">
                        <a:lumMod val="20000"/>
                        <a:lumOff val="80000"/>
                      </a:schemeClr>
                    </a:solidFill>
                  </a:tcPr>
                </a:tc>
                <a:tc>
                  <a:txBody>
                    <a:bodyPr/>
                    <a:lstStyle/>
                    <a:p>
                      <a:pPr algn="ctr"/>
                      <a:r>
                        <a:rPr lang="tr-TR" sz="1200" b="1" dirty="0">
                          <a:latin typeface="Trebuchet MS" panose="020B0603020202020204" pitchFamily="34" charset="0"/>
                          <a:ea typeface="Cambria Math" panose="02040503050406030204" pitchFamily="18" charset="0"/>
                        </a:rPr>
                        <a:t>2024</a:t>
                      </a:r>
                    </a:p>
                  </a:txBody>
                  <a:tcPr anchor="ctr">
                    <a:solidFill>
                      <a:schemeClr val="accent4">
                        <a:lumMod val="20000"/>
                        <a:lumOff val="80000"/>
                      </a:schemeClr>
                    </a:solidFill>
                  </a:tcPr>
                </a:tc>
                <a:tc>
                  <a:txBody>
                    <a:bodyPr/>
                    <a:lstStyle/>
                    <a:p>
                      <a:pPr algn="ctr"/>
                      <a:r>
                        <a:rPr lang="tr-TR" sz="1200" b="1" dirty="0">
                          <a:latin typeface="Trebuchet MS" panose="020B0603020202020204" pitchFamily="34" charset="0"/>
                          <a:ea typeface="Cambria Math" panose="02040503050406030204" pitchFamily="18" charset="0"/>
                        </a:rPr>
                        <a:t>2023</a:t>
                      </a:r>
                    </a:p>
                  </a:txBody>
                  <a:tcPr anchor="ctr">
                    <a:solidFill>
                      <a:schemeClr val="accent4">
                        <a:lumMod val="20000"/>
                        <a:lumOff val="80000"/>
                      </a:schemeClr>
                    </a:solidFill>
                  </a:tcPr>
                </a:tc>
                <a:tc>
                  <a:txBody>
                    <a:bodyPr/>
                    <a:lstStyle/>
                    <a:p>
                      <a:pPr algn="ctr"/>
                      <a:r>
                        <a:rPr lang="tr-TR" sz="1200" b="1" dirty="0">
                          <a:latin typeface="Trebuchet MS" panose="020B0603020202020204" pitchFamily="34" charset="0"/>
                          <a:ea typeface="Cambria Math" panose="02040503050406030204" pitchFamily="18" charset="0"/>
                        </a:rPr>
                        <a:t>2024</a:t>
                      </a:r>
                    </a:p>
                  </a:txBody>
                  <a:tcPr anchor="ctr">
                    <a:solidFill>
                      <a:schemeClr val="accent4">
                        <a:lumMod val="20000"/>
                        <a:lumOff val="80000"/>
                      </a:schemeClr>
                    </a:solidFill>
                  </a:tcPr>
                </a:tc>
                <a:tc>
                  <a:txBody>
                    <a:bodyPr/>
                    <a:lstStyle/>
                    <a:p>
                      <a:pPr algn="ctr"/>
                      <a:r>
                        <a:rPr lang="tr-TR" sz="1200" b="1" dirty="0">
                          <a:latin typeface="Trebuchet MS" panose="020B0603020202020204" pitchFamily="34" charset="0"/>
                          <a:ea typeface="Cambria Math" panose="02040503050406030204" pitchFamily="18" charset="0"/>
                        </a:rPr>
                        <a:t>2023</a:t>
                      </a:r>
                      <a:endParaRPr lang="tr-TR" sz="1200" b="1" dirty="0"/>
                    </a:p>
                  </a:txBody>
                  <a:tcPr anchor="ctr">
                    <a:solidFill>
                      <a:schemeClr val="accent4">
                        <a:lumMod val="20000"/>
                        <a:lumOff val="80000"/>
                      </a:schemeClr>
                    </a:solidFill>
                  </a:tcPr>
                </a:tc>
                <a:tc>
                  <a:txBody>
                    <a:bodyPr/>
                    <a:lstStyle/>
                    <a:p>
                      <a:pPr algn="ctr"/>
                      <a:r>
                        <a:rPr lang="tr-TR" sz="1200" b="1" dirty="0">
                          <a:latin typeface="Trebuchet MS" panose="020B0603020202020204" pitchFamily="34" charset="0"/>
                          <a:ea typeface="Cambria Math" panose="02040503050406030204" pitchFamily="18" charset="0"/>
                        </a:rPr>
                        <a:t>2024</a:t>
                      </a:r>
                    </a:p>
                  </a:txBody>
                  <a:tcPr anchor="ctr">
                    <a:solidFill>
                      <a:schemeClr val="accent4">
                        <a:lumMod val="20000"/>
                        <a:lumOff val="80000"/>
                      </a:schemeClr>
                    </a:solidFill>
                  </a:tcPr>
                </a:tc>
                <a:tc>
                  <a:txBody>
                    <a:bodyPr/>
                    <a:lstStyle/>
                    <a:p>
                      <a:pPr algn="ctr"/>
                      <a:r>
                        <a:rPr lang="tr-TR" sz="1200" b="1" dirty="0">
                          <a:latin typeface="Trebuchet MS" panose="020B0603020202020204" pitchFamily="34" charset="0"/>
                          <a:ea typeface="Cambria Math" panose="02040503050406030204" pitchFamily="18" charset="0"/>
                        </a:rPr>
                        <a:t>2023</a:t>
                      </a:r>
                    </a:p>
                  </a:txBody>
                  <a:tcPr anchor="ctr">
                    <a:solidFill>
                      <a:schemeClr val="accent4">
                        <a:lumMod val="20000"/>
                        <a:lumOff val="80000"/>
                      </a:schemeClr>
                    </a:solidFill>
                  </a:tcPr>
                </a:tc>
                <a:extLst>
                  <a:ext uri="{0D108BD9-81ED-4DB2-BD59-A6C34878D82A}">
                    <a16:rowId xmlns:a16="http://schemas.microsoft.com/office/drawing/2014/main" val="422762566"/>
                  </a:ext>
                </a:extLst>
              </a:tr>
              <a:tr h="207347">
                <a:tc>
                  <a:txBody>
                    <a:bodyPr/>
                    <a:lstStyle/>
                    <a:p>
                      <a:pPr>
                        <a:spcAft>
                          <a:spcPts val="0"/>
                        </a:spcAft>
                      </a:pPr>
                      <a:r>
                        <a:rPr lang="tr-TR" sz="1200" dirty="0">
                          <a:effectLst/>
                          <a:latin typeface="Trebuchet MS" panose="020B0603020202020204" pitchFamily="34" charset="0"/>
                          <a:ea typeface="Times New Roman" panose="02020603050405020304" pitchFamily="18" charset="0"/>
                        </a:rPr>
                        <a:t>Gelen Gemi</a:t>
                      </a:r>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620</a:t>
                      </a:r>
                    </a:p>
                  </a:txBody>
                  <a:tcPr marL="68580" marR="68580" marT="0" marB="0" anchor="ctr"/>
                </a:tc>
                <a:tc>
                  <a:txBody>
                    <a:bodyPr/>
                    <a:lstStyle/>
                    <a:p>
                      <a:pPr algn="r"/>
                      <a:r>
                        <a:rPr lang="tr-TR" sz="1200" dirty="0">
                          <a:effectLst/>
                          <a:latin typeface="Trebuchet MS" panose="020B0603020202020204" pitchFamily="34" charset="0"/>
                          <a:ea typeface="Times New Roman" panose="02020603050405020304" pitchFamily="18" charset="0"/>
                        </a:rPr>
                        <a:t>470</a:t>
                      </a:r>
                      <a:endParaRPr lang="tr-TR" sz="1200" dirty="0"/>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497</a:t>
                      </a:r>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516</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1.117</a:t>
                      </a:r>
                    </a:p>
                  </a:txBody>
                  <a:tcPr marL="68580" marR="68580" marT="0" marB="0" anchor="ctr"/>
                </a:tc>
                <a:tc>
                  <a:txBody>
                    <a:bodyPr/>
                    <a:lstStyle/>
                    <a:p>
                      <a:pPr algn="r"/>
                      <a:r>
                        <a:rPr lang="tr-TR" sz="1200" b="0" dirty="0">
                          <a:effectLst/>
                          <a:latin typeface="Trebuchet MS" panose="020B0603020202020204" pitchFamily="34" charset="0"/>
                          <a:ea typeface="Times New Roman" panose="02020603050405020304" pitchFamily="18" charset="0"/>
                        </a:rPr>
                        <a:t>986</a:t>
                      </a:r>
                      <a:endParaRPr lang="tr-TR" sz="1200" b="0" dirty="0"/>
                    </a:p>
                  </a:txBody>
                  <a:tcPr marL="68580" marR="68580" marT="0" marB="0" anchor="ctr"/>
                </a:tc>
                <a:extLst>
                  <a:ext uri="{0D108BD9-81ED-4DB2-BD59-A6C34878D82A}">
                    <a16:rowId xmlns:a16="http://schemas.microsoft.com/office/drawing/2014/main" val="3898744942"/>
                  </a:ext>
                </a:extLst>
              </a:tr>
              <a:tr h="207347">
                <a:tc>
                  <a:txBody>
                    <a:bodyPr/>
                    <a:lstStyle/>
                    <a:p>
                      <a:pPr>
                        <a:spcAft>
                          <a:spcPts val="0"/>
                        </a:spcAft>
                      </a:pPr>
                      <a:r>
                        <a:rPr lang="tr-TR" sz="1200" dirty="0">
                          <a:effectLst/>
                          <a:latin typeface="Trebuchet MS" panose="020B0603020202020204" pitchFamily="34" charset="0"/>
                          <a:ea typeface="Times New Roman" panose="02020603050405020304" pitchFamily="18" charset="0"/>
                        </a:rPr>
                        <a:t>Giden Gemi</a:t>
                      </a:r>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600</a:t>
                      </a:r>
                    </a:p>
                  </a:txBody>
                  <a:tcPr marL="68580" marR="68580" marT="0" marB="0" anchor="ctr"/>
                </a:tc>
                <a:tc>
                  <a:txBody>
                    <a:bodyPr/>
                    <a:lstStyle/>
                    <a:p>
                      <a:pPr algn="r"/>
                      <a:r>
                        <a:rPr lang="tr-TR" sz="1200" dirty="0">
                          <a:effectLst/>
                          <a:latin typeface="Trebuchet MS" panose="020B0603020202020204" pitchFamily="34" charset="0"/>
                          <a:ea typeface="Times New Roman" panose="02020603050405020304" pitchFamily="18" charset="0"/>
                        </a:rPr>
                        <a:t>471</a:t>
                      </a:r>
                      <a:endParaRPr lang="tr-TR" sz="1200" dirty="0"/>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497</a:t>
                      </a:r>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542</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1.097</a:t>
                      </a:r>
                    </a:p>
                  </a:txBody>
                  <a:tcPr marL="68580" marR="68580" marT="0" marB="0" anchor="ctr"/>
                </a:tc>
                <a:tc>
                  <a:txBody>
                    <a:bodyPr/>
                    <a:lstStyle/>
                    <a:p>
                      <a:pPr algn="r"/>
                      <a:r>
                        <a:rPr lang="tr-TR" sz="1200" b="0" dirty="0">
                          <a:latin typeface="Trebuchet MS" panose="020B0603020202020204" pitchFamily="34" charset="0"/>
                        </a:rPr>
                        <a:t>1.013</a:t>
                      </a:r>
                    </a:p>
                  </a:txBody>
                  <a:tcPr marL="68580" marR="68580" marT="0" marB="0" anchor="ctr"/>
                </a:tc>
                <a:extLst>
                  <a:ext uri="{0D108BD9-81ED-4DB2-BD59-A6C34878D82A}">
                    <a16:rowId xmlns:a16="http://schemas.microsoft.com/office/drawing/2014/main" val="825451379"/>
                  </a:ext>
                </a:extLst>
              </a:tr>
              <a:tr h="207347">
                <a:tc>
                  <a:txBody>
                    <a:bodyPr/>
                    <a:lstStyle/>
                    <a:p>
                      <a:pPr>
                        <a:spcAft>
                          <a:spcPts val="0"/>
                        </a:spcAft>
                      </a:pPr>
                      <a:r>
                        <a:rPr lang="tr-TR" sz="1200" dirty="0">
                          <a:effectLst/>
                          <a:latin typeface="Trebuchet MS" panose="020B0603020202020204" pitchFamily="34" charset="0"/>
                          <a:ea typeface="Times New Roman" panose="02020603050405020304" pitchFamily="18" charset="0"/>
                        </a:rPr>
                        <a:t>Gelen Tır</a:t>
                      </a:r>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544</a:t>
                      </a:r>
                    </a:p>
                  </a:txBody>
                  <a:tcPr marL="68580" marR="68580" marT="0" marB="0" anchor="ctr"/>
                </a:tc>
                <a:tc>
                  <a:txBody>
                    <a:bodyPr/>
                    <a:lstStyle/>
                    <a:p>
                      <a:pPr algn="r"/>
                      <a:r>
                        <a:rPr lang="tr-TR" sz="1200" dirty="0">
                          <a:effectLst/>
                          <a:latin typeface="Trebuchet MS" panose="020B0603020202020204" pitchFamily="34" charset="0"/>
                          <a:ea typeface="Times New Roman" panose="02020603050405020304" pitchFamily="18" charset="0"/>
                        </a:rPr>
                        <a:t>68</a:t>
                      </a:r>
                      <a:endParaRPr lang="tr-TR" sz="1200" dirty="0"/>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0</a:t>
                      </a:r>
                    </a:p>
                  </a:txBody>
                  <a:tcPr marL="68580" marR="68580" marT="0" marB="0" anchor="ctr"/>
                </a:tc>
                <a:tc>
                  <a:txBody>
                    <a:bodyPr/>
                    <a:lstStyle/>
                    <a:p>
                      <a:pPr marL="228600" marR="152400" algn="r">
                        <a:spcAft>
                          <a:spcPts val="0"/>
                        </a:spcAft>
                      </a:pPr>
                      <a:r>
                        <a:rPr lang="tr-TR" sz="1200" dirty="0">
                          <a:effectLst/>
                          <a:latin typeface="Trebuchet MS" panose="020B0603020202020204" pitchFamily="34" charset="0"/>
                          <a:ea typeface="Times New Roman" panose="02020603050405020304" pitchFamily="18" charset="0"/>
                        </a:rPr>
                        <a:t>6</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544</a:t>
                      </a:r>
                    </a:p>
                  </a:txBody>
                  <a:tcPr marL="68580" marR="68580" marT="0" marB="0" anchor="ctr"/>
                </a:tc>
                <a:tc>
                  <a:txBody>
                    <a:bodyPr/>
                    <a:lstStyle/>
                    <a:p>
                      <a:pPr algn="r"/>
                      <a:r>
                        <a:rPr lang="tr-TR" sz="1200" b="0" dirty="0">
                          <a:latin typeface="Trebuchet MS" panose="020B0603020202020204" pitchFamily="34" charset="0"/>
                        </a:rPr>
                        <a:t>74</a:t>
                      </a:r>
                    </a:p>
                  </a:txBody>
                  <a:tcPr marL="68580" marR="68580" marT="0" marB="0" anchor="ctr"/>
                </a:tc>
                <a:extLst>
                  <a:ext uri="{0D108BD9-81ED-4DB2-BD59-A6C34878D82A}">
                    <a16:rowId xmlns:a16="http://schemas.microsoft.com/office/drawing/2014/main" val="1296191630"/>
                  </a:ext>
                </a:extLst>
              </a:tr>
              <a:tr h="207347">
                <a:tc>
                  <a:txBody>
                    <a:bodyPr/>
                    <a:lstStyle/>
                    <a:p>
                      <a:pPr>
                        <a:spcAft>
                          <a:spcPts val="0"/>
                        </a:spcAft>
                      </a:pPr>
                      <a:r>
                        <a:rPr lang="tr-TR" sz="1200" b="0" i="0" dirty="0">
                          <a:effectLst/>
                          <a:latin typeface="Trebuchet MS" panose="020B0603020202020204" pitchFamily="34" charset="0"/>
                          <a:ea typeface="Times New Roman" panose="02020603050405020304" pitchFamily="18" charset="0"/>
                        </a:rPr>
                        <a:t>Giden Tır</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380</a:t>
                      </a:r>
                    </a:p>
                  </a:txBody>
                  <a:tcPr marL="68580" marR="68580" marT="0" marB="0" anchor="ctr"/>
                </a:tc>
                <a:tc>
                  <a:txBody>
                    <a:bodyPr/>
                    <a:lstStyle/>
                    <a:p>
                      <a:pPr algn="r"/>
                      <a:r>
                        <a:rPr lang="tr-TR" sz="1200" b="0" dirty="0">
                          <a:effectLst/>
                          <a:latin typeface="Trebuchet MS" panose="020B0603020202020204" pitchFamily="34" charset="0"/>
                          <a:ea typeface="Times New Roman" panose="02020603050405020304" pitchFamily="18" charset="0"/>
                        </a:rPr>
                        <a:t>99</a:t>
                      </a:r>
                      <a:endParaRPr lang="tr-TR" sz="1200" dirty="0"/>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16</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14</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1.097</a:t>
                      </a:r>
                    </a:p>
                  </a:txBody>
                  <a:tcPr marL="68580" marR="68580" marT="0" marB="0" anchor="ctr"/>
                </a:tc>
                <a:tc>
                  <a:txBody>
                    <a:bodyPr/>
                    <a:lstStyle/>
                    <a:p>
                      <a:pPr algn="r"/>
                      <a:r>
                        <a:rPr lang="tr-TR" sz="1200" b="0" dirty="0">
                          <a:latin typeface="Trebuchet MS" panose="020B0603020202020204" pitchFamily="34" charset="0"/>
                        </a:rPr>
                        <a:t>113</a:t>
                      </a:r>
                    </a:p>
                  </a:txBody>
                  <a:tcPr marL="68580" marR="68580" marT="0" marB="0" anchor="ctr"/>
                </a:tc>
                <a:extLst>
                  <a:ext uri="{0D108BD9-81ED-4DB2-BD59-A6C34878D82A}">
                    <a16:rowId xmlns:a16="http://schemas.microsoft.com/office/drawing/2014/main" val="438129128"/>
                  </a:ext>
                </a:extLst>
              </a:tr>
              <a:tr h="604763">
                <a:tc>
                  <a:txBody>
                    <a:bodyPr/>
                    <a:lstStyle/>
                    <a:p>
                      <a:pPr>
                        <a:spcAft>
                          <a:spcPts val="0"/>
                        </a:spcAft>
                      </a:pPr>
                      <a:r>
                        <a:rPr lang="tr-TR" sz="1200" b="0" i="0" dirty="0">
                          <a:effectLst/>
                          <a:latin typeface="Trebuchet MS" panose="020B0603020202020204" pitchFamily="34" charset="0"/>
                          <a:ea typeface="Times New Roman" panose="02020603050405020304" pitchFamily="18" charset="0"/>
                        </a:rPr>
                        <a:t>Vergi (</a:t>
                      </a:r>
                      <a:r>
                        <a:rPr lang="tr-TR" sz="1200" b="0" i="0" dirty="0" err="1">
                          <a:effectLst/>
                          <a:latin typeface="Trebuchet MS" panose="020B0603020202020204" pitchFamily="34" charset="0"/>
                          <a:ea typeface="Times New Roman" panose="02020603050405020304" pitchFamily="18" charset="0"/>
                        </a:rPr>
                        <a:t>KDV+Gelir</a:t>
                      </a:r>
                      <a:r>
                        <a:rPr lang="tr-TR" sz="1200" b="0" i="0" dirty="0">
                          <a:effectLst/>
                          <a:latin typeface="Trebuchet MS" panose="020B0603020202020204" pitchFamily="34" charset="0"/>
                          <a:ea typeface="Times New Roman" panose="02020603050405020304" pitchFamily="18" charset="0"/>
                        </a:rPr>
                        <a:t>)</a:t>
                      </a:r>
                    </a:p>
                    <a:p>
                      <a:pPr>
                        <a:spcAft>
                          <a:spcPts val="0"/>
                        </a:spcAft>
                      </a:pPr>
                      <a:r>
                        <a:rPr lang="tr-TR" sz="1100" b="0" i="0" dirty="0">
                          <a:effectLst/>
                          <a:latin typeface="Trebuchet MS" panose="020B0603020202020204" pitchFamily="34" charset="0"/>
                          <a:ea typeface="Times New Roman" panose="02020603050405020304" pitchFamily="18" charset="0"/>
                        </a:rPr>
                        <a:t>(Milyon TL)</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8.236</a:t>
                      </a:r>
                    </a:p>
                  </a:txBody>
                  <a:tcPr marL="68580" marR="68580" marT="0" marB="0" anchor="ctr"/>
                </a:tc>
                <a:tc>
                  <a:txBody>
                    <a:bodyPr/>
                    <a:lstStyle/>
                    <a:p>
                      <a:pPr algn="r"/>
                      <a:r>
                        <a:rPr lang="tr-TR" sz="1200" b="0" dirty="0">
                          <a:effectLst/>
                          <a:latin typeface="Trebuchet MS" panose="020B0603020202020204" pitchFamily="34" charset="0"/>
                          <a:ea typeface="Times New Roman" panose="02020603050405020304" pitchFamily="18" charset="0"/>
                        </a:rPr>
                        <a:t>6.464</a:t>
                      </a:r>
                      <a:endParaRPr lang="tr-TR" sz="1200" dirty="0"/>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8.716</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7.450</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16.952</a:t>
                      </a:r>
                    </a:p>
                  </a:txBody>
                  <a:tcPr marL="68580" marR="68580" marT="0" marB="0" anchor="ctr"/>
                </a:tc>
                <a:tc>
                  <a:txBody>
                    <a:bodyPr/>
                    <a:lstStyle/>
                    <a:p>
                      <a:pPr algn="r"/>
                      <a:r>
                        <a:rPr lang="tr-TR" sz="1200" b="0" dirty="0">
                          <a:latin typeface="Trebuchet MS" panose="020B0603020202020204" pitchFamily="34" charset="0"/>
                        </a:rPr>
                        <a:t>13.914</a:t>
                      </a:r>
                    </a:p>
                  </a:txBody>
                  <a:tcPr marL="68580" marR="68580" marT="0" marB="0" anchor="ctr"/>
                </a:tc>
                <a:extLst>
                  <a:ext uri="{0D108BD9-81ED-4DB2-BD59-A6C34878D82A}">
                    <a16:rowId xmlns:a16="http://schemas.microsoft.com/office/drawing/2014/main" val="1995719694"/>
                  </a:ext>
                </a:extLst>
              </a:tr>
              <a:tr h="397415">
                <a:tc>
                  <a:txBody>
                    <a:bodyPr/>
                    <a:lstStyle/>
                    <a:p>
                      <a:pPr>
                        <a:spcAft>
                          <a:spcPts val="0"/>
                        </a:spcAft>
                      </a:pPr>
                      <a:r>
                        <a:rPr lang="tr-TR" sz="1200" b="0" i="0" dirty="0">
                          <a:effectLst/>
                          <a:latin typeface="Trebuchet MS" panose="020B0603020202020204" pitchFamily="34" charset="0"/>
                          <a:ea typeface="Times New Roman" panose="02020603050405020304" pitchFamily="18" charset="0"/>
                        </a:rPr>
                        <a:t>İhracat </a:t>
                      </a:r>
                      <a:r>
                        <a:rPr lang="tr-TR" sz="1100" b="0" i="0" dirty="0">
                          <a:effectLst/>
                          <a:latin typeface="Trebuchet MS" panose="020B0603020202020204" pitchFamily="34" charset="0"/>
                          <a:ea typeface="Times New Roman" panose="02020603050405020304" pitchFamily="18" charset="0"/>
                        </a:rPr>
                        <a:t>(Milyon $)</a:t>
                      </a:r>
                      <a:endParaRPr lang="tr-TR" sz="1200" b="0" i="0" dirty="0">
                        <a:effectLst/>
                        <a:latin typeface="Trebuchet MS" panose="020B0603020202020204" pitchFamily="34" charset="0"/>
                        <a:ea typeface="Times New Roman" panose="02020603050405020304" pitchFamily="18" charset="0"/>
                      </a:endParaRP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482</a:t>
                      </a:r>
                    </a:p>
                  </a:txBody>
                  <a:tcPr marL="68580" marR="68580" marT="0" marB="0" anchor="ctr"/>
                </a:tc>
                <a:tc>
                  <a:txBody>
                    <a:bodyPr/>
                    <a:lstStyle/>
                    <a:p>
                      <a:pPr algn="r"/>
                      <a:r>
                        <a:rPr lang="tr-TR" sz="1200" b="0" dirty="0">
                          <a:effectLst/>
                          <a:latin typeface="Trebuchet MS" panose="020B0603020202020204" pitchFamily="34" charset="0"/>
                          <a:ea typeface="Times New Roman" panose="02020603050405020304" pitchFamily="18" charset="0"/>
                        </a:rPr>
                        <a:t>701</a:t>
                      </a:r>
                      <a:endParaRPr lang="tr-TR" sz="1200" dirty="0"/>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701</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793</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1.183</a:t>
                      </a:r>
                    </a:p>
                  </a:txBody>
                  <a:tcPr marL="68580" marR="68580" marT="0" marB="0" anchor="ctr"/>
                </a:tc>
                <a:tc>
                  <a:txBody>
                    <a:bodyPr/>
                    <a:lstStyle/>
                    <a:p>
                      <a:pPr algn="r"/>
                      <a:r>
                        <a:rPr lang="tr-TR" sz="1200" b="0" dirty="0">
                          <a:latin typeface="Trebuchet MS" panose="020B0603020202020204" pitchFamily="34" charset="0"/>
                        </a:rPr>
                        <a:t>1.494</a:t>
                      </a:r>
                    </a:p>
                  </a:txBody>
                  <a:tcPr marL="68580" marR="68580" marT="0" marB="0" anchor="ctr"/>
                </a:tc>
                <a:extLst>
                  <a:ext uri="{0D108BD9-81ED-4DB2-BD59-A6C34878D82A}">
                    <a16:rowId xmlns:a16="http://schemas.microsoft.com/office/drawing/2014/main" val="1279093392"/>
                  </a:ext>
                </a:extLst>
              </a:tr>
              <a:tr h="207347">
                <a:tc>
                  <a:txBody>
                    <a:bodyPr/>
                    <a:lstStyle/>
                    <a:p>
                      <a:pPr>
                        <a:spcAft>
                          <a:spcPts val="0"/>
                        </a:spcAft>
                      </a:pPr>
                      <a:r>
                        <a:rPr lang="tr-TR" sz="1200" b="0" i="0" dirty="0">
                          <a:effectLst/>
                          <a:latin typeface="Trebuchet MS" panose="020B0603020202020204" pitchFamily="34" charset="0"/>
                          <a:ea typeface="Times New Roman" panose="02020603050405020304" pitchFamily="18" charset="0"/>
                        </a:rPr>
                        <a:t>İthalat </a:t>
                      </a:r>
                    </a:p>
                    <a:p>
                      <a:pPr>
                        <a:spcAft>
                          <a:spcPts val="0"/>
                        </a:spcAft>
                      </a:pPr>
                      <a:r>
                        <a:rPr lang="tr-TR" sz="1100" b="0" i="0" dirty="0">
                          <a:effectLst/>
                          <a:latin typeface="Trebuchet MS" panose="020B0603020202020204" pitchFamily="34" charset="0"/>
                          <a:ea typeface="Times New Roman" panose="02020603050405020304" pitchFamily="18" charset="0"/>
                        </a:rPr>
                        <a:t>(Milyon $)</a:t>
                      </a:r>
                      <a:endParaRPr lang="tr-TR" sz="1200" b="0" i="0" dirty="0">
                        <a:effectLst/>
                        <a:latin typeface="Trebuchet MS" panose="020B0603020202020204" pitchFamily="34" charset="0"/>
                        <a:ea typeface="Times New Roman" panose="02020603050405020304" pitchFamily="18" charset="0"/>
                      </a:endParaRP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2.917</a:t>
                      </a:r>
                    </a:p>
                  </a:txBody>
                  <a:tcPr marL="68580" marR="68580" marT="0" marB="0" anchor="ctr"/>
                </a:tc>
                <a:tc>
                  <a:txBody>
                    <a:bodyPr/>
                    <a:lstStyle/>
                    <a:p>
                      <a:pPr algn="r"/>
                      <a:r>
                        <a:rPr lang="tr-TR" sz="1200" b="0" dirty="0">
                          <a:effectLst/>
                          <a:latin typeface="Trebuchet MS" panose="020B0603020202020204" pitchFamily="34" charset="0"/>
                          <a:ea typeface="Times New Roman" panose="02020603050405020304" pitchFamily="18" charset="0"/>
                        </a:rPr>
                        <a:t>1.770</a:t>
                      </a:r>
                      <a:endParaRPr lang="tr-TR" sz="1200" dirty="0"/>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1.719</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1.775</a:t>
                      </a:r>
                    </a:p>
                  </a:txBody>
                  <a:tcPr marL="68580" marR="68580" marT="0" marB="0" anchor="ctr"/>
                </a:tc>
                <a:tc>
                  <a:txBody>
                    <a:bodyPr/>
                    <a:lstStyle/>
                    <a:p>
                      <a:pPr marL="228600" marR="152400" algn="r">
                        <a:spcAft>
                          <a:spcPts val="0"/>
                        </a:spcAft>
                      </a:pPr>
                      <a:r>
                        <a:rPr lang="tr-TR" sz="1200" b="0" dirty="0">
                          <a:effectLst/>
                          <a:latin typeface="Trebuchet MS" panose="020B0603020202020204" pitchFamily="34" charset="0"/>
                          <a:ea typeface="Times New Roman" panose="02020603050405020304" pitchFamily="18" charset="0"/>
                        </a:rPr>
                        <a:t>4.636</a:t>
                      </a:r>
                    </a:p>
                  </a:txBody>
                  <a:tcPr marL="68580" marR="68580" marT="0" marB="0" anchor="ctr"/>
                </a:tc>
                <a:tc>
                  <a:txBody>
                    <a:bodyPr/>
                    <a:lstStyle/>
                    <a:p>
                      <a:pPr algn="r"/>
                      <a:r>
                        <a:rPr lang="tr-TR" sz="1200" b="0" dirty="0">
                          <a:latin typeface="Trebuchet MS" panose="020B0603020202020204" pitchFamily="34" charset="0"/>
                        </a:rPr>
                        <a:t>3.545</a:t>
                      </a:r>
                    </a:p>
                  </a:txBody>
                  <a:tcPr marL="68580" marR="68580" marT="0" marB="0" anchor="ctr"/>
                </a:tc>
                <a:extLst>
                  <a:ext uri="{0D108BD9-81ED-4DB2-BD59-A6C34878D82A}">
                    <a16:rowId xmlns:a16="http://schemas.microsoft.com/office/drawing/2014/main" val="1888960062"/>
                  </a:ext>
                </a:extLst>
              </a:tr>
            </a:tbl>
          </a:graphicData>
        </a:graphic>
      </p:graphicFrame>
      <p:sp>
        <p:nvSpPr>
          <p:cNvPr id="3" name="Dikdörtgen 2">
            <a:extLst>
              <a:ext uri="{FF2B5EF4-FFF2-40B4-BE49-F238E27FC236}">
                <a16:creationId xmlns:a16="http://schemas.microsoft.com/office/drawing/2014/main" id="{7ABBFAB2-433E-4CDB-930A-58E4203EA9D1}"/>
              </a:ext>
            </a:extLst>
          </p:cNvPr>
          <p:cNvSpPr/>
          <p:nvPr/>
        </p:nvSpPr>
        <p:spPr>
          <a:xfrm>
            <a:off x="374374" y="8758138"/>
            <a:ext cx="6109407" cy="492443"/>
          </a:xfrm>
          <a:prstGeom prst="rect">
            <a:avLst/>
          </a:prstGeom>
          <a:solidFill>
            <a:schemeClr val="tx1">
              <a:lumMod val="85000"/>
              <a:lumOff val="15000"/>
              <a:alpha val="25000"/>
            </a:schemeClr>
          </a:solidFill>
        </p:spPr>
        <p:txBody>
          <a:bodyPr wrap="square">
            <a:spAutoFit/>
          </a:bodyPr>
          <a:lstStyle/>
          <a:p>
            <a:pPr algn="just"/>
            <a:r>
              <a:rPr lang="tr-TR" sz="1300" dirty="0">
                <a:latin typeface="Trebuchet MS" panose="020B0603020202020204" pitchFamily="34" charset="0"/>
              </a:rPr>
              <a:t>Zonguldak TTK Limanı Ro-Ro hattında </a:t>
            </a:r>
            <a:r>
              <a:rPr lang="tr-TR" sz="1300" dirty="0">
                <a:solidFill>
                  <a:schemeClr val="accent2"/>
                </a:solidFill>
                <a:latin typeface="Trebuchet MS" panose="020B0603020202020204" pitchFamily="34" charset="0"/>
              </a:rPr>
              <a:t>25.10.2024</a:t>
            </a:r>
            <a:r>
              <a:rPr lang="tr-TR" sz="1300" dirty="0">
                <a:latin typeface="Trebuchet MS" panose="020B0603020202020204" pitchFamily="34" charset="0"/>
              </a:rPr>
              <a:t> tarihi itibariyle başlayan Zonguldak-</a:t>
            </a:r>
            <a:r>
              <a:rPr lang="tr-TR" sz="1300" dirty="0" err="1">
                <a:latin typeface="Trebuchet MS" panose="020B0603020202020204" pitchFamily="34" charset="0"/>
              </a:rPr>
              <a:t>Tuapse</a:t>
            </a:r>
            <a:r>
              <a:rPr lang="tr-TR" sz="1300" dirty="0">
                <a:latin typeface="Trebuchet MS" panose="020B0603020202020204" pitchFamily="34" charset="0"/>
              </a:rPr>
              <a:t> Seferlerinde </a:t>
            </a:r>
            <a:r>
              <a:rPr lang="tr-TR" sz="1300" b="1" dirty="0">
                <a:latin typeface="Trebuchet MS" panose="020B0603020202020204" pitchFamily="34" charset="0"/>
              </a:rPr>
              <a:t>5</a:t>
            </a:r>
            <a:r>
              <a:rPr lang="tr-TR" sz="1300" dirty="0">
                <a:latin typeface="Trebuchet MS" panose="020B0603020202020204" pitchFamily="34" charset="0"/>
              </a:rPr>
              <a:t> farklı gemi ile </a:t>
            </a:r>
            <a:r>
              <a:rPr lang="tr-TR" sz="1300" b="1" dirty="0">
                <a:latin typeface="Trebuchet MS" panose="020B0603020202020204" pitchFamily="34" charset="0"/>
              </a:rPr>
              <a:t>13 </a:t>
            </a:r>
            <a:r>
              <a:rPr lang="tr-TR" sz="1300" dirty="0">
                <a:latin typeface="Trebuchet MS" panose="020B0603020202020204" pitchFamily="34" charset="0"/>
              </a:rPr>
              <a:t>sefer yapılmıştır.</a:t>
            </a:r>
          </a:p>
        </p:txBody>
      </p:sp>
    </p:spTree>
    <p:extLst>
      <p:ext uri="{BB962C8B-B14F-4D97-AF65-F5344CB8AC3E}">
        <p14:creationId xmlns:p14="http://schemas.microsoft.com/office/powerpoint/2010/main" val="51287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76060"/>
              <a:ext cx="6276523" cy="1864335"/>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ÇEVRE</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İl genelindeki evsel ve endüstriyel Atık Su Arıtma Tesisi sayısı 152’dir. 2024’de Zonguldak İli Özel İdaresi ve Belediyeleri Çevre Altyapı Temel Hizmetler Birliği (ZONÇEB) koordinesinde katı atık bertaraf ve düzenli depolama tesisinde belediyeler tarafından toplanan 167.724,62 ton atığın düzenli depolanması sağlanmış, </a:t>
              </a:r>
              <a:r>
                <a:rPr lang="tr-TR" sz="1500" dirty="0" err="1">
                  <a:solidFill>
                    <a:schemeClr val="bg1"/>
                  </a:solidFill>
                  <a:latin typeface="Trebuchet MS" panose="020B0603020202020204" pitchFamily="34" charset="0"/>
                </a:rPr>
                <a:t>biyokütle</a:t>
              </a:r>
              <a:r>
                <a:rPr lang="tr-TR" sz="1500" dirty="0">
                  <a:solidFill>
                    <a:schemeClr val="bg1"/>
                  </a:solidFill>
                  <a:latin typeface="Trebuchet MS" panose="020B0603020202020204" pitchFamily="34" charset="0"/>
                </a:rPr>
                <a:t> enerji üretim tesisinde toplam 16.932 MW elektrik üretilmiştir.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2" name="Tablo 11">
            <a:extLst>
              <a:ext uri="{FF2B5EF4-FFF2-40B4-BE49-F238E27FC236}">
                <a16:creationId xmlns:a16="http://schemas.microsoft.com/office/drawing/2014/main" id="{B3D209B3-825F-481E-82A0-CC458A43033E}"/>
              </a:ext>
            </a:extLst>
          </p:cNvPr>
          <p:cNvGraphicFramePr>
            <a:graphicFrameLocks noGrp="1"/>
          </p:cNvGraphicFramePr>
          <p:nvPr>
            <p:extLst>
              <p:ext uri="{D42A27DB-BD31-4B8C-83A1-F6EECF244321}">
                <p14:modId xmlns:p14="http://schemas.microsoft.com/office/powerpoint/2010/main" val="520842835"/>
              </p:ext>
            </p:extLst>
          </p:nvPr>
        </p:nvGraphicFramePr>
        <p:xfrm>
          <a:off x="297868" y="7175504"/>
          <a:ext cx="6244800" cy="1754990"/>
        </p:xfrm>
        <a:graphic>
          <a:graphicData uri="http://schemas.openxmlformats.org/drawingml/2006/table">
            <a:tbl>
              <a:tblPr firstRow="1" bandRow="1">
                <a:tableStyleId>{D27102A9-8310-4765-A935-A1911B00CA55}</a:tableStyleId>
              </a:tblPr>
              <a:tblGrid>
                <a:gridCol w="966428">
                  <a:extLst>
                    <a:ext uri="{9D8B030D-6E8A-4147-A177-3AD203B41FA5}">
                      <a16:colId xmlns:a16="http://schemas.microsoft.com/office/drawing/2014/main" val="474158380"/>
                    </a:ext>
                  </a:extLst>
                </a:gridCol>
                <a:gridCol w="1397000">
                  <a:extLst>
                    <a:ext uri="{9D8B030D-6E8A-4147-A177-3AD203B41FA5}">
                      <a16:colId xmlns:a16="http://schemas.microsoft.com/office/drawing/2014/main" val="4170450307"/>
                    </a:ext>
                  </a:extLst>
                </a:gridCol>
                <a:gridCol w="1371600">
                  <a:extLst>
                    <a:ext uri="{9D8B030D-6E8A-4147-A177-3AD203B41FA5}">
                      <a16:colId xmlns:a16="http://schemas.microsoft.com/office/drawing/2014/main" val="2618021506"/>
                    </a:ext>
                  </a:extLst>
                </a:gridCol>
                <a:gridCol w="1435100">
                  <a:extLst>
                    <a:ext uri="{9D8B030D-6E8A-4147-A177-3AD203B41FA5}">
                      <a16:colId xmlns:a16="http://schemas.microsoft.com/office/drawing/2014/main" val="3111087285"/>
                    </a:ext>
                  </a:extLst>
                </a:gridCol>
                <a:gridCol w="1074672">
                  <a:extLst>
                    <a:ext uri="{9D8B030D-6E8A-4147-A177-3AD203B41FA5}">
                      <a16:colId xmlns:a16="http://schemas.microsoft.com/office/drawing/2014/main" val="3566640296"/>
                    </a:ext>
                  </a:extLst>
                </a:gridCol>
              </a:tblGrid>
              <a:tr h="1328233">
                <a:tc>
                  <a:txBody>
                    <a:bodyPr/>
                    <a:lstStyle/>
                    <a:p>
                      <a:pPr algn="l"/>
                      <a:r>
                        <a:rPr lang="tr-TR" sz="1300" b="0" dirty="0">
                          <a:latin typeface="Trebuchet MS" panose="020B0603020202020204" pitchFamily="34" charset="0"/>
                          <a:ea typeface="Cambria Math" panose="02040503050406030204" pitchFamily="18" charset="0"/>
                        </a:rPr>
                        <a:t>Sıfır Atık Sistemine Geçen Belediye Sayısı</a:t>
                      </a:r>
                    </a:p>
                  </a:txBody>
                  <a:tcPr anchor="ctr">
                    <a:noFill/>
                  </a:tcPr>
                </a:tc>
                <a:tc>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r>
                        <a:rPr lang="tr-TR" sz="1300" b="0" dirty="0">
                          <a:latin typeface="Trebuchet MS" panose="020B0603020202020204" pitchFamily="34" charset="0"/>
                          <a:ea typeface="Cambria Math" panose="02040503050406030204" pitchFamily="18" charset="0"/>
                        </a:rPr>
                        <a:t>Sıfır Atık Sistemine Geçen Kurum/Kuruluş/İşletme Sayısı</a:t>
                      </a:r>
                    </a:p>
                    <a:p>
                      <a:pPr algn="l"/>
                      <a:endParaRPr lang="tr-TR" sz="1300" b="0" dirty="0">
                        <a:latin typeface="Trebuchet MS" panose="020B0603020202020204" pitchFamily="34" charset="0"/>
                        <a:ea typeface="Cambria Math" panose="02040503050406030204" pitchFamily="18" charset="0"/>
                      </a:endParaRPr>
                    </a:p>
                  </a:txBody>
                  <a:tcPr anchor="ctr">
                    <a:noFill/>
                  </a:tcPr>
                </a:tc>
                <a:tc>
                  <a:txBody>
                    <a:bodyPr/>
                    <a:lstStyle/>
                    <a:p>
                      <a:pPr algn="l"/>
                      <a:r>
                        <a:rPr lang="tr-TR" sz="1300" b="0" dirty="0">
                          <a:latin typeface="Trebuchet MS" panose="020B0603020202020204" pitchFamily="34" charset="0"/>
                          <a:ea typeface="Cambria Math" panose="02040503050406030204" pitchFamily="18" charset="0"/>
                        </a:rPr>
                        <a:t>Sıfır Atık Belgesi Alan Kurum/Kuruluş/İşletme Sayısı</a:t>
                      </a:r>
                    </a:p>
                  </a:txBody>
                  <a:tcPr anchor="ctr">
                    <a:noFill/>
                  </a:tcPr>
                </a:tc>
                <a:tc>
                  <a:txBody>
                    <a:bodyPr/>
                    <a:lstStyle/>
                    <a:p>
                      <a:pPr algn="l"/>
                      <a:r>
                        <a:rPr lang="tr-TR" sz="1300" b="0" dirty="0">
                          <a:latin typeface="Trebuchet MS" panose="020B0603020202020204" pitchFamily="34" charset="0"/>
                          <a:ea typeface="Cambria Math" panose="02040503050406030204" pitchFamily="18" charset="0"/>
                        </a:rPr>
                        <a:t>İl Geneli Toplanan Atık Miktarı (ton)</a:t>
                      </a:r>
                    </a:p>
                  </a:txBody>
                  <a:tcPr anchor="ctr">
                    <a:noFill/>
                  </a:tcPr>
                </a:tc>
                <a:tc>
                  <a:txBody>
                    <a:bodyPr/>
                    <a:lstStyle/>
                    <a:p>
                      <a:pPr algn="l"/>
                      <a:r>
                        <a:rPr lang="tr-TR" sz="1300" b="0" dirty="0">
                          <a:latin typeface="Trebuchet MS" panose="020B0603020202020204" pitchFamily="34" charset="0"/>
                          <a:ea typeface="Cambria Math" panose="02040503050406030204" pitchFamily="18" charset="0"/>
                        </a:rPr>
                        <a:t>Eğitim Verilen Kişi Sayısı</a:t>
                      </a:r>
                    </a:p>
                  </a:txBody>
                  <a:tcPr anchor="ctr">
                    <a:noFill/>
                  </a:tcPr>
                </a:tc>
                <a:extLst>
                  <a:ext uri="{0D108BD9-81ED-4DB2-BD59-A6C34878D82A}">
                    <a16:rowId xmlns:a16="http://schemas.microsoft.com/office/drawing/2014/main" val="3974629367"/>
                  </a:ext>
                </a:extLst>
              </a:tr>
              <a:tr h="426757">
                <a:tc>
                  <a:txBody>
                    <a:bodyPr/>
                    <a:lstStyle/>
                    <a:p>
                      <a:pPr algn="l">
                        <a:spcAft>
                          <a:spcPts val="0"/>
                        </a:spcAft>
                      </a:pPr>
                      <a:r>
                        <a:rPr lang="tr-TR" sz="1200" baseline="0" dirty="0">
                          <a:solidFill>
                            <a:schemeClr val="tx1">
                              <a:lumMod val="95000"/>
                              <a:lumOff val="5000"/>
                            </a:schemeClr>
                          </a:solidFill>
                          <a:effectLst/>
                          <a:latin typeface="Trebuchet MS" panose="020B0603020202020204" pitchFamily="34" charset="0"/>
                          <a:ea typeface="Times New Roman" panose="02020603050405020304" pitchFamily="18" charset="0"/>
                        </a:rPr>
                        <a:t>17</a:t>
                      </a:r>
                    </a:p>
                  </a:txBody>
                  <a:tcPr marL="68580" marR="68580" marT="0" marB="0" anchor="ctr"/>
                </a:tc>
                <a:tc>
                  <a:txBody>
                    <a:bodyPr/>
                    <a:lstStyle/>
                    <a:p>
                      <a:pPr marL="228600" marR="152400" algn="l">
                        <a:spcAft>
                          <a:spcPts val="0"/>
                        </a:spcAft>
                      </a:pPr>
                      <a:r>
                        <a:rPr lang="tr-TR" sz="1200" baseline="0" dirty="0">
                          <a:solidFill>
                            <a:schemeClr val="tx1">
                              <a:lumMod val="95000"/>
                              <a:lumOff val="5000"/>
                            </a:schemeClr>
                          </a:solidFill>
                          <a:effectLst/>
                          <a:latin typeface="Trebuchet MS" panose="020B0603020202020204" pitchFamily="34" charset="0"/>
                          <a:ea typeface="Times New Roman" panose="02020603050405020304" pitchFamily="18" charset="0"/>
                        </a:rPr>
                        <a:t>1.560</a:t>
                      </a:r>
                    </a:p>
                  </a:txBody>
                  <a:tcPr marL="68580" marR="68580" marT="0" marB="0" anchor="ctr"/>
                </a:tc>
                <a:tc>
                  <a:txBody>
                    <a:bodyPr/>
                    <a:lstStyle/>
                    <a:p>
                      <a:pPr marL="228600" marR="152400" algn="l">
                        <a:spcAft>
                          <a:spcPts val="0"/>
                        </a:spcAft>
                      </a:pPr>
                      <a:r>
                        <a:rPr lang="tr-TR" sz="1200" baseline="0" dirty="0">
                          <a:solidFill>
                            <a:schemeClr val="tx1">
                              <a:lumMod val="95000"/>
                              <a:lumOff val="5000"/>
                            </a:schemeClr>
                          </a:solidFill>
                          <a:effectLst/>
                          <a:latin typeface="Trebuchet MS" panose="020B0603020202020204" pitchFamily="34" charset="0"/>
                          <a:ea typeface="Times New Roman" panose="02020603050405020304" pitchFamily="18" charset="0"/>
                        </a:rPr>
                        <a:t>1.180</a:t>
                      </a:r>
                    </a:p>
                  </a:txBody>
                  <a:tcPr marL="68580" marR="68580" marT="0" marB="0" anchor="ctr"/>
                </a:tc>
                <a:tc>
                  <a:txBody>
                    <a:bodyPr/>
                    <a:lstStyle/>
                    <a:p>
                      <a:pPr marL="228600" marR="152400" algn="l">
                        <a:spcAft>
                          <a:spcPts val="0"/>
                        </a:spcAft>
                      </a:pPr>
                      <a:r>
                        <a:rPr lang="tr-TR" sz="1200" baseline="0" dirty="0">
                          <a:solidFill>
                            <a:schemeClr val="tx1">
                              <a:lumMod val="95000"/>
                              <a:lumOff val="5000"/>
                            </a:schemeClr>
                          </a:solidFill>
                          <a:effectLst/>
                          <a:latin typeface="Trebuchet MS" panose="020B0603020202020204" pitchFamily="34" charset="0"/>
                          <a:ea typeface="Times New Roman" panose="02020603050405020304" pitchFamily="18" charset="0"/>
                        </a:rPr>
                        <a:t>152.495</a:t>
                      </a:r>
                    </a:p>
                  </a:txBody>
                  <a:tcPr marL="68580" marR="68580" marT="0" marB="0" anchor="ctr"/>
                </a:tc>
                <a:tc>
                  <a:txBody>
                    <a:bodyPr/>
                    <a:lstStyle/>
                    <a:p>
                      <a:pPr marL="228600" marR="152400" algn="l">
                        <a:spcAft>
                          <a:spcPts val="0"/>
                        </a:spcAft>
                      </a:pPr>
                      <a:r>
                        <a:rPr lang="tr-TR" sz="1200" baseline="0" dirty="0">
                          <a:solidFill>
                            <a:schemeClr val="tx1">
                              <a:lumMod val="95000"/>
                              <a:lumOff val="5000"/>
                            </a:schemeClr>
                          </a:solidFill>
                          <a:effectLst/>
                          <a:latin typeface="Trebuchet MS" panose="020B0603020202020204" pitchFamily="34" charset="0"/>
                          <a:ea typeface="Times New Roman" panose="02020603050405020304" pitchFamily="18" charset="0"/>
                        </a:rPr>
                        <a:t>123.479</a:t>
                      </a:r>
                    </a:p>
                  </a:txBody>
                  <a:tcPr marL="68580" marR="68580" marT="0" marB="0" anchor="ctr"/>
                </a:tc>
                <a:extLst>
                  <a:ext uri="{0D108BD9-81ED-4DB2-BD59-A6C34878D82A}">
                    <a16:rowId xmlns:a16="http://schemas.microsoft.com/office/drawing/2014/main" val="3898744942"/>
                  </a:ext>
                </a:extLst>
              </a:tr>
            </a:tbl>
          </a:graphicData>
        </a:graphic>
      </p:graphicFrame>
      <p:sp>
        <p:nvSpPr>
          <p:cNvPr id="13" name="Dikdörtgen 12">
            <a:extLst>
              <a:ext uri="{FF2B5EF4-FFF2-40B4-BE49-F238E27FC236}">
                <a16:creationId xmlns:a16="http://schemas.microsoft.com/office/drawing/2014/main" id="{304AFEE5-DD99-47FE-AE41-457D1C86DA6E}"/>
              </a:ext>
            </a:extLst>
          </p:cNvPr>
          <p:cNvSpPr/>
          <p:nvPr/>
        </p:nvSpPr>
        <p:spPr>
          <a:xfrm>
            <a:off x="3432969" y="3538112"/>
            <a:ext cx="3122400" cy="3045150"/>
          </a:xfrm>
          <a:prstGeom prst="rect">
            <a:avLst/>
          </a:prstGeom>
          <a:blipFill rotWithShape="1">
            <a:blip r:embed="rId3"/>
            <a:stretch>
              <a:fillRect/>
            </a:stretch>
          </a:blipFill>
          <a:ln>
            <a:noFill/>
          </a:ln>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pic>
        <p:nvPicPr>
          <p:cNvPr id="8" name="Grafik 7">
            <a:extLst>
              <a:ext uri="{FF2B5EF4-FFF2-40B4-BE49-F238E27FC236}">
                <a16:creationId xmlns:a16="http://schemas.microsoft.com/office/drawing/2014/main" id="{53F02F3D-B287-4F49-88E5-679A09D92A63}"/>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3353" t="31105" r="23387" b="27208"/>
          <a:stretch/>
        </p:blipFill>
        <p:spPr>
          <a:xfrm>
            <a:off x="2507326" y="6694822"/>
            <a:ext cx="1851286" cy="691312"/>
          </a:xfrm>
          <a:prstGeom prst="rect">
            <a:avLst/>
          </a:prstGeom>
        </p:spPr>
      </p:pic>
      <p:pic>
        <p:nvPicPr>
          <p:cNvPr id="15" name="Resim 14">
            <a:extLst>
              <a:ext uri="{FF2B5EF4-FFF2-40B4-BE49-F238E27FC236}">
                <a16:creationId xmlns:a16="http://schemas.microsoft.com/office/drawing/2014/main" id="{B95BF440-331F-445E-8DB5-03B2D703AFFB}"/>
              </a:ext>
            </a:extLst>
          </p:cNvPr>
          <p:cNvPicPr>
            <a:picLocks noChangeAspect="1"/>
          </p:cNvPicPr>
          <p:nvPr/>
        </p:nvPicPr>
        <p:blipFill>
          <a:blip r:embed="rId6"/>
          <a:stretch>
            <a:fillRect/>
          </a:stretch>
        </p:blipFill>
        <p:spPr>
          <a:xfrm>
            <a:off x="297868" y="3538113"/>
            <a:ext cx="3121160" cy="3045148"/>
          </a:xfrm>
          <a:prstGeom prst="rect">
            <a:avLst/>
          </a:prstGeom>
        </p:spPr>
      </p:pic>
    </p:spTree>
    <p:extLst>
      <p:ext uri="{BB962C8B-B14F-4D97-AF65-F5344CB8AC3E}">
        <p14:creationId xmlns:p14="http://schemas.microsoft.com/office/powerpoint/2010/main" val="1639563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794" y="1254757"/>
            <a:ext cx="6840538" cy="2041124"/>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249685"/>
              <a:ext cx="6276523" cy="1317085"/>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ÇEVRE</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İlimizdeki Korunan Alanlar; Yayla (Fener Mahallesi), </a:t>
              </a:r>
              <a:r>
                <a:rPr lang="tr-TR" sz="1500" dirty="0" err="1">
                  <a:solidFill>
                    <a:schemeClr val="bg1"/>
                  </a:solidFill>
                  <a:latin typeface="Trebuchet MS" panose="020B0603020202020204" pitchFamily="34" charset="0"/>
                </a:rPr>
                <a:t>Erçek</a:t>
              </a:r>
              <a:r>
                <a:rPr lang="tr-TR" sz="1500" dirty="0">
                  <a:solidFill>
                    <a:schemeClr val="bg1"/>
                  </a:solidFill>
                  <a:latin typeface="Trebuchet MS" panose="020B0603020202020204" pitchFamily="34" charset="0"/>
                </a:rPr>
                <a:t> Mağarası, </a:t>
              </a:r>
              <a:r>
                <a:rPr lang="tr-TR" sz="1500" dirty="0" err="1">
                  <a:solidFill>
                    <a:schemeClr val="bg1"/>
                  </a:solidFill>
                  <a:latin typeface="Trebuchet MS" panose="020B0603020202020204" pitchFamily="34" charset="0"/>
                </a:rPr>
                <a:t>Kdz</a:t>
              </a:r>
              <a:r>
                <a:rPr lang="tr-TR" sz="1500" dirty="0">
                  <a:solidFill>
                    <a:schemeClr val="bg1"/>
                  </a:solidFill>
                  <a:latin typeface="Trebuchet MS" panose="020B0603020202020204" pitchFamily="34" charset="0"/>
                </a:rPr>
                <a:t>. Ereğli ilçesi Göztepe Mevkii, </a:t>
              </a:r>
              <a:r>
                <a:rPr lang="tr-TR" sz="1500" dirty="0" err="1">
                  <a:solidFill>
                    <a:schemeClr val="bg1"/>
                  </a:solidFill>
                  <a:latin typeface="Trebuchet MS" panose="020B0603020202020204" pitchFamily="34" charset="0"/>
                </a:rPr>
                <a:t>Kdz</a:t>
              </a:r>
              <a:r>
                <a:rPr lang="tr-TR" sz="1500" dirty="0">
                  <a:solidFill>
                    <a:schemeClr val="bg1"/>
                  </a:solidFill>
                  <a:latin typeface="Trebuchet MS" panose="020B0603020202020204" pitchFamily="34" charset="0"/>
                </a:rPr>
                <a:t>. Ereğli </a:t>
              </a:r>
              <a:r>
                <a:rPr lang="tr-TR" sz="1500" dirty="0" err="1">
                  <a:solidFill>
                    <a:schemeClr val="bg1"/>
                  </a:solidFill>
                  <a:latin typeface="Trebuchet MS" panose="020B0603020202020204" pitchFamily="34" charset="0"/>
                </a:rPr>
                <a:t>Cehennemağzı</a:t>
              </a:r>
              <a:r>
                <a:rPr lang="tr-TR" sz="1500" dirty="0">
                  <a:solidFill>
                    <a:schemeClr val="bg1"/>
                  </a:solidFill>
                  <a:latin typeface="Trebuchet MS" panose="020B0603020202020204" pitchFamily="34" charset="0"/>
                </a:rPr>
                <a:t> Mağaralarıdır. İlimizdeki 11 mağara ve 326 ağaç tescillidir.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flipV="1">
            <a:off x="-794" y="3304901"/>
            <a:ext cx="6841332" cy="226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4" name="Grafik 23">
            <a:extLst>
              <a:ext uri="{FF2B5EF4-FFF2-40B4-BE49-F238E27FC236}">
                <a16:creationId xmlns:a16="http://schemas.microsoft.com/office/drawing/2014/main" id="{0FEF6CF1-E6F7-4780-A889-48BA4581EB82}"/>
              </a:ext>
            </a:extLst>
          </p:cNvPr>
          <p:cNvGraphicFramePr/>
          <p:nvPr>
            <p:extLst>
              <p:ext uri="{D42A27DB-BD31-4B8C-83A1-F6EECF244321}">
                <p14:modId xmlns:p14="http://schemas.microsoft.com/office/powerpoint/2010/main" val="208257557"/>
              </p:ext>
            </p:extLst>
          </p:nvPr>
        </p:nvGraphicFramePr>
        <p:xfrm>
          <a:off x="-903125" y="3521160"/>
          <a:ext cx="8360834" cy="2866425"/>
        </p:xfrm>
        <a:graphic>
          <a:graphicData uri="http://schemas.openxmlformats.org/drawingml/2006/chart">
            <c:chart xmlns:c="http://schemas.openxmlformats.org/drawingml/2006/chart" xmlns:r="http://schemas.openxmlformats.org/officeDocument/2006/relationships" r:id="rId3"/>
          </a:graphicData>
        </a:graphic>
      </p:graphicFrame>
      <p:sp>
        <p:nvSpPr>
          <p:cNvPr id="6" name="Dikdörtgen 5">
            <a:extLst>
              <a:ext uri="{FF2B5EF4-FFF2-40B4-BE49-F238E27FC236}">
                <a16:creationId xmlns:a16="http://schemas.microsoft.com/office/drawing/2014/main" id="{ABDDDC9F-70A3-4B4C-87B0-48E4B3F529CE}"/>
              </a:ext>
            </a:extLst>
          </p:cNvPr>
          <p:cNvSpPr/>
          <p:nvPr/>
        </p:nvSpPr>
        <p:spPr>
          <a:xfrm>
            <a:off x="266940" y="6426245"/>
            <a:ext cx="4414385" cy="1631216"/>
          </a:xfrm>
          <a:prstGeom prst="rect">
            <a:avLst/>
          </a:prstGeom>
        </p:spPr>
        <p:txBody>
          <a:bodyPr wrap="square">
            <a:spAutoFit/>
          </a:bodyPr>
          <a:lstStyle/>
          <a:p>
            <a:pPr marL="342900" indent="-342900" algn="just">
              <a:buFont typeface="Wingdings" panose="05000000000000000000" pitchFamily="2" charset="2"/>
              <a:buChar char="Ø"/>
            </a:pPr>
            <a:r>
              <a:rPr lang="tr-TR" sz="1400" dirty="0">
                <a:latin typeface="Trebuchet MS" panose="020B0603020202020204" pitchFamily="34" charset="0"/>
                <a:cs typeface="Times New Roman" panose="02020603050405020304" pitchFamily="18" charset="0"/>
              </a:rPr>
              <a:t>Merkez ilçe, On Temmuz Mahallesi sınırları içinde kalan 5.179 m² büyüklüğündeki alan ‘Rezerv Yapı Alanı’ olarak belirlenmiş olup  bu alanda Emlak Konut GYO aracılığıyla yapılan 46 konut, 47 işyeri bağımsız birimden 5 konut, 10 işyeri bağımsız birimin satışı Fevkani köprü altı esnafına öncelikli olarak yapılmıştır</a:t>
            </a:r>
            <a:r>
              <a:rPr lang="tr-TR" sz="1600" dirty="0">
                <a:latin typeface="Trebuchet MS" panose="020B0603020202020204" pitchFamily="34" charset="0"/>
                <a:cs typeface="Times New Roman" panose="02020603050405020304" pitchFamily="18" charset="0"/>
              </a:rPr>
              <a:t>.</a:t>
            </a:r>
          </a:p>
        </p:txBody>
      </p:sp>
      <p:sp>
        <p:nvSpPr>
          <p:cNvPr id="9" name="Dikdörtgen 8">
            <a:extLst>
              <a:ext uri="{FF2B5EF4-FFF2-40B4-BE49-F238E27FC236}">
                <a16:creationId xmlns:a16="http://schemas.microsoft.com/office/drawing/2014/main" id="{22A5D0F6-0AE5-41F3-B15B-36E74D4E8705}"/>
              </a:ext>
            </a:extLst>
          </p:cNvPr>
          <p:cNvSpPr/>
          <p:nvPr/>
        </p:nvSpPr>
        <p:spPr>
          <a:xfrm>
            <a:off x="266940" y="8096121"/>
            <a:ext cx="4681772" cy="1384995"/>
          </a:xfrm>
          <a:prstGeom prst="rect">
            <a:avLst/>
          </a:prstGeom>
        </p:spPr>
        <p:txBody>
          <a:bodyPr wrap="square">
            <a:spAutoFit/>
          </a:bodyPr>
          <a:lstStyle/>
          <a:p>
            <a:pPr marL="342900" indent="-342900" algn="just">
              <a:buFont typeface="Wingdings" panose="05000000000000000000" pitchFamily="2" charset="2"/>
              <a:buChar char="Ø"/>
            </a:pPr>
            <a:r>
              <a:rPr lang="tr-TR" sz="1400" dirty="0">
                <a:latin typeface="Trebuchet MS" panose="020B0603020202020204" pitchFamily="34" charset="0"/>
              </a:rPr>
              <a:t>Daha sonra; 17.01.2023 açık artırmalı satış ile 31 konut, 5 ticari, 10.04.2023 açık artırmalı satış ile 10 konut, 0 ticari birimin satışı gerçekleştirilmiş olup, yazışmalar sonucu 32 ticari bağımsız birim Belediye’ye 2 yıllığına tahsis edilmiştir.</a:t>
            </a:r>
          </a:p>
          <a:p>
            <a:pPr marL="342900" indent="-342900" algn="just">
              <a:buFont typeface="Wingdings" panose="05000000000000000000" pitchFamily="2" charset="2"/>
              <a:buChar char="Ø"/>
            </a:pPr>
            <a:endParaRPr lang="tr-TR" sz="1400" dirty="0">
              <a:latin typeface="Trebuchet MS" panose="020B0603020202020204" pitchFamily="34" charset="0"/>
              <a:cs typeface="Times New Roman" panose="02020603050405020304" pitchFamily="18" charset="0"/>
            </a:endParaRPr>
          </a:p>
        </p:txBody>
      </p:sp>
      <p:sp>
        <p:nvSpPr>
          <p:cNvPr id="26" name="Oval 25">
            <a:extLst>
              <a:ext uri="{FF2B5EF4-FFF2-40B4-BE49-F238E27FC236}">
                <a16:creationId xmlns:a16="http://schemas.microsoft.com/office/drawing/2014/main" id="{5EC279EB-BB7A-4BA6-8F0E-C6212CE2381B}"/>
              </a:ext>
            </a:extLst>
          </p:cNvPr>
          <p:cNvSpPr/>
          <p:nvPr/>
        </p:nvSpPr>
        <p:spPr>
          <a:xfrm>
            <a:off x="4707465" y="6254044"/>
            <a:ext cx="1865686" cy="2149847"/>
          </a:xfrm>
          <a:prstGeom prst="ellipse">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latin typeface="Trebuchet MS" panose="020B0603020202020204" pitchFamily="34" charset="0"/>
                <a:cs typeface="Arial" panose="020B0604020202020204" pitchFamily="34" charset="0"/>
              </a:rPr>
              <a:t>2014-2024 döneminde hak </a:t>
            </a:r>
            <a:r>
              <a:rPr lang="tr-TR" sz="1400" dirty="0">
                <a:solidFill>
                  <a:schemeClr val="bg1"/>
                </a:solidFill>
                <a:latin typeface="Trebuchet MS" panose="020B0603020202020204" pitchFamily="34" charset="0"/>
                <a:cs typeface="Arial" panose="020B0604020202020204" pitchFamily="34" charset="0"/>
              </a:rPr>
              <a:t>sahiplerine 15.338.400,49 TL kira </a:t>
            </a:r>
            <a:r>
              <a:rPr lang="tr-TR" sz="1400" dirty="0">
                <a:latin typeface="Trebuchet MS" panose="020B0603020202020204" pitchFamily="34" charset="0"/>
                <a:cs typeface="Arial" panose="020B0604020202020204" pitchFamily="34" charset="0"/>
              </a:rPr>
              <a:t>yardımı yapılmıştır</a:t>
            </a:r>
            <a:r>
              <a:rPr lang="tr-TR" sz="1526" dirty="0">
                <a:latin typeface="Trebuchet MS" panose="020B0603020202020204" pitchFamily="34" charset="0"/>
                <a:cs typeface="Arial" panose="020B0604020202020204" pitchFamily="34" charset="0"/>
              </a:rPr>
              <a:t>. </a:t>
            </a:r>
          </a:p>
        </p:txBody>
      </p:sp>
    </p:spTree>
    <p:extLst>
      <p:ext uri="{BB962C8B-B14F-4D97-AF65-F5344CB8AC3E}">
        <p14:creationId xmlns:p14="http://schemas.microsoft.com/office/powerpoint/2010/main" val="214738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79"/>
              <a:ext cx="6276523" cy="183630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MADENCİLİK</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Havzası Türkiye’nin taşkömürü yataklarına sahip tek bölgesidir. Bu sebeple ilimiz, uzun yıllar boyunca Cumhuriyetle birlikte ülkemizin ağır sanayisinin lokomotifi olmuştur. Havza genelindeki taşkömürü rezervi </a:t>
              </a:r>
              <a:r>
                <a:rPr lang="tr-TR" sz="1500" dirty="0">
                  <a:solidFill>
                    <a:schemeClr val="accent4"/>
                  </a:solidFill>
                  <a:latin typeface="Trebuchet MS" panose="020B0603020202020204" pitchFamily="34" charset="0"/>
                </a:rPr>
                <a:t>1,5</a:t>
              </a:r>
              <a:r>
                <a:rPr lang="tr-TR" sz="1500" dirty="0">
                  <a:solidFill>
                    <a:schemeClr val="bg1"/>
                  </a:solidFill>
                  <a:latin typeface="Trebuchet MS" panose="020B0603020202020204" pitchFamily="34" charset="0"/>
                </a:rPr>
                <a:t> milyar ton düzeyinde olup rezervin </a:t>
              </a:r>
              <a:r>
                <a:rPr lang="tr-TR" sz="1500" dirty="0">
                  <a:solidFill>
                    <a:schemeClr val="accent4"/>
                  </a:solidFill>
                  <a:latin typeface="Trebuchet MS" panose="020B0603020202020204" pitchFamily="34" charset="0"/>
                </a:rPr>
                <a:t>%59</a:t>
              </a:r>
              <a:r>
                <a:rPr lang="tr-TR" sz="1500" dirty="0">
                  <a:solidFill>
                    <a:schemeClr val="bg1"/>
                  </a:solidFill>
                  <a:latin typeface="Trebuchet MS" panose="020B0603020202020204" pitchFamily="34" charset="0"/>
                </a:rPr>
                <a:t>’u ilimiz sınırlarındadır. Koklaşabilir özellikteki taşkömürü yatakları Kozlu, Üzülmez ve </a:t>
              </a:r>
              <a:r>
                <a:rPr lang="tr-TR" sz="1500" dirty="0" err="1">
                  <a:solidFill>
                    <a:schemeClr val="bg1"/>
                  </a:solidFill>
                  <a:latin typeface="Trebuchet MS" panose="020B0603020202020204" pitchFamily="34" charset="0"/>
                </a:rPr>
                <a:t>Karadon</a:t>
              </a:r>
              <a:r>
                <a:rPr lang="tr-TR" sz="1500" dirty="0">
                  <a:solidFill>
                    <a:schemeClr val="bg1"/>
                  </a:solidFill>
                  <a:latin typeface="Trebuchet MS" panose="020B0603020202020204" pitchFamily="34" charset="0"/>
                </a:rPr>
                <a:t> Müesseseleri ile yalnızca Zonguldak’tadır.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a16="http://schemas.microsoft.com/office/drawing/2014/main" id="{A7E979E2-A27B-4E86-859F-8ABCAFD59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169" y="3538112"/>
            <a:ext cx="6275282" cy="2901541"/>
          </a:xfrm>
          <a:prstGeom prst="rect">
            <a:avLst/>
          </a:prstGeom>
        </p:spPr>
      </p:pic>
      <p:graphicFrame>
        <p:nvGraphicFramePr>
          <p:cNvPr id="13" name="Tablo 12">
            <a:extLst>
              <a:ext uri="{FF2B5EF4-FFF2-40B4-BE49-F238E27FC236}">
                <a16:creationId xmlns:a16="http://schemas.microsoft.com/office/drawing/2014/main" id="{714BD8E7-D4E5-4D68-AB57-AEA10FB310F6}"/>
              </a:ext>
            </a:extLst>
          </p:cNvPr>
          <p:cNvGraphicFramePr>
            <a:graphicFrameLocks noGrp="1"/>
          </p:cNvGraphicFramePr>
          <p:nvPr>
            <p:extLst>
              <p:ext uri="{D42A27DB-BD31-4B8C-83A1-F6EECF244321}">
                <p14:modId xmlns:p14="http://schemas.microsoft.com/office/powerpoint/2010/main" val="64950809"/>
              </p:ext>
            </p:extLst>
          </p:nvPr>
        </p:nvGraphicFramePr>
        <p:xfrm>
          <a:off x="361244" y="7777230"/>
          <a:ext cx="6146381" cy="1434503"/>
        </p:xfrm>
        <a:graphic>
          <a:graphicData uri="http://schemas.openxmlformats.org/drawingml/2006/table">
            <a:tbl>
              <a:tblPr firstRow="1" bandRow="1">
                <a:tableStyleId>{D27102A9-8310-4765-A935-A1911B00CA55}</a:tableStyleId>
              </a:tblPr>
              <a:tblGrid>
                <a:gridCol w="1208525">
                  <a:extLst>
                    <a:ext uri="{9D8B030D-6E8A-4147-A177-3AD203B41FA5}">
                      <a16:colId xmlns:a16="http://schemas.microsoft.com/office/drawing/2014/main" val="3598602743"/>
                    </a:ext>
                  </a:extLst>
                </a:gridCol>
                <a:gridCol w="1237071">
                  <a:extLst>
                    <a:ext uri="{9D8B030D-6E8A-4147-A177-3AD203B41FA5}">
                      <a16:colId xmlns:a16="http://schemas.microsoft.com/office/drawing/2014/main" val="474158380"/>
                    </a:ext>
                  </a:extLst>
                </a:gridCol>
                <a:gridCol w="1335623">
                  <a:extLst>
                    <a:ext uri="{9D8B030D-6E8A-4147-A177-3AD203B41FA5}">
                      <a16:colId xmlns:a16="http://schemas.microsoft.com/office/drawing/2014/main" val="2739330642"/>
                    </a:ext>
                  </a:extLst>
                </a:gridCol>
                <a:gridCol w="1293882">
                  <a:extLst>
                    <a:ext uri="{9D8B030D-6E8A-4147-A177-3AD203B41FA5}">
                      <a16:colId xmlns:a16="http://schemas.microsoft.com/office/drawing/2014/main" val="3965506653"/>
                    </a:ext>
                  </a:extLst>
                </a:gridCol>
                <a:gridCol w="1071280">
                  <a:extLst>
                    <a:ext uri="{9D8B030D-6E8A-4147-A177-3AD203B41FA5}">
                      <a16:colId xmlns:a16="http://schemas.microsoft.com/office/drawing/2014/main" val="1155896228"/>
                    </a:ext>
                  </a:extLst>
                </a:gridCol>
              </a:tblGrid>
              <a:tr h="343399">
                <a:tc gridSpan="4">
                  <a:txBody>
                    <a:bodyPr/>
                    <a:lstStyle/>
                    <a:p>
                      <a:pPr algn="l"/>
                      <a:r>
                        <a:rPr lang="tr-TR" sz="1400" b="0" dirty="0">
                          <a:latin typeface="Trebuchet MS" panose="020B0603020202020204" pitchFamily="34" charset="0"/>
                          <a:ea typeface="Cambria Math" panose="02040503050406030204" pitchFamily="18" charset="0"/>
                        </a:rPr>
                        <a:t>Havza Satılabilir Taşkömürü Üretimi</a:t>
                      </a:r>
                      <a:r>
                        <a:rPr lang="tr-TR" sz="1400" b="0" baseline="0" dirty="0">
                          <a:latin typeface="Trebuchet MS" panose="020B0603020202020204" pitchFamily="34" charset="0"/>
                          <a:ea typeface="Cambria Math" panose="02040503050406030204" pitchFamily="18" charset="0"/>
                        </a:rPr>
                        <a:t> </a:t>
                      </a:r>
                      <a:r>
                        <a:rPr lang="tr-TR" sz="1400" b="0" dirty="0">
                          <a:latin typeface="Trebuchet MS" panose="020B0603020202020204" pitchFamily="34" charset="0"/>
                          <a:ea typeface="Cambria Math" panose="02040503050406030204" pitchFamily="18" charset="0"/>
                        </a:rPr>
                        <a:t>(ton)</a:t>
                      </a:r>
                    </a:p>
                  </a:txBody>
                  <a:tcPr anchor="ctr">
                    <a:noFill/>
                  </a:tcPr>
                </a:tc>
                <a:tc hMerge="1">
                  <a:txBody>
                    <a:bodyPr/>
                    <a:lstStyle/>
                    <a:p>
                      <a:pPr algn="l"/>
                      <a:endParaRPr lang="tr-TR" sz="1400" b="0" dirty="0">
                        <a:latin typeface="Trebuchet MS" panose="020B0603020202020204" pitchFamily="34" charset="0"/>
                        <a:ea typeface="Cambria Math" panose="02040503050406030204" pitchFamily="18" charset="0"/>
                      </a:endParaRPr>
                    </a:p>
                  </a:txBody>
                  <a:tcPr anchor="ctr">
                    <a:noFill/>
                  </a:tcPr>
                </a:tc>
                <a:tc hMerge="1">
                  <a:txBody>
                    <a:bodyPr/>
                    <a:lstStyle/>
                    <a:p>
                      <a:pPr algn="l"/>
                      <a:endParaRPr lang="tr-TR" sz="1400" b="0" dirty="0">
                        <a:latin typeface="Trebuchet MS" panose="020B0603020202020204" pitchFamily="34" charset="0"/>
                        <a:ea typeface="Cambria Math" panose="02040503050406030204" pitchFamily="18" charset="0"/>
                      </a:endParaRPr>
                    </a:p>
                  </a:txBody>
                  <a:tcPr anchor="ctr">
                    <a:noFill/>
                  </a:tcPr>
                </a:tc>
                <a:tc hMerge="1">
                  <a:txBody>
                    <a:bodyPr/>
                    <a:lstStyle/>
                    <a:p>
                      <a:pPr algn="l"/>
                      <a:endParaRPr lang="tr-TR" sz="1400" b="0" dirty="0">
                        <a:latin typeface="Trebuchet MS" panose="020B0603020202020204" pitchFamily="34" charset="0"/>
                        <a:ea typeface="Cambria Math" panose="02040503050406030204" pitchFamily="18" charset="0"/>
                      </a:endParaRPr>
                    </a:p>
                  </a:txBody>
                  <a:tcPr anchor="ctr">
                    <a:noFill/>
                  </a:tcPr>
                </a:tc>
                <a:tc>
                  <a:txBody>
                    <a:bodyPr/>
                    <a:lstStyle/>
                    <a:p>
                      <a:pPr algn="l"/>
                      <a:endParaRPr lang="tr-TR" sz="1400" b="0" dirty="0">
                        <a:latin typeface="Trebuchet MS" panose="020B0603020202020204" pitchFamily="34" charset="0"/>
                        <a:ea typeface="Cambria Math" panose="02040503050406030204" pitchFamily="18" charset="0"/>
                      </a:endParaRPr>
                    </a:p>
                  </a:txBody>
                  <a:tcPr anchor="ctr">
                    <a:noFill/>
                  </a:tcPr>
                </a:tc>
                <a:extLst>
                  <a:ext uri="{0D108BD9-81ED-4DB2-BD59-A6C34878D82A}">
                    <a16:rowId xmlns:a16="http://schemas.microsoft.com/office/drawing/2014/main" val="3974629367"/>
                  </a:ext>
                </a:extLst>
              </a:tr>
              <a:tr h="219408">
                <a:tc>
                  <a:txBody>
                    <a:bodyPr/>
                    <a:lstStyle/>
                    <a:p>
                      <a:pPr algn="r">
                        <a:spcAft>
                          <a:spcPts val="0"/>
                        </a:spcAft>
                      </a:pPr>
                      <a:endParaRPr lang="tr-TR" sz="1400" dirty="0">
                        <a:effectLst/>
                        <a:latin typeface="Trebuchet MS" panose="020B0603020202020204" pitchFamily="34" charset="0"/>
                        <a:ea typeface="Times New Roman" panose="02020603050405020304" pitchFamily="18" charset="0"/>
                      </a:endParaRP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2021</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2022</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2023 </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2024</a:t>
                      </a:r>
                    </a:p>
                  </a:txBody>
                  <a:tcPr marL="68580" marR="68580" marT="0" marB="0" anchor="ctr"/>
                </a:tc>
                <a:extLst>
                  <a:ext uri="{0D108BD9-81ED-4DB2-BD59-A6C34878D82A}">
                    <a16:rowId xmlns:a16="http://schemas.microsoft.com/office/drawing/2014/main" val="1246941278"/>
                  </a:ext>
                </a:extLst>
              </a:tr>
              <a:tr h="268422">
                <a:tc>
                  <a:txBody>
                    <a:bodyPr/>
                    <a:lstStyle/>
                    <a:p>
                      <a:pPr algn="l">
                        <a:spcAft>
                          <a:spcPts val="0"/>
                        </a:spcAft>
                      </a:pPr>
                      <a:r>
                        <a:rPr lang="tr-TR" sz="1400" dirty="0">
                          <a:effectLst/>
                          <a:latin typeface="Trebuchet MS" panose="020B0603020202020204" pitchFamily="34" charset="0"/>
                          <a:ea typeface="Times New Roman" panose="02020603050405020304" pitchFamily="18" charset="0"/>
                        </a:rPr>
                        <a:t>TTK</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870.018</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1.074.514</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782.335</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764.642</a:t>
                      </a:r>
                    </a:p>
                  </a:txBody>
                  <a:tcPr marL="68580" marR="68580" marT="0" marB="0" anchor="ctr"/>
                </a:tc>
                <a:extLst>
                  <a:ext uri="{0D108BD9-81ED-4DB2-BD59-A6C34878D82A}">
                    <a16:rowId xmlns:a16="http://schemas.microsoft.com/office/drawing/2014/main" val="3898744942"/>
                  </a:ext>
                </a:extLst>
              </a:tr>
              <a:tr h="298474">
                <a:tc>
                  <a:txBody>
                    <a:bodyPr/>
                    <a:lstStyle/>
                    <a:p>
                      <a:pPr algn="l">
                        <a:spcAft>
                          <a:spcPts val="0"/>
                        </a:spcAft>
                      </a:pPr>
                      <a:r>
                        <a:rPr lang="tr-TR" sz="1400" dirty="0" err="1">
                          <a:effectLst/>
                          <a:latin typeface="Trebuchet MS" panose="020B0603020202020204" pitchFamily="34" charset="0"/>
                          <a:ea typeface="Times New Roman" panose="02020603050405020304" pitchFamily="18" charset="0"/>
                        </a:rPr>
                        <a:t>Rödevans</a:t>
                      </a:r>
                      <a:endParaRPr lang="tr-TR" sz="1400" dirty="0">
                        <a:effectLst/>
                        <a:latin typeface="Trebuchet MS" panose="020B0603020202020204" pitchFamily="34" charset="0"/>
                        <a:ea typeface="Times New Roman" panose="02020603050405020304" pitchFamily="18" charset="0"/>
                      </a:endParaRP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365.043</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338.075</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285.504</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203.036</a:t>
                      </a:r>
                    </a:p>
                  </a:txBody>
                  <a:tcPr marL="68580" marR="68580" marT="0" marB="0" anchor="ctr"/>
                </a:tc>
                <a:extLst>
                  <a:ext uri="{0D108BD9-81ED-4DB2-BD59-A6C34878D82A}">
                    <a16:rowId xmlns:a16="http://schemas.microsoft.com/office/drawing/2014/main" val="3079268699"/>
                  </a:ext>
                </a:extLst>
              </a:tr>
              <a:tr h="304800">
                <a:tc>
                  <a:txBody>
                    <a:bodyPr/>
                    <a:lstStyle/>
                    <a:p>
                      <a:pPr algn="l">
                        <a:spcAft>
                          <a:spcPts val="0"/>
                        </a:spcAft>
                      </a:pPr>
                      <a:r>
                        <a:rPr lang="tr-TR" sz="1400" b="1" dirty="0">
                          <a:effectLst/>
                          <a:latin typeface="Trebuchet MS" panose="020B0603020202020204" pitchFamily="34" charset="0"/>
                          <a:ea typeface="Times New Roman" panose="02020603050405020304" pitchFamily="18" charset="0"/>
                        </a:rPr>
                        <a:t>Toplam</a:t>
                      </a:r>
                    </a:p>
                  </a:txBody>
                  <a:tcPr marL="68580" marR="68580" marT="0" marB="0" anchor="ctr"/>
                </a:tc>
                <a:tc>
                  <a:txBody>
                    <a:bodyPr/>
                    <a:lstStyle/>
                    <a:p>
                      <a:pPr algn="r">
                        <a:spcAft>
                          <a:spcPts val="0"/>
                        </a:spcAft>
                      </a:pPr>
                      <a:r>
                        <a:rPr lang="tr-TR" sz="1400" b="1" dirty="0">
                          <a:effectLst/>
                          <a:latin typeface="Trebuchet MS" panose="020B0603020202020204" pitchFamily="34" charset="0"/>
                          <a:ea typeface="Times New Roman" panose="02020603050405020304" pitchFamily="18" charset="0"/>
                        </a:rPr>
                        <a:t>1.235.061</a:t>
                      </a:r>
                    </a:p>
                  </a:txBody>
                  <a:tcPr marL="68580" marR="68580" marT="0" marB="0" anchor="ctr"/>
                </a:tc>
                <a:tc>
                  <a:txBody>
                    <a:bodyPr/>
                    <a:lstStyle/>
                    <a:p>
                      <a:pPr algn="r">
                        <a:spcAft>
                          <a:spcPts val="0"/>
                        </a:spcAft>
                      </a:pPr>
                      <a:r>
                        <a:rPr lang="tr-TR" sz="1400" b="1" dirty="0">
                          <a:effectLst/>
                          <a:latin typeface="Trebuchet MS" panose="020B0603020202020204" pitchFamily="34" charset="0"/>
                          <a:ea typeface="Times New Roman" panose="02020603050405020304" pitchFamily="18" charset="0"/>
                        </a:rPr>
                        <a:t>1.412.589</a:t>
                      </a:r>
                    </a:p>
                  </a:txBody>
                  <a:tcPr marL="68580" marR="68580" marT="0" marB="0" anchor="ctr"/>
                </a:tc>
                <a:tc>
                  <a:txBody>
                    <a:bodyPr/>
                    <a:lstStyle/>
                    <a:p>
                      <a:pPr marL="0" marR="0" indent="0" algn="r" defTabSz="684063" rtl="0" eaLnBrk="1" fontAlgn="auto" latinLnBrk="0" hangingPunct="1">
                        <a:lnSpc>
                          <a:spcPct val="100000"/>
                        </a:lnSpc>
                        <a:spcBef>
                          <a:spcPts val="0"/>
                        </a:spcBef>
                        <a:spcAft>
                          <a:spcPts val="0"/>
                        </a:spcAft>
                        <a:buClrTx/>
                        <a:buSzTx/>
                        <a:buFontTx/>
                        <a:buNone/>
                        <a:tabLst/>
                        <a:defRPr/>
                      </a:pPr>
                      <a:r>
                        <a:rPr lang="tr-TR" sz="1400" b="1" dirty="0">
                          <a:effectLst/>
                          <a:latin typeface="Trebuchet MS" panose="020B0603020202020204" pitchFamily="34" charset="0"/>
                          <a:ea typeface="Times New Roman" panose="02020603050405020304" pitchFamily="18" charset="0"/>
                        </a:rPr>
                        <a:t>1.067.839</a:t>
                      </a:r>
                    </a:p>
                  </a:txBody>
                  <a:tcPr marL="68580" marR="68580" marT="0" marB="0" anchor="ctr"/>
                </a:tc>
                <a:tc>
                  <a:txBody>
                    <a:bodyPr/>
                    <a:lstStyle/>
                    <a:p>
                      <a:pPr marL="0" marR="0" indent="0" algn="r" defTabSz="684063" rtl="0" eaLnBrk="1" fontAlgn="auto" latinLnBrk="0" hangingPunct="1">
                        <a:lnSpc>
                          <a:spcPct val="100000"/>
                        </a:lnSpc>
                        <a:spcBef>
                          <a:spcPts val="0"/>
                        </a:spcBef>
                        <a:spcAft>
                          <a:spcPts val="0"/>
                        </a:spcAft>
                        <a:buClrTx/>
                        <a:buSzTx/>
                        <a:buFontTx/>
                        <a:buNone/>
                        <a:tabLst/>
                        <a:defRPr/>
                      </a:pPr>
                      <a:r>
                        <a:rPr lang="tr-TR" sz="1400" b="1" dirty="0">
                          <a:effectLst/>
                          <a:latin typeface="Trebuchet MS" panose="020B0603020202020204" pitchFamily="34" charset="0"/>
                          <a:ea typeface="Times New Roman" panose="02020603050405020304" pitchFamily="18" charset="0"/>
                        </a:rPr>
                        <a:t>967.678</a:t>
                      </a:r>
                    </a:p>
                  </a:txBody>
                  <a:tcPr marL="68580" marR="68580" marT="0" marB="0" anchor="ctr"/>
                </a:tc>
                <a:extLst>
                  <a:ext uri="{0D108BD9-81ED-4DB2-BD59-A6C34878D82A}">
                    <a16:rowId xmlns:a16="http://schemas.microsoft.com/office/drawing/2014/main" val="2243378833"/>
                  </a:ext>
                </a:extLst>
              </a:tr>
            </a:tbl>
          </a:graphicData>
        </a:graphic>
      </p:graphicFrame>
      <p:sp>
        <p:nvSpPr>
          <p:cNvPr id="15" name="Dikdörtgen 14">
            <a:extLst>
              <a:ext uri="{FF2B5EF4-FFF2-40B4-BE49-F238E27FC236}">
                <a16:creationId xmlns:a16="http://schemas.microsoft.com/office/drawing/2014/main" id="{A3ACBD64-6A47-4DE7-AB05-06C8740121F5}"/>
              </a:ext>
            </a:extLst>
          </p:cNvPr>
          <p:cNvSpPr/>
          <p:nvPr/>
        </p:nvSpPr>
        <p:spPr>
          <a:xfrm>
            <a:off x="285169" y="6462231"/>
            <a:ext cx="4089473" cy="1338828"/>
          </a:xfrm>
          <a:prstGeom prst="rect">
            <a:avLst/>
          </a:prstGeom>
        </p:spPr>
        <p:txBody>
          <a:bodyPr wrap="square">
            <a:spAutoFit/>
          </a:bodyPr>
          <a:lstStyle/>
          <a:p>
            <a:pPr algn="just"/>
            <a:r>
              <a:rPr lang="tr-TR" sz="1300" dirty="0">
                <a:latin typeface="Trebuchet MS" panose="020B0603020202020204" pitchFamily="34" charset="0"/>
              </a:rPr>
              <a:t>Zonguldak taşkömürünün yanı sıra boksit, manganez, barit, dolomit, fosfat, kuvarsit, kuvars kumu ve </a:t>
            </a:r>
            <a:r>
              <a:rPr lang="tr-TR" sz="1300" dirty="0" err="1">
                <a:latin typeface="Trebuchet MS" panose="020B0603020202020204" pitchFamily="34" charset="0"/>
              </a:rPr>
              <a:t>şiferton</a:t>
            </a:r>
            <a:r>
              <a:rPr lang="tr-TR" sz="1300" dirty="0">
                <a:latin typeface="Trebuchet MS" panose="020B0603020202020204" pitchFamily="34" charset="0"/>
              </a:rPr>
              <a:t> gibi maden rezervlerine de sahiptir. Ayrıca </a:t>
            </a:r>
            <a:r>
              <a:rPr lang="tr-TR" sz="1300" dirty="0" err="1">
                <a:latin typeface="Trebuchet MS" panose="020B0603020202020204" pitchFamily="34" charset="0"/>
              </a:rPr>
              <a:t>Kokaksu</a:t>
            </a:r>
            <a:r>
              <a:rPr lang="tr-TR" sz="1300" dirty="0">
                <a:latin typeface="Trebuchet MS" panose="020B0603020202020204" pitchFamily="34" charset="0"/>
              </a:rPr>
              <a:t> civarında 27°C ve 6,5 </a:t>
            </a:r>
            <a:r>
              <a:rPr lang="tr-TR" sz="1300" dirty="0" err="1">
                <a:latin typeface="Trebuchet MS" panose="020B0603020202020204" pitchFamily="34" charset="0"/>
              </a:rPr>
              <a:t>lt</a:t>
            </a:r>
            <a:r>
              <a:rPr lang="tr-TR" sz="1300" dirty="0">
                <a:latin typeface="Trebuchet MS" panose="020B0603020202020204" pitchFamily="34" charset="0"/>
              </a:rPr>
              <a:t>/</a:t>
            </a:r>
            <a:r>
              <a:rPr lang="tr-TR" sz="1300" dirty="0" err="1">
                <a:latin typeface="Trebuchet MS" panose="020B0603020202020204" pitchFamily="34" charset="0"/>
              </a:rPr>
              <a:t>sn</a:t>
            </a:r>
            <a:r>
              <a:rPr lang="tr-TR" sz="1300" dirty="0">
                <a:latin typeface="Trebuchet MS" panose="020B0603020202020204" pitchFamily="34" charset="0"/>
              </a:rPr>
              <a:t>, Kozlu ilçesinde 29,5°C ve 23 </a:t>
            </a:r>
            <a:r>
              <a:rPr lang="tr-TR" sz="1300" dirty="0" err="1">
                <a:latin typeface="Trebuchet MS" panose="020B0603020202020204" pitchFamily="34" charset="0"/>
              </a:rPr>
              <a:t>lt</a:t>
            </a:r>
            <a:r>
              <a:rPr lang="tr-TR" sz="1300" dirty="0">
                <a:latin typeface="Trebuchet MS" panose="020B0603020202020204" pitchFamily="34" charset="0"/>
              </a:rPr>
              <a:t>/</a:t>
            </a:r>
            <a:r>
              <a:rPr lang="tr-TR" sz="1300" dirty="0" err="1">
                <a:latin typeface="Trebuchet MS" panose="020B0603020202020204" pitchFamily="34" charset="0"/>
              </a:rPr>
              <a:t>sn</a:t>
            </a:r>
            <a:r>
              <a:rPr lang="tr-TR" sz="1300" dirty="0">
                <a:latin typeface="Trebuchet MS" panose="020B0603020202020204" pitchFamily="34" charset="0"/>
              </a:rPr>
              <a:t> debili jeotermal kaynakları da bulunmaktadır.</a:t>
            </a:r>
          </a:p>
        </p:txBody>
      </p:sp>
      <p:graphicFrame>
        <p:nvGraphicFramePr>
          <p:cNvPr id="12" name="Tablo 11">
            <a:extLst>
              <a:ext uri="{FF2B5EF4-FFF2-40B4-BE49-F238E27FC236}">
                <a16:creationId xmlns:a16="http://schemas.microsoft.com/office/drawing/2014/main" id="{714BD8E7-D4E5-4D68-AB57-AEA10FB310F6}"/>
              </a:ext>
            </a:extLst>
          </p:cNvPr>
          <p:cNvGraphicFramePr>
            <a:graphicFrameLocks noGrp="1"/>
          </p:cNvGraphicFramePr>
          <p:nvPr>
            <p:extLst>
              <p:ext uri="{D42A27DB-BD31-4B8C-83A1-F6EECF244321}">
                <p14:modId xmlns:p14="http://schemas.microsoft.com/office/powerpoint/2010/main" val="1301081391"/>
              </p:ext>
            </p:extLst>
          </p:nvPr>
        </p:nvGraphicFramePr>
        <p:xfrm>
          <a:off x="4406301" y="6501424"/>
          <a:ext cx="2135191" cy="1225767"/>
        </p:xfrm>
        <a:graphic>
          <a:graphicData uri="http://schemas.openxmlformats.org/drawingml/2006/table">
            <a:tbl>
              <a:tblPr firstRow="1" bandRow="1">
                <a:tableStyleId>{D27102A9-8310-4765-A935-A1911B00CA55}</a:tableStyleId>
              </a:tblPr>
              <a:tblGrid>
                <a:gridCol w="690213">
                  <a:extLst>
                    <a:ext uri="{9D8B030D-6E8A-4147-A177-3AD203B41FA5}">
                      <a16:colId xmlns:a16="http://schemas.microsoft.com/office/drawing/2014/main" val="3598602743"/>
                    </a:ext>
                  </a:extLst>
                </a:gridCol>
                <a:gridCol w="767644">
                  <a:extLst>
                    <a:ext uri="{9D8B030D-6E8A-4147-A177-3AD203B41FA5}">
                      <a16:colId xmlns:a16="http://schemas.microsoft.com/office/drawing/2014/main" val="474158380"/>
                    </a:ext>
                  </a:extLst>
                </a:gridCol>
                <a:gridCol w="677334">
                  <a:extLst>
                    <a:ext uri="{9D8B030D-6E8A-4147-A177-3AD203B41FA5}">
                      <a16:colId xmlns:a16="http://schemas.microsoft.com/office/drawing/2014/main" val="1237260679"/>
                    </a:ext>
                  </a:extLst>
                </a:gridCol>
              </a:tblGrid>
              <a:tr h="588119">
                <a:tc gridSpan="3">
                  <a:txBody>
                    <a:bodyPr/>
                    <a:lstStyle/>
                    <a:p>
                      <a:pPr algn="l"/>
                      <a:r>
                        <a:rPr lang="tr-TR" sz="1400" b="0" dirty="0">
                          <a:solidFill>
                            <a:schemeClr val="tx1"/>
                          </a:solidFill>
                          <a:latin typeface="Trebuchet MS" panose="020B0603020202020204" pitchFamily="34" charset="0"/>
                          <a:ea typeface="Cambria Math" panose="02040503050406030204" pitchFamily="18" charset="0"/>
                        </a:rPr>
                        <a:t>Ülke Taşkömürü İthalatı (bin ton)</a:t>
                      </a:r>
                    </a:p>
                  </a:txBody>
                  <a:tcPr anchor="ctr">
                    <a:noFill/>
                  </a:tcPr>
                </a:tc>
                <a:tc hMerge="1">
                  <a:txBody>
                    <a:bodyPr/>
                    <a:lstStyle/>
                    <a:p>
                      <a:pPr algn="l"/>
                      <a:endParaRPr lang="tr-TR" sz="1400" b="0" dirty="0">
                        <a:latin typeface="Trebuchet MS" panose="020B0603020202020204" pitchFamily="34" charset="0"/>
                        <a:ea typeface="Cambria Math" panose="02040503050406030204" pitchFamily="18" charset="0"/>
                      </a:endParaRPr>
                    </a:p>
                  </a:txBody>
                  <a:tcPr anchor="ctr">
                    <a:noFill/>
                  </a:tcPr>
                </a:tc>
                <a:tc hMerge="1">
                  <a:txBody>
                    <a:bodyPr/>
                    <a:lstStyle/>
                    <a:p>
                      <a:pPr algn="l"/>
                      <a:endParaRPr lang="tr-TR" sz="1400" b="0" dirty="0">
                        <a:solidFill>
                          <a:schemeClr val="bg1"/>
                        </a:solidFill>
                        <a:latin typeface="Trebuchet MS" panose="020B0603020202020204" pitchFamily="34" charset="0"/>
                        <a:ea typeface="Cambria Math" panose="02040503050406030204" pitchFamily="18" charset="0"/>
                      </a:endParaRPr>
                    </a:p>
                  </a:txBody>
                  <a:tcPr anchor="ctr">
                    <a:noFill/>
                  </a:tcPr>
                </a:tc>
                <a:extLst>
                  <a:ext uri="{0D108BD9-81ED-4DB2-BD59-A6C34878D82A}">
                    <a16:rowId xmlns:a16="http://schemas.microsoft.com/office/drawing/2014/main" val="3974629367"/>
                  </a:ext>
                </a:extLst>
              </a:tr>
              <a:tr h="286791">
                <a:tc>
                  <a:txBody>
                    <a:bodyPr/>
                    <a:lstStyle/>
                    <a:p>
                      <a:pPr algn="r"/>
                      <a:r>
                        <a:rPr lang="tr-TR" sz="1400" b="0" dirty="0">
                          <a:solidFill>
                            <a:schemeClr val="tx1"/>
                          </a:solidFill>
                          <a:latin typeface="Trebuchet MS" panose="020B0603020202020204" pitchFamily="34" charset="0"/>
                        </a:rPr>
                        <a:t>2024</a:t>
                      </a:r>
                    </a:p>
                  </a:txBody>
                  <a:tcPr marL="68580" marR="68580" marT="0" marB="0" anchor="ctr"/>
                </a:tc>
                <a:tc>
                  <a:txBody>
                    <a:bodyPr/>
                    <a:lstStyle/>
                    <a:p>
                      <a:pPr algn="r">
                        <a:spcAft>
                          <a:spcPts val="0"/>
                        </a:spcAft>
                      </a:pPr>
                      <a:r>
                        <a:rPr lang="tr-TR" sz="1400" b="0" dirty="0">
                          <a:solidFill>
                            <a:schemeClr val="tx1"/>
                          </a:solidFill>
                          <a:effectLst/>
                          <a:latin typeface="Trebuchet MS" panose="020B0603020202020204" pitchFamily="34" charset="0"/>
                          <a:ea typeface="Times New Roman" panose="02020603050405020304" pitchFamily="18" charset="0"/>
                        </a:rPr>
                        <a:t>2023</a:t>
                      </a:r>
                    </a:p>
                  </a:txBody>
                  <a:tcPr marL="68580" marR="68580" marT="0" marB="0" anchor="ctr"/>
                </a:tc>
                <a:tc>
                  <a:txBody>
                    <a:bodyPr/>
                    <a:lstStyle/>
                    <a:p>
                      <a:pPr algn="r">
                        <a:spcAft>
                          <a:spcPts val="0"/>
                        </a:spcAft>
                      </a:pPr>
                      <a:r>
                        <a:rPr lang="tr-TR" sz="1400" b="0" dirty="0">
                          <a:solidFill>
                            <a:schemeClr val="tx1"/>
                          </a:solidFill>
                          <a:effectLst/>
                          <a:latin typeface="Trebuchet MS" panose="020B0603020202020204" pitchFamily="34" charset="0"/>
                          <a:ea typeface="Times New Roman" panose="02020603050405020304" pitchFamily="18" charset="0"/>
                        </a:rPr>
                        <a:t>2022</a:t>
                      </a:r>
                    </a:p>
                  </a:txBody>
                  <a:tcPr marL="68580" marR="68580" marT="0" marB="0" anchor="ctr"/>
                </a:tc>
                <a:extLst>
                  <a:ext uri="{0D108BD9-81ED-4DB2-BD59-A6C34878D82A}">
                    <a16:rowId xmlns:a16="http://schemas.microsoft.com/office/drawing/2014/main" val="1246941278"/>
                  </a:ext>
                </a:extLst>
              </a:tr>
              <a:tr h="350857">
                <a:tc>
                  <a:txBody>
                    <a:bodyPr/>
                    <a:lstStyle/>
                    <a:p>
                      <a:pPr algn="r"/>
                      <a:r>
                        <a:rPr lang="tr-TR" sz="1400" b="0" dirty="0">
                          <a:solidFill>
                            <a:schemeClr val="tx1"/>
                          </a:solidFill>
                          <a:latin typeface="Trebuchet MS" panose="020B0603020202020204" pitchFamily="34" charset="0"/>
                        </a:rPr>
                        <a:t>35.166</a:t>
                      </a:r>
                    </a:p>
                  </a:txBody>
                  <a:tcPr marL="68580" marR="68580" marT="0" marB="0" anchor="ctr"/>
                </a:tc>
                <a:tc>
                  <a:txBody>
                    <a:bodyPr/>
                    <a:lstStyle/>
                    <a:p>
                      <a:pPr algn="r"/>
                      <a:r>
                        <a:rPr lang="tr-TR" sz="1400" b="0" dirty="0">
                          <a:solidFill>
                            <a:schemeClr val="tx1"/>
                          </a:solidFill>
                          <a:latin typeface="Trebuchet MS" panose="020B0603020202020204" pitchFamily="34" charset="0"/>
                        </a:rPr>
                        <a:t>37.730</a:t>
                      </a:r>
                    </a:p>
                  </a:txBody>
                  <a:tcPr marL="68580" marR="68580" marT="0" marB="0" anchor="ctr"/>
                </a:tc>
                <a:tc>
                  <a:txBody>
                    <a:bodyPr/>
                    <a:lstStyle/>
                    <a:p>
                      <a:pPr algn="r"/>
                      <a:r>
                        <a:rPr lang="tr-TR" sz="1400" b="0" dirty="0">
                          <a:solidFill>
                            <a:schemeClr val="tx1"/>
                          </a:solidFill>
                          <a:latin typeface="Trebuchet MS" panose="020B0603020202020204" pitchFamily="34" charset="0"/>
                        </a:rPr>
                        <a:t>34.715</a:t>
                      </a:r>
                    </a:p>
                  </a:txBody>
                  <a:tcPr marL="68580" marR="68580" marT="0" marB="0" anchor="ctr"/>
                </a:tc>
                <a:extLst>
                  <a:ext uri="{0D108BD9-81ED-4DB2-BD59-A6C34878D82A}">
                    <a16:rowId xmlns:a16="http://schemas.microsoft.com/office/drawing/2014/main" val="3898744942"/>
                  </a:ext>
                </a:extLst>
              </a:tr>
            </a:tbl>
          </a:graphicData>
        </a:graphic>
      </p:graphicFrame>
      <p:graphicFrame>
        <p:nvGraphicFramePr>
          <p:cNvPr id="16" name="Grafik 15">
            <a:extLst>
              <a:ext uri="{FF2B5EF4-FFF2-40B4-BE49-F238E27FC236}">
                <a16:creationId xmlns:a16="http://schemas.microsoft.com/office/drawing/2014/main" id="{E06B0341-EA11-491D-B91B-282D4CB80699}"/>
              </a:ext>
            </a:extLst>
          </p:cNvPr>
          <p:cNvGraphicFramePr/>
          <p:nvPr>
            <p:extLst>
              <p:ext uri="{D42A27DB-BD31-4B8C-83A1-F6EECF244321}">
                <p14:modId xmlns:p14="http://schemas.microsoft.com/office/powerpoint/2010/main" val="3675041051"/>
              </p:ext>
            </p:extLst>
          </p:nvPr>
        </p:nvGraphicFramePr>
        <p:xfrm>
          <a:off x="1095022" y="3442337"/>
          <a:ext cx="4786489" cy="30812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4200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5"/>
            <a:ext cx="6840538" cy="273007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72373"/>
              <a:ext cx="6276523" cy="1671716"/>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MADENCİLİK</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taşkömürünün ardından ülke ekonomisine katkılarını geliştirerek sürdürmektedir. Karadeniz açıklarında ülkemizin münhasır ekonomik bölgesinde keşfedilen en büyük doğal gaz rezervi </a:t>
              </a:r>
              <a:r>
                <a:rPr lang="tr-TR" sz="1500" dirty="0" err="1">
                  <a:solidFill>
                    <a:schemeClr val="bg1"/>
                  </a:solidFill>
                  <a:latin typeface="Trebuchet MS" panose="020B0603020202020204" pitchFamily="34" charset="0"/>
                </a:rPr>
                <a:t>Filyos</a:t>
              </a:r>
              <a:r>
                <a:rPr lang="tr-TR" sz="1500" dirty="0">
                  <a:solidFill>
                    <a:schemeClr val="bg1"/>
                  </a:solidFill>
                  <a:latin typeface="Trebuchet MS" panose="020B0603020202020204" pitchFamily="34" charset="0"/>
                </a:rPr>
                <a:t> Limanı ile karaya ulaştırılmaktadır. </a:t>
              </a:r>
              <a:r>
                <a:rPr lang="tr-TR" sz="1500" dirty="0">
                  <a:solidFill>
                    <a:schemeClr val="accent4"/>
                  </a:solidFill>
                  <a:latin typeface="Trebuchet MS" panose="020B0603020202020204" pitchFamily="34" charset="0"/>
                </a:rPr>
                <a:t>710</a:t>
              </a:r>
              <a:r>
                <a:rPr lang="tr-TR" sz="1500" dirty="0">
                  <a:solidFill>
                    <a:schemeClr val="bg1"/>
                  </a:solidFill>
                  <a:latin typeface="Trebuchet MS" panose="020B0603020202020204" pitchFamily="34" charset="0"/>
                </a:rPr>
                <a:t> milyar m³’lük rezervin ekonomik değerinin </a:t>
              </a:r>
              <a:r>
                <a:rPr lang="tr-TR" sz="1500" dirty="0">
                  <a:solidFill>
                    <a:schemeClr val="accent4"/>
                  </a:solidFill>
                  <a:latin typeface="Trebuchet MS" panose="020B0603020202020204" pitchFamily="34" charset="0"/>
                </a:rPr>
                <a:t>1</a:t>
              </a:r>
              <a:r>
                <a:rPr lang="tr-TR" sz="1500" dirty="0">
                  <a:solidFill>
                    <a:schemeClr val="bg1"/>
                  </a:solidFill>
                  <a:latin typeface="Trebuchet MS" panose="020B0603020202020204" pitchFamily="34" charset="0"/>
                </a:rPr>
                <a:t> trilyon dolar olduğu bilinmektedir. 2023 yılında Zonguldak 337,8 milyon Sm</a:t>
              </a:r>
              <a:r>
                <a:rPr lang="tr-TR" sz="1500" dirty="0">
                  <a:solidFill>
                    <a:schemeClr val="bg1"/>
                  </a:solidFill>
                  <a:latin typeface="Calibri" panose="020F0502020204030204" pitchFamily="34" charset="0"/>
                  <a:cs typeface="Calibri" panose="020F0502020204030204" pitchFamily="34" charset="0"/>
                </a:rPr>
                <a:t>³ </a:t>
              </a:r>
              <a:r>
                <a:rPr lang="tr-TR" sz="1500" dirty="0">
                  <a:solidFill>
                    <a:schemeClr val="bg1"/>
                  </a:solidFill>
                  <a:latin typeface="Trebuchet MS" panose="020B0603020202020204" pitchFamily="34" charset="0"/>
                  <a:cs typeface="Calibri" panose="020F0502020204030204" pitchFamily="34" charset="0"/>
                </a:rPr>
                <a:t>doğal gaz üretimiyle 807,2 milyon </a:t>
              </a:r>
              <a:r>
                <a:rPr lang="tr-TR" sz="1500" dirty="0">
                  <a:solidFill>
                    <a:schemeClr val="bg1"/>
                  </a:solidFill>
                  <a:latin typeface="Trebuchet MS" panose="020B0603020202020204" pitchFamily="34" charset="0"/>
                </a:rPr>
                <a:t>Sm</a:t>
              </a:r>
              <a:r>
                <a:rPr lang="tr-TR" sz="1500" dirty="0">
                  <a:solidFill>
                    <a:schemeClr val="bg1"/>
                  </a:solidFill>
                  <a:latin typeface="Calibri" panose="020F0502020204030204" pitchFamily="34" charset="0"/>
                  <a:cs typeface="Calibri" panose="020F0502020204030204" pitchFamily="34" charset="0"/>
                </a:rPr>
                <a:t>³</a:t>
              </a:r>
              <a:r>
                <a:rPr lang="tr-TR" sz="1500" dirty="0">
                  <a:solidFill>
                    <a:schemeClr val="bg1"/>
                  </a:solidFill>
                  <a:latin typeface="Trebuchet MS" panose="020B0603020202020204" pitchFamily="34" charset="0"/>
                  <a:cs typeface="Calibri" panose="020F0502020204030204" pitchFamily="34" charset="0"/>
                </a:rPr>
                <a:t>  olan ülke doğal gaz üretiminin </a:t>
              </a:r>
              <a:r>
                <a:rPr lang="tr-TR" sz="1500" dirty="0">
                  <a:solidFill>
                    <a:schemeClr val="accent4"/>
                  </a:solidFill>
                  <a:latin typeface="Trebuchet MS" panose="020B0603020202020204" pitchFamily="34" charset="0"/>
                  <a:cs typeface="Calibri" panose="020F0502020204030204" pitchFamily="34" charset="0"/>
                </a:rPr>
                <a:t>%41,7</a:t>
              </a:r>
              <a:r>
                <a:rPr lang="tr-TR" sz="1500" dirty="0">
                  <a:solidFill>
                    <a:schemeClr val="bg1"/>
                  </a:solidFill>
                  <a:latin typeface="Trebuchet MS" panose="020B0603020202020204" pitchFamily="34" charset="0"/>
                  <a:cs typeface="Calibri" panose="020F0502020204030204" pitchFamily="34" charset="0"/>
                </a:rPr>
                <a:t>’sini  üretmiştir. </a:t>
              </a:r>
              <a:endParaRPr lang="tr-TR" sz="15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401058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https://enerji.gov.tr/Media/Dizin/BHIM/tr/Haberler/dynupload_202212290908.png">
            <a:extLst>
              <a:ext uri="{FF2B5EF4-FFF2-40B4-BE49-F238E27FC236}">
                <a16:creationId xmlns:a16="http://schemas.microsoft.com/office/drawing/2014/main" id="{08A5B223-CA8E-4A56-8C2C-286119E51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80" y="4063951"/>
            <a:ext cx="6275282" cy="24565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yagram 14">
            <a:extLst>
              <a:ext uri="{FF2B5EF4-FFF2-40B4-BE49-F238E27FC236}">
                <a16:creationId xmlns:a16="http://schemas.microsoft.com/office/drawing/2014/main" id="{0696EBDC-6873-40B4-AEAF-030D8BB5E5AD}"/>
              </a:ext>
            </a:extLst>
          </p:cNvPr>
          <p:cNvGraphicFramePr/>
          <p:nvPr>
            <p:extLst>
              <p:ext uri="{D42A27DB-BD31-4B8C-83A1-F6EECF244321}">
                <p14:modId xmlns:p14="http://schemas.microsoft.com/office/powerpoint/2010/main" val="2823304921"/>
              </p:ext>
            </p:extLst>
          </p:nvPr>
        </p:nvGraphicFramePr>
        <p:xfrm>
          <a:off x="297869" y="6620255"/>
          <a:ext cx="6259089" cy="2698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Oval Belirtme Çizgisi 9">
            <a:extLst>
              <a:ext uri="{FF2B5EF4-FFF2-40B4-BE49-F238E27FC236}">
                <a16:creationId xmlns:a16="http://schemas.microsoft.com/office/drawing/2014/main" id="{CA770E88-D8A4-40BA-B08C-D3D0F32B4E4E}"/>
              </a:ext>
            </a:extLst>
          </p:cNvPr>
          <p:cNvSpPr/>
          <p:nvPr/>
        </p:nvSpPr>
        <p:spPr>
          <a:xfrm>
            <a:off x="4407243" y="211383"/>
            <a:ext cx="2129026" cy="1775945"/>
          </a:xfrm>
          <a:prstGeom prst="wedgeEllipseCallou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latin typeface="Trebuchet MS" panose="020B0603020202020204" pitchFamily="34" charset="0"/>
              </a:rPr>
              <a:t>EPDK Ocak-</a:t>
            </a:r>
            <a:r>
              <a:rPr lang="tr-TR" sz="1200" dirty="0">
                <a:solidFill>
                  <a:schemeClr val="bg1"/>
                </a:solidFill>
                <a:latin typeface="Trebuchet MS" panose="020B0603020202020204" pitchFamily="34" charset="0"/>
              </a:rPr>
              <a:t>Aralık</a:t>
            </a:r>
            <a:r>
              <a:rPr lang="tr-TR" sz="1200" dirty="0">
                <a:solidFill>
                  <a:schemeClr val="tx1"/>
                </a:solidFill>
                <a:latin typeface="Trebuchet MS" panose="020B0603020202020204" pitchFamily="34" charset="0"/>
              </a:rPr>
              <a:t> </a:t>
            </a:r>
            <a:r>
              <a:rPr lang="tr-TR" sz="1200" dirty="0">
                <a:latin typeface="Trebuchet MS" panose="020B0603020202020204" pitchFamily="34" charset="0"/>
              </a:rPr>
              <a:t>2024 verilerine göre Zonguldak </a:t>
            </a:r>
            <a:r>
              <a:rPr lang="tr-TR" sz="1200" dirty="0">
                <a:solidFill>
                  <a:schemeClr val="tx1"/>
                </a:solidFill>
                <a:latin typeface="Trebuchet MS" panose="020B0603020202020204" pitchFamily="34" charset="0"/>
              </a:rPr>
              <a:t>1,7</a:t>
            </a:r>
            <a:r>
              <a:rPr lang="tr-TR" sz="1200" dirty="0">
                <a:latin typeface="Trebuchet MS" panose="020B0603020202020204" pitchFamily="34" charset="0"/>
              </a:rPr>
              <a:t> milyar </a:t>
            </a:r>
            <a:r>
              <a:rPr lang="tr-TR" sz="1200" dirty="0">
                <a:solidFill>
                  <a:schemeClr val="bg1"/>
                </a:solidFill>
                <a:latin typeface="Trebuchet MS" panose="020B0603020202020204" pitchFamily="34" charset="0"/>
              </a:rPr>
              <a:t>Sm</a:t>
            </a:r>
            <a:r>
              <a:rPr lang="tr-TR" sz="1200" dirty="0">
                <a:solidFill>
                  <a:schemeClr val="bg1"/>
                </a:solidFill>
                <a:latin typeface="Trebuchet MS" panose="020B0603020202020204" pitchFamily="34" charset="0"/>
                <a:cs typeface="Calibri" panose="020F0502020204030204" pitchFamily="34" charset="0"/>
              </a:rPr>
              <a:t>³ gaz üretimiyle lider il olarak ülke üretiminin </a:t>
            </a:r>
            <a:r>
              <a:rPr lang="tr-TR" sz="1200" dirty="0">
                <a:solidFill>
                  <a:schemeClr val="tx1"/>
                </a:solidFill>
                <a:latin typeface="Trebuchet MS" panose="020B0603020202020204" pitchFamily="34" charset="0"/>
                <a:cs typeface="Calibri" panose="020F0502020204030204" pitchFamily="34" charset="0"/>
              </a:rPr>
              <a:t>%79’unu</a:t>
            </a:r>
            <a:r>
              <a:rPr lang="tr-TR" sz="1200" dirty="0">
                <a:solidFill>
                  <a:schemeClr val="bg1"/>
                </a:solidFill>
                <a:latin typeface="Trebuchet MS" panose="020B0603020202020204" pitchFamily="34" charset="0"/>
                <a:cs typeface="Calibri" panose="020F0502020204030204" pitchFamily="34" charset="0"/>
              </a:rPr>
              <a:t> sağlamaktadır.</a:t>
            </a:r>
            <a:r>
              <a:rPr lang="tr-TR" sz="1200" dirty="0">
                <a:latin typeface="Trebuchet MS" panose="020B0603020202020204" pitchFamily="34" charset="0"/>
              </a:rPr>
              <a:t> </a:t>
            </a:r>
          </a:p>
        </p:txBody>
      </p:sp>
    </p:spTree>
    <p:extLst>
      <p:ext uri="{BB962C8B-B14F-4D97-AF65-F5344CB8AC3E}">
        <p14:creationId xmlns:p14="http://schemas.microsoft.com/office/powerpoint/2010/main" val="205872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5"/>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12"/>
              <a:ext cx="6276523" cy="1626036"/>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ENERJİ</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3.377,1 MW kurulu lisanslı elektrik gücüyle Zonguldak Türkiye’de 6, yaptığı 2023 yılı elektrik üretimiyle ise </a:t>
              </a:r>
              <a:r>
                <a:rPr lang="tr-TR" sz="1500" dirty="0">
                  <a:solidFill>
                    <a:schemeClr val="accent4"/>
                  </a:solidFill>
                  <a:latin typeface="Trebuchet MS" panose="020B0603020202020204" pitchFamily="34" charset="0"/>
                </a:rPr>
                <a:t>3</a:t>
              </a:r>
              <a:r>
                <a:rPr lang="tr-TR" sz="1500" dirty="0">
                  <a:solidFill>
                    <a:schemeClr val="bg1"/>
                  </a:solidFill>
                  <a:latin typeface="Trebuchet MS" panose="020B0603020202020204" pitchFamily="34" charset="0"/>
                </a:rPr>
                <a:t>’üncü sıradadır.  Aralık 2024 döneminde toplam elektrik tüketici sayısı  422.545‘dir. Mesken tüketici sayısı 359.885, sanayi tüketicisi 298 olmuştur. Doğal gaz abone sayısı </a:t>
              </a:r>
              <a:r>
                <a:rPr lang="tr-TR" sz="1500" dirty="0">
                  <a:solidFill>
                    <a:schemeClr val="accent4"/>
                  </a:solidFill>
                  <a:latin typeface="Trebuchet MS" panose="020B0603020202020204" pitchFamily="34" charset="0"/>
                </a:rPr>
                <a:t>155.299</a:t>
              </a:r>
              <a:r>
                <a:rPr lang="tr-TR" sz="1500" dirty="0">
                  <a:solidFill>
                    <a:schemeClr val="bg1"/>
                  </a:solidFill>
                  <a:latin typeface="Trebuchet MS" panose="020B0603020202020204" pitchFamily="34" charset="0"/>
                </a:rPr>
                <a:t>’dur.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6" descr="https://www.eren-enerji.com.tr/uploads/pages/2/image-1-tr_TR.jpg?_=1671447335">
            <a:extLst>
              <a:ext uri="{FF2B5EF4-FFF2-40B4-BE49-F238E27FC236}">
                <a16:creationId xmlns:a16="http://schemas.microsoft.com/office/drawing/2014/main" id="{667174B5-7F42-4C4E-826F-8EF1682286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07" t="9864"/>
          <a:stretch/>
        </p:blipFill>
        <p:spPr bwMode="auto">
          <a:xfrm>
            <a:off x="285169" y="3532093"/>
            <a:ext cx="6275282" cy="310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o 7">
            <a:extLst>
              <a:ext uri="{FF2B5EF4-FFF2-40B4-BE49-F238E27FC236}">
                <a16:creationId xmlns:a16="http://schemas.microsoft.com/office/drawing/2014/main" id="{B266990E-0D44-4809-9457-8CD5D444551C}"/>
              </a:ext>
            </a:extLst>
          </p:cNvPr>
          <p:cNvGraphicFramePr>
            <a:graphicFrameLocks noGrp="1"/>
          </p:cNvGraphicFramePr>
          <p:nvPr>
            <p:extLst>
              <p:ext uri="{D42A27DB-BD31-4B8C-83A1-F6EECF244321}">
                <p14:modId xmlns:p14="http://schemas.microsoft.com/office/powerpoint/2010/main" val="2560006629"/>
              </p:ext>
            </p:extLst>
          </p:nvPr>
        </p:nvGraphicFramePr>
        <p:xfrm>
          <a:off x="343403" y="6700902"/>
          <a:ext cx="6153731" cy="2486644"/>
        </p:xfrm>
        <a:graphic>
          <a:graphicData uri="http://schemas.openxmlformats.org/drawingml/2006/table">
            <a:tbl>
              <a:tblPr firstRow="1" bandRow="1">
                <a:tableStyleId>{D27102A9-8310-4765-A935-A1911B00CA55}</a:tableStyleId>
              </a:tblPr>
              <a:tblGrid>
                <a:gridCol w="1205997">
                  <a:extLst>
                    <a:ext uri="{9D8B030D-6E8A-4147-A177-3AD203B41FA5}">
                      <a16:colId xmlns:a16="http://schemas.microsoft.com/office/drawing/2014/main" val="474158380"/>
                    </a:ext>
                  </a:extLst>
                </a:gridCol>
                <a:gridCol w="2806656">
                  <a:extLst>
                    <a:ext uri="{9D8B030D-6E8A-4147-A177-3AD203B41FA5}">
                      <a16:colId xmlns:a16="http://schemas.microsoft.com/office/drawing/2014/main" val="4170450307"/>
                    </a:ext>
                  </a:extLst>
                </a:gridCol>
                <a:gridCol w="960903">
                  <a:extLst>
                    <a:ext uri="{9D8B030D-6E8A-4147-A177-3AD203B41FA5}">
                      <a16:colId xmlns:a16="http://schemas.microsoft.com/office/drawing/2014/main" val="4276413215"/>
                    </a:ext>
                  </a:extLst>
                </a:gridCol>
                <a:gridCol w="1180175">
                  <a:extLst>
                    <a:ext uri="{9D8B030D-6E8A-4147-A177-3AD203B41FA5}">
                      <a16:colId xmlns:a16="http://schemas.microsoft.com/office/drawing/2014/main" val="436029746"/>
                    </a:ext>
                  </a:extLst>
                </a:gridCol>
              </a:tblGrid>
              <a:tr h="512713">
                <a:tc>
                  <a:txBody>
                    <a:bodyPr/>
                    <a:lstStyle/>
                    <a:p>
                      <a:pPr algn="l"/>
                      <a:r>
                        <a:rPr lang="tr-TR" sz="1400" b="0" dirty="0">
                          <a:solidFill>
                            <a:schemeClr val="tx1"/>
                          </a:solidFill>
                          <a:latin typeface="Trebuchet MS" panose="020B0603020202020204" pitchFamily="34" charset="0"/>
                          <a:ea typeface="Cambria Math" panose="02040503050406030204" pitchFamily="18" charset="0"/>
                        </a:rPr>
                        <a:t>Kaynak Tipi</a:t>
                      </a:r>
                    </a:p>
                  </a:txBody>
                  <a:tcPr anchor="ctr">
                    <a:noFill/>
                  </a:tcPr>
                </a:tc>
                <a:tc>
                  <a:txBody>
                    <a:bodyPr/>
                    <a:lstStyle/>
                    <a:p>
                      <a:pPr algn="l"/>
                      <a:r>
                        <a:rPr lang="tr-TR" sz="1400" b="0" dirty="0">
                          <a:solidFill>
                            <a:schemeClr val="tx1"/>
                          </a:solidFill>
                          <a:latin typeface="Trebuchet MS" panose="020B0603020202020204" pitchFamily="34" charset="0"/>
                          <a:ea typeface="Cambria Math" panose="02040503050406030204" pitchFamily="18" charset="0"/>
                        </a:rPr>
                        <a:t>Santral </a:t>
                      </a:r>
                    </a:p>
                  </a:txBody>
                  <a:tcPr anchor="ctr">
                    <a:noFill/>
                  </a:tcPr>
                </a:tc>
                <a:tc>
                  <a:txBody>
                    <a:bodyPr/>
                    <a:lstStyle/>
                    <a:p>
                      <a:pPr algn="l"/>
                      <a:r>
                        <a:rPr lang="tr-TR" sz="1400" b="0" dirty="0">
                          <a:solidFill>
                            <a:schemeClr val="tx1"/>
                          </a:solidFill>
                          <a:latin typeface="Trebuchet MS" panose="020B0603020202020204" pitchFamily="34" charset="0"/>
                          <a:ea typeface="Cambria Math" panose="02040503050406030204" pitchFamily="18" charset="0"/>
                        </a:rPr>
                        <a:t>Ünite Sayısı</a:t>
                      </a:r>
                    </a:p>
                  </a:txBody>
                  <a:tcPr anchor="ctr">
                    <a:noFill/>
                  </a:tcPr>
                </a:tc>
                <a:tc>
                  <a:txBody>
                    <a:bodyPr/>
                    <a:lstStyle/>
                    <a:p>
                      <a:pPr algn="l"/>
                      <a:r>
                        <a:rPr lang="tr-TR" sz="1400" b="0" dirty="0">
                          <a:solidFill>
                            <a:schemeClr val="tx1"/>
                          </a:solidFill>
                          <a:latin typeface="Trebuchet MS" panose="020B0603020202020204" pitchFamily="34" charset="0"/>
                          <a:ea typeface="Cambria Math" panose="02040503050406030204" pitchFamily="18" charset="0"/>
                        </a:rPr>
                        <a:t>Kurulu Güç (MW)</a:t>
                      </a:r>
                    </a:p>
                  </a:txBody>
                  <a:tcPr anchor="ctr">
                    <a:noFill/>
                  </a:tcPr>
                </a:tc>
                <a:extLst>
                  <a:ext uri="{0D108BD9-81ED-4DB2-BD59-A6C34878D82A}">
                    <a16:rowId xmlns:a16="http://schemas.microsoft.com/office/drawing/2014/main" val="3974629367"/>
                  </a:ext>
                </a:extLst>
              </a:tr>
              <a:tr h="426776">
                <a:tc>
                  <a:txBody>
                    <a:bodyPr/>
                    <a:lstStyle/>
                    <a:p>
                      <a:pPr>
                        <a:spcAft>
                          <a:spcPts val="0"/>
                        </a:spcAft>
                      </a:pPr>
                      <a:r>
                        <a:rPr lang="tr-TR" sz="1400" dirty="0" err="1">
                          <a:effectLst/>
                          <a:latin typeface="Trebuchet MS" panose="020B0603020202020204" pitchFamily="34" charset="0"/>
                          <a:ea typeface="Times New Roman" panose="02020603050405020304" pitchFamily="18" charset="0"/>
                        </a:rPr>
                        <a:t>Biyokütle</a:t>
                      </a:r>
                      <a:endParaRPr lang="tr-TR" sz="1400" dirty="0">
                        <a:effectLst/>
                        <a:latin typeface="Trebuchet MS" panose="020B0603020202020204" pitchFamily="34" charset="0"/>
                        <a:ea typeface="Times New Roman" panose="02020603050405020304" pitchFamily="18" charset="0"/>
                      </a:endParaRPr>
                    </a:p>
                  </a:txBody>
                  <a:tcPr marL="68580" marR="68580" marT="0" marB="0" anchor="ctr"/>
                </a:tc>
                <a:tc>
                  <a:txBody>
                    <a:bodyPr/>
                    <a:lstStyle/>
                    <a:p>
                      <a:pPr marL="228600" marR="152400" algn="l">
                        <a:spcAft>
                          <a:spcPts val="0"/>
                        </a:spcAft>
                      </a:pPr>
                      <a:r>
                        <a:rPr lang="tr-TR" sz="1400" dirty="0">
                          <a:effectLst/>
                          <a:latin typeface="Trebuchet MS" panose="020B0603020202020204" pitchFamily="34" charset="0"/>
                          <a:ea typeface="Times New Roman" panose="02020603050405020304" pitchFamily="18" charset="0"/>
                        </a:rPr>
                        <a:t>Arel BES, OYKA BES</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3</a:t>
                      </a:r>
                    </a:p>
                  </a:txBody>
                  <a:tcPr marL="68580" marR="68580" marT="0" marB="0" anchor="ctr"/>
                </a:tc>
                <a:tc>
                  <a:txBody>
                    <a:bodyPr/>
                    <a:lstStyle/>
                    <a:p>
                      <a:pPr algn="r">
                        <a:spcAft>
                          <a:spcPts val="0"/>
                        </a:spcAft>
                      </a:pPr>
                      <a:r>
                        <a:rPr lang="tr-TR" sz="1400" dirty="0">
                          <a:solidFill>
                            <a:srgbClr val="000000"/>
                          </a:solidFill>
                          <a:effectLst/>
                          <a:latin typeface="Trebuchet MS" panose="020B0603020202020204" pitchFamily="34" charset="0"/>
                          <a:ea typeface="Times New Roman" panose="02020603050405020304" pitchFamily="18" charset="0"/>
                        </a:rPr>
                        <a:t>24,0</a:t>
                      </a:r>
                      <a:endParaRPr lang="tr-TR" sz="1400" dirty="0">
                        <a:effectLst/>
                        <a:latin typeface="Trebuchet MS" panose="020B0603020202020204" pitchFamily="34" charset="0"/>
                        <a:ea typeface="Times New Roman" panose="02020603050405020304" pitchFamily="18" charset="0"/>
                      </a:endParaRPr>
                    </a:p>
                  </a:txBody>
                  <a:tcPr marL="44450" marR="44450" marT="0" marB="0" anchor="ctr"/>
                </a:tc>
                <a:extLst>
                  <a:ext uri="{0D108BD9-81ED-4DB2-BD59-A6C34878D82A}">
                    <a16:rowId xmlns:a16="http://schemas.microsoft.com/office/drawing/2014/main" val="3898744942"/>
                  </a:ext>
                </a:extLst>
              </a:tr>
              <a:tr h="229443">
                <a:tc>
                  <a:txBody>
                    <a:bodyPr/>
                    <a:lstStyle/>
                    <a:p>
                      <a:pPr>
                        <a:spcAft>
                          <a:spcPts val="0"/>
                        </a:spcAft>
                      </a:pPr>
                      <a:r>
                        <a:rPr lang="tr-TR" sz="1400" dirty="0">
                          <a:effectLst/>
                          <a:latin typeface="Trebuchet MS" panose="020B0603020202020204" pitchFamily="34" charset="0"/>
                          <a:ea typeface="Times New Roman" panose="02020603050405020304" pitchFamily="18" charset="0"/>
                        </a:rPr>
                        <a:t>Doğal Gaz</a:t>
                      </a:r>
                    </a:p>
                  </a:txBody>
                  <a:tcPr marL="68580" marR="68580" marT="0" marB="0" anchor="ctr"/>
                </a:tc>
                <a:tc>
                  <a:txBody>
                    <a:bodyPr/>
                    <a:lstStyle/>
                    <a:p>
                      <a:pPr marL="228600" marR="152400" algn="l">
                        <a:spcAft>
                          <a:spcPts val="0"/>
                        </a:spcAft>
                      </a:pPr>
                      <a:r>
                        <a:rPr lang="tr-TR" sz="1400" dirty="0">
                          <a:effectLst/>
                          <a:latin typeface="Trebuchet MS" panose="020B0603020202020204" pitchFamily="34" charset="0"/>
                          <a:ea typeface="Times New Roman" panose="02020603050405020304" pitchFamily="18" charset="0"/>
                        </a:rPr>
                        <a:t>Alaplı </a:t>
                      </a:r>
                      <a:r>
                        <a:rPr lang="tr-TR" sz="1400" dirty="0" err="1">
                          <a:effectLst/>
                          <a:latin typeface="Trebuchet MS" panose="020B0603020202020204" pitchFamily="34" charset="0"/>
                          <a:ea typeface="Times New Roman" panose="02020603050405020304" pitchFamily="18" charset="0"/>
                        </a:rPr>
                        <a:t>Kojen</a:t>
                      </a:r>
                      <a:endParaRPr lang="tr-TR" sz="1400" dirty="0">
                        <a:effectLst/>
                        <a:latin typeface="Trebuchet MS" panose="020B0603020202020204" pitchFamily="34" charset="0"/>
                        <a:ea typeface="Times New Roman" panose="02020603050405020304" pitchFamily="18" charset="0"/>
                      </a:endParaRP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1</a:t>
                      </a:r>
                    </a:p>
                  </a:txBody>
                  <a:tcPr marL="68580" marR="68580" marT="0" marB="0" anchor="ctr"/>
                </a:tc>
                <a:tc>
                  <a:txBody>
                    <a:bodyPr/>
                    <a:lstStyle/>
                    <a:p>
                      <a:pPr algn="r">
                        <a:spcAft>
                          <a:spcPts val="0"/>
                        </a:spcAft>
                      </a:pPr>
                      <a:r>
                        <a:rPr lang="tr-TR" sz="1400" dirty="0">
                          <a:solidFill>
                            <a:srgbClr val="000000"/>
                          </a:solidFill>
                          <a:effectLst/>
                          <a:latin typeface="Trebuchet MS" panose="020B0603020202020204" pitchFamily="34" charset="0"/>
                          <a:ea typeface="Times New Roman" panose="02020603050405020304" pitchFamily="18" charset="0"/>
                        </a:rPr>
                        <a:t>9,7</a:t>
                      </a:r>
                      <a:endParaRPr lang="tr-TR" sz="1400" dirty="0">
                        <a:effectLst/>
                        <a:latin typeface="Trebuchet MS" panose="020B0603020202020204" pitchFamily="34" charset="0"/>
                        <a:ea typeface="Times New Roman" panose="02020603050405020304" pitchFamily="18" charset="0"/>
                      </a:endParaRPr>
                    </a:p>
                  </a:txBody>
                  <a:tcPr marL="44450" marR="44450" marT="0" marB="0" anchor="ctr"/>
                </a:tc>
                <a:extLst>
                  <a:ext uri="{0D108BD9-81ED-4DB2-BD59-A6C34878D82A}">
                    <a16:rowId xmlns:a16="http://schemas.microsoft.com/office/drawing/2014/main" val="1296191630"/>
                  </a:ext>
                </a:extLst>
              </a:tr>
              <a:tr h="640165">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Hidroelektrik</a:t>
                      </a:r>
                    </a:p>
                  </a:txBody>
                  <a:tcPr marL="68580" marR="68580" marT="0" marB="0" anchor="ctr"/>
                </a:tc>
                <a:tc>
                  <a:txBody>
                    <a:bodyPr/>
                    <a:lstStyle/>
                    <a:p>
                      <a:pPr marL="228600" marR="152400" algn="l">
                        <a:spcAft>
                          <a:spcPts val="0"/>
                        </a:spcAft>
                      </a:pPr>
                      <a:r>
                        <a:rPr lang="tr-TR" sz="1400" b="0" dirty="0">
                          <a:effectLst/>
                          <a:latin typeface="Trebuchet MS" panose="020B0603020202020204" pitchFamily="34" charset="0"/>
                          <a:ea typeface="Times New Roman" panose="02020603050405020304" pitchFamily="18" charset="0"/>
                        </a:rPr>
                        <a:t>Çayaltı-2, Eğerci, Tefen, </a:t>
                      </a:r>
                      <a:r>
                        <a:rPr lang="tr-TR" sz="1400" b="0" dirty="0" err="1">
                          <a:effectLst/>
                          <a:latin typeface="Trebuchet MS" panose="020B0603020202020204" pitchFamily="34" charset="0"/>
                          <a:ea typeface="Times New Roman" panose="02020603050405020304" pitchFamily="18" charset="0"/>
                        </a:rPr>
                        <a:t>Kızılcapınar</a:t>
                      </a:r>
                      <a:r>
                        <a:rPr lang="tr-TR" sz="1400" b="0" dirty="0">
                          <a:effectLst/>
                          <a:latin typeface="Trebuchet MS" panose="020B0603020202020204" pitchFamily="34" charset="0"/>
                          <a:ea typeface="Times New Roman" panose="02020603050405020304" pitchFamily="18" charset="0"/>
                        </a:rPr>
                        <a:t> HES</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13</a:t>
                      </a:r>
                    </a:p>
                  </a:txBody>
                  <a:tcPr marL="68580" marR="68580" marT="0" marB="0" anchor="ctr"/>
                </a:tc>
                <a:tc>
                  <a:txBody>
                    <a:bodyPr/>
                    <a:lstStyle/>
                    <a:p>
                      <a:pPr algn="r">
                        <a:spcAft>
                          <a:spcPts val="0"/>
                        </a:spcAft>
                      </a:pPr>
                      <a:r>
                        <a:rPr lang="tr-TR" sz="1400" dirty="0">
                          <a:effectLst/>
                          <a:latin typeface="Trebuchet MS" panose="020B0603020202020204" pitchFamily="34" charset="0"/>
                          <a:ea typeface="Times New Roman" panose="02020603050405020304" pitchFamily="18" charset="0"/>
                        </a:rPr>
                        <a:t>50,1</a:t>
                      </a:r>
                    </a:p>
                  </a:txBody>
                  <a:tcPr marL="44450" marR="44450" marT="0" marB="0" anchor="ctr"/>
                </a:tc>
                <a:extLst>
                  <a:ext uri="{0D108BD9-81ED-4DB2-BD59-A6C34878D82A}">
                    <a16:rowId xmlns:a16="http://schemas.microsoft.com/office/drawing/2014/main" val="438129128"/>
                  </a:ext>
                </a:extLst>
              </a:tr>
              <a:tr h="672100">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Kömür</a:t>
                      </a:r>
                    </a:p>
                  </a:txBody>
                  <a:tcPr marL="68580" marR="68580" marT="0" marB="0" anchor="ctr"/>
                </a:tc>
                <a:tc>
                  <a:txBody>
                    <a:bodyPr/>
                    <a:lstStyle/>
                    <a:p>
                      <a:pPr marL="228600" marR="152400" algn="l">
                        <a:spcAft>
                          <a:spcPts val="0"/>
                        </a:spcAft>
                      </a:pPr>
                      <a:r>
                        <a:rPr lang="tr-TR" sz="1400" b="0" dirty="0">
                          <a:effectLst/>
                          <a:latin typeface="Trebuchet MS" panose="020B0603020202020204" pitchFamily="34" charset="0"/>
                          <a:ea typeface="Times New Roman" panose="02020603050405020304" pitchFamily="18" charset="0"/>
                        </a:rPr>
                        <a:t>OYKA Çaycuma, ZETES 1-2-3, Çatalağzı TES, ERDEMİR</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16</a:t>
                      </a:r>
                    </a:p>
                  </a:txBody>
                  <a:tcPr marL="68580" marR="68580" marT="0" marB="0" anchor="ctr"/>
                </a:tc>
                <a:tc>
                  <a:txBody>
                    <a:bodyPr/>
                    <a:lstStyle/>
                    <a:p>
                      <a:pPr algn="r">
                        <a:spcAft>
                          <a:spcPts val="0"/>
                        </a:spcAft>
                      </a:pPr>
                      <a:r>
                        <a:rPr lang="tr-TR" sz="1400" dirty="0">
                          <a:solidFill>
                            <a:srgbClr val="000000"/>
                          </a:solidFill>
                          <a:effectLst/>
                          <a:latin typeface="Trebuchet MS" panose="020B0603020202020204" pitchFamily="34" charset="0"/>
                          <a:ea typeface="Times New Roman" panose="02020603050405020304" pitchFamily="18" charset="0"/>
                        </a:rPr>
                        <a:t>3.293,1</a:t>
                      </a:r>
                      <a:endParaRPr lang="tr-TR" sz="1400" dirty="0">
                        <a:effectLst/>
                        <a:latin typeface="Trebuchet MS" panose="020B0603020202020204" pitchFamily="34" charset="0"/>
                        <a:ea typeface="Times New Roman" panose="02020603050405020304" pitchFamily="18" charset="0"/>
                      </a:endParaRPr>
                    </a:p>
                  </a:txBody>
                  <a:tcPr marL="44450" marR="44450" marT="0" marB="0" anchor="ctr"/>
                </a:tc>
                <a:extLst>
                  <a:ext uri="{0D108BD9-81ED-4DB2-BD59-A6C34878D82A}">
                    <a16:rowId xmlns:a16="http://schemas.microsoft.com/office/drawing/2014/main" val="1346009399"/>
                  </a:ext>
                </a:extLst>
              </a:tr>
            </a:tbl>
          </a:graphicData>
        </a:graphic>
      </p:graphicFrame>
      <p:graphicFrame>
        <p:nvGraphicFramePr>
          <p:cNvPr id="5" name="Grafik 4">
            <a:extLst>
              <a:ext uri="{FF2B5EF4-FFF2-40B4-BE49-F238E27FC236}">
                <a16:creationId xmlns:a16="http://schemas.microsoft.com/office/drawing/2014/main" id="{029D20B4-7844-4AD4-B4DF-D35EE8B8D2E8}"/>
              </a:ext>
            </a:extLst>
          </p:cNvPr>
          <p:cNvGraphicFramePr/>
          <p:nvPr>
            <p:extLst>
              <p:ext uri="{D42A27DB-BD31-4B8C-83A1-F6EECF244321}">
                <p14:modId xmlns:p14="http://schemas.microsoft.com/office/powerpoint/2010/main" val="2762551410"/>
              </p:ext>
            </p:extLst>
          </p:nvPr>
        </p:nvGraphicFramePr>
        <p:xfrm>
          <a:off x="-253152" y="3466970"/>
          <a:ext cx="4393008" cy="3127357"/>
        </p:xfrm>
        <a:graphic>
          <a:graphicData uri="http://schemas.openxmlformats.org/drawingml/2006/chart">
            <c:chart xmlns:c="http://schemas.openxmlformats.org/drawingml/2006/chart" xmlns:r="http://schemas.openxmlformats.org/officeDocument/2006/relationships" r:id="rId4"/>
          </a:graphicData>
        </a:graphic>
      </p:graphicFrame>
      <p:sp>
        <p:nvSpPr>
          <p:cNvPr id="11" name="Oval Belirtme Çizgisi 9">
            <a:extLst>
              <a:ext uri="{FF2B5EF4-FFF2-40B4-BE49-F238E27FC236}">
                <a16:creationId xmlns:a16="http://schemas.microsoft.com/office/drawing/2014/main" id="{7BCB822B-67A7-4171-AE1B-1C87E69DB1CE}"/>
              </a:ext>
            </a:extLst>
          </p:cNvPr>
          <p:cNvSpPr/>
          <p:nvPr/>
        </p:nvSpPr>
        <p:spPr>
          <a:xfrm>
            <a:off x="4707467" y="211384"/>
            <a:ext cx="1828802" cy="1651284"/>
          </a:xfrm>
          <a:prstGeom prst="wedgeEllipseCallou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latin typeface="Trebuchet MS" panose="020B0603020202020204" pitchFamily="34" charset="0"/>
              </a:rPr>
              <a:t>Zonguldak 2023 yılında Türkiye elektrik üretiminin %6,92’sini karşılamıştır</a:t>
            </a:r>
            <a:r>
              <a:rPr lang="tr-TR" sz="1200" dirty="0">
                <a:solidFill>
                  <a:schemeClr val="bg1"/>
                </a:solidFill>
                <a:latin typeface="Trebuchet MS" panose="020B0603020202020204" pitchFamily="34" charset="0"/>
                <a:cs typeface="Calibri" panose="020F0502020204030204" pitchFamily="34" charset="0"/>
              </a:rPr>
              <a:t>.</a:t>
            </a:r>
            <a:r>
              <a:rPr lang="tr-TR" sz="1200" dirty="0">
                <a:latin typeface="Trebuchet MS" panose="020B0603020202020204" pitchFamily="34" charset="0"/>
              </a:rPr>
              <a:t> </a:t>
            </a:r>
          </a:p>
        </p:txBody>
      </p:sp>
    </p:spTree>
    <p:extLst>
      <p:ext uri="{BB962C8B-B14F-4D97-AF65-F5344CB8AC3E}">
        <p14:creationId xmlns:p14="http://schemas.microsoft.com/office/powerpoint/2010/main" val="12487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5"/>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90082"/>
              <a:ext cx="6276523" cy="1836299"/>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KAMU GELİR VE GİDERLERİ</a:t>
              </a:r>
            </a:p>
            <a:p>
              <a:pPr algn="just"/>
              <a:endParaRPr lang="tr-TR" sz="1500" dirty="0">
                <a:solidFill>
                  <a:schemeClr val="bg1"/>
                </a:solidFill>
                <a:highlight>
                  <a:srgbClr val="FF0000"/>
                </a:highlight>
                <a:latin typeface="Trebuchet MS" panose="020B0603020202020204" pitchFamily="34" charset="0"/>
              </a:endParaRPr>
            </a:p>
            <a:p>
              <a:pPr algn="just"/>
              <a:r>
                <a:rPr lang="tr-TR" sz="1500" dirty="0">
                  <a:solidFill>
                    <a:schemeClr val="bg1"/>
                  </a:solidFill>
                  <a:latin typeface="Trebuchet MS" panose="020B0603020202020204" pitchFamily="34" charset="0"/>
                </a:rPr>
                <a:t>Zonguldak’ın 2024 yılı Merkezi Yönetim Bütçe Gelir tahakkuku 27,1 milyar, tahsilatı ise 19,9 milyar olmuştur. Tahsilat içinde en büyük kalem 18,6   milyar ile Uluslararası Ticaret ve Muamelelerden Alınan Vergilerdir. KDV 7,1 Kurumlar Vergisi 1,9 Gelir Vergisi ise 4,5 milyardır. Bütçe Gideri 23,6 milyar olan ilimiz %84,4 tahsilat/gider oranıyla Türkiye’de </a:t>
              </a:r>
              <a:r>
                <a:rPr lang="tr-TR" sz="1500" dirty="0">
                  <a:solidFill>
                    <a:schemeClr val="accent4"/>
                  </a:solidFill>
                  <a:latin typeface="Trebuchet MS" panose="020B0603020202020204" pitchFamily="34" charset="0"/>
                </a:rPr>
                <a:t>12.</a:t>
              </a:r>
              <a:r>
                <a:rPr lang="tr-TR" sz="1500" dirty="0">
                  <a:solidFill>
                    <a:schemeClr val="bg1"/>
                  </a:solidFill>
                  <a:latin typeface="Trebuchet MS" panose="020B0603020202020204" pitchFamily="34" charset="0"/>
                </a:rPr>
                <a:t> sıradadır.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İşadamı analizi, mühendislerimizin mali rapor - Fotoğraf, Görsel">
            <a:extLst>
              <a:ext uri="{FF2B5EF4-FFF2-40B4-BE49-F238E27FC236}">
                <a16:creationId xmlns:a16="http://schemas.microsoft.com/office/drawing/2014/main" id="{705D0B23-8121-4924-93E5-E004D6A10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817" b="20766"/>
          <a:stretch/>
        </p:blipFill>
        <p:spPr bwMode="auto">
          <a:xfrm>
            <a:off x="282628" y="3546545"/>
            <a:ext cx="6275283" cy="33368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o 11">
            <a:extLst>
              <a:ext uri="{FF2B5EF4-FFF2-40B4-BE49-F238E27FC236}">
                <a16:creationId xmlns:a16="http://schemas.microsoft.com/office/drawing/2014/main" id="{D838C9A7-8FC8-4F61-AF67-9DF31E0D8205}"/>
              </a:ext>
            </a:extLst>
          </p:cNvPr>
          <p:cNvGraphicFramePr>
            <a:graphicFrameLocks noGrp="1"/>
          </p:cNvGraphicFramePr>
          <p:nvPr>
            <p:extLst>
              <p:ext uri="{D42A27DB-BD31-4B8C-83A1-F6EECF244321}">
                <p14:modId xmlns:p14="http://schemas.microsoft.com/office/powerpoint/2010/main" val="3248275475"/>
              </p:ext>
            </p:extLst>
          </p:nvPr>
        </p:nvGraphicFramePr>
        <p:xfrm>
          <a:off x="297869" y="7045011"/>
          <a:ext cx="6020694" cy="2087497"/>
        </p:xfrm>
        <a:graphic>
          <a:graphicData uri="http://schemas.openxmlformats.org/drawingml/2006/table">
            <a:tbl>
              <a:tblPr firstRow="1" bandRow="1">
                <a:tableStyleId>{D27102A9-8310-4765-A935-A1911B00CA55}</a:tableStyleId>
              </a:tblPr>
              <a:tblGrid>
                <a:gridCol w="2873685">
                  <a:extLst>
                    <a:ext uri="{9D8B030D-6E8A-4147-A177-3AD203B41FA5}">
                      <a16:colId xmlns:a16="http://schemas.microsoft.com/office/drawing/2014/main" val="474158380"/>
                    </a:ext>
                  </a:extLst>
                </a:gridCol>
                <a:gridCol w="1294938">
                  <a:extLst>
                    <a:ext uri="{9D8B030D-6E8A-4147-A177-3AD203B41FA5}">
                      <a16:colId xmlns:a16="http://schemas.microsoft.com/office/drawing/2014/main" val="4170450307"/>
                    </a:ext>
                  </a:extLst>
                </a:gridCol>
                <a:gridCol w="1852071">
                  <a:extLst>
                    <a:ext uri="{9D8B030D-6E8A-4147-A177-3AD203B41FA5}">
                      <a16:colId xmlns:a16="http://schemas.microsoft.com/office/drawing/2014/main" val="4276413215"/>
                    </a:ext>
                  </a:extLst>
                </a:gridCol>
              </a:tblGrid>
              <a:tr h="462851">
                <a:tc>
                  <a:txBody>
                    <a:bodyPr/>
                    <a:lstStyle/>
                    <a:p>
                      <a:pPr algn="l"/>
                      <a:r>
                        <a:rPr lang="tr-TR" sz="1400" b="0" dirty="0">
                          <a:solidFill>
                            <a:schemeClr val="tx1"/>
                          </a:solidFill>
                          <a:latin typeface="Trebuchet MS" panose="020B0603020202020204" pitchFamily="34" charset="0"/>
                          <a:ea typeface="Cambria Math" panose="02040503050406030204" pitchFamily="18" charset="0"/>
                        </a:rPr>
                        <a:t>Mükellef Sayısı</a:t>
                      </a:r>
                    </a:p>
                  </a:txBody>
                  <a:tcPr anchor="ctr">
                    <a:noFill/>
                  </a:tcPr>
                </a:tc>
                <a:tc>
                  <a:txBody>
                    <a:bodyPr/>
                    <a:lstStyle/>
                    <a:p>
                      <a:pPr algn="l"/>
                      <a:r>
                        <a:rPr lang="tr-TR" sz="1400" b="0" dirty="0">
                          <a:solidFill>
                            <a:schemeClr val="tx1"/>
                          </a:solidFill>
                          <a:latin typeface="Trebuchet MS" panose="020B0603020202020204" pitchFamily="34" charset="0"/>
                          <a:ea typeface="Cambria Math" panose="02040503050406030204" pitchFamily="18" charset="0"/>
                        </a:rPr>
                        <a:t>          2024</a:t>
                      </a:r>
                    </a:p>
                  </a:txBody>
                  <a:tcPr anchor="ctr">
                    <a:noFill/>
                  </a:tcPr>
                </a:tc>
                <a:tc>
                  <a:txBody>
                    <a:bodyPr/>
                    <a:lstStyle/>
                    <a:p>
                      <a:pPr algn="l"/>
                      <a:r>
                        <a:rPr lang="tr-TR" sz="1400" b="0" dirty="0">
                          <a:solidFill>
                            <a:schemeClr val="tx1"/>
                          </a:solidFill>
                          <a:latin typeface="Trebuchet MS" panose="020B0603020202020204" pitchFamily="34" charset="0"/>
                          <a:ea typeface="Cambria Math" panose="02040503050406030204" pitchFamily="18" charset="0"/>
                        </a:rPr>
                        <a:t>                   2023</a:t>
                      </a:r>
                    </a:p>
                  </a:txBody>
                  <a:tcPr anchor="ctr">
                    <a:noFill/>
                  </a:tcPr>
                </a:tc>
                <a:extLst>
                  <a:ext uri="{0D108BD9-81ED-4DB2-BD59-A6C34878D82A}">
                    <a16:rowId xmlns:a16="http://schemas.microsoft.com/office/drawing/2014/main" val="3974629367"/>
                  </a:ext>
                </a:extLst>
              </a:tr>
              <a:tr h="385272">
                <a:tc>
                  <a:txBody>
                    <a:bodyPr/>
                    <a:lstStyle/>
                    <a:p>
                      <a:pPr>
                        <a:spcAft>
                          <a:spcPts val="0"/>
                        </a:spcAft>
                      </a:pPr>
                      <a:r>
                        <a:rPr lang="tr-TR" sz="1400" dirty="0">
                          <a:effectLst/>
                          <a:latin typeface="Trebuchet MS" panose="020B0603020202020204" pitchFamily="34" charset="0"/>
                          <a:ea typeface="Times New Roman" panose="02020603050405020304" pitchFamily="18" charset="0"/>
                        </a:rPr>
                        <a:t>Gelir Vergisi</a:t>
                      </a:r>
                    </a:p>
                  </a:txBody>
                  <a:tcPr marL="68580" marR="68580" marT="0" marB="0" anchor="ctr"/>
                </a:tc>
                <a:tc>
                  <a:txBody>
                    <a:bodyPr/>
                    <a:lstStyle/>
                    <a:p>
                      <a:pPr marR="121285" algn="r" hangingPunct="0">
                        <a:spcAft>
                          <a:spcPts val="0"/>
                        </a:spcAft>
                      </a:pPr>
                      <a:r>
                        <a:rPr lang="tr-TR" sz="1400" dirty="0">
                          <a:solidFill>
                            <a:srgbClr val="00000A"/>
                          </a:solidFill>
                          <a:effectLst/>
                          <a:latin typeface="Trebuchet MS" panose="020B0603020202020204" pitchFamily="34" charset="0"/>
                          <a:ea typeface="Droid Sans Fallback"/>
                          <a:cs typeface="Droid Sans Devanagari"/>
                        </a:rPr>
                        <a:t>38.418</a:t>
                      </a:r>
                    </a:p>
                  </a:txBody>
                  <a:tcPr marL="68580" marR="68580" marT="0" marB="0" anchor="ctr"/>
                </a:tc>
                <a:tc>
                  <a:txBody>
                    <a:bodyPr/>
                    <a:lstStyle/>
                    <a:p>
                      <a:pPr marR="121285" algn="r" hangingPunct="0">
                        <a:spcAft>
                          <a:spcPts val="0"/>
                        </a:spcAft>
                      </a:pPr>
                      <a:r>
                        <a:rPr lang="tr-TR" sz="1400" dirty="0">
                          <a:solidFill>
                            <a:srgbClr val="00000A"/>
                          </a:solidFill>
                          <a:effectLst/>
                          <a:latin typeface="Trebuchet MS" panose="020B0603020202020204" pitchFamily="34" charset="0"/>
                          <a:ea typeface="Droid Sans Fallback"/>
                          <a:cs typeface="Droid Sans Devanagari"/>
                        </a:rPr>
                        <a:t>35.767</a:t>
                      </a:r>
                    </a:p>
                  </a:txBody>
                  <a:tcPr marL="68580" marR="68580" marT="0" marB="0" anchor="ctr"/>
                </a:tc>
                <a:extLst>
                  <a:ext uri="{0D108BD9-81ED-4DB2-BD59-A6C34878D82A}">
                    <a16:rowId xmlns:a16="http://schemas.microsoft.com/office/drawing/2014/main" val="3898744942"/>
                  </a:ext>
                </a:extLst>
              </a:tr>
              <a:tr h="318743">
                <a:tc>
                  <a:txBody>
                    <a:bodyPr/>
                    <a:lstStyle/>
                    <a:p>
                      <a:pPr>
                        <a:spcAft>
                          <a:spcPts val="0"/>
                        </a:spcAft>
                      </a:pPr>
                      <a:r>
                        <a:rPr lang="tr-TR" sz="1400" dirty="0">
                          <a:effectLst/>
                          <a:latin typeface="Trebuchet MS" panose="020B0603020202020204" pitchFamily="34" charset="0"/>
                          <a:ea typeface="Times New Roman" panose="02020603050405020304" pitchFamily="18" charset="0"/>
                        </a:rPr>
                        <a:t>Kurumlar Vergisi</a:t>
                      </a:r>
                    </a:p>
                  </a:txBody>
                  <a:tcPr marL="68580" marR="68580" marT="0" marB="0" anchor="ctr"/>
                </a:tc>
                <a:tc>
                  <a:txBody>
                    <a:bodyPr/>
                    <a:lstStyle/>
                    <a:p>
                      <a:pPr marR="121285" algn="r" hangingPunct="0">
                        <a:spcAft>
                          <a:spcPts val="0"/>
                        </a:spcAft>
                      </a:pPr>
                      <a:r>
                        <a:rPr lang="tr-TR" sz="1400" dirty="0">
                          <a:solidFill>
                            <a:srgbClr val="00000A"/>
                          </a:solidFill>
                          <a:effectLst/>
                          <a:latin typeface="Trebuchet MS" panose="020B0603020202020204" pitchFamily="34" charset="0"/>
                          <a:ea typeface="Droid Sans Fallback"/>
                          <a:cs typeface="Droid Sans Devanagari"/>
                        </a:rPr>
                        <a:t>3.305</a:t>
                      </a:r>
                    </a:p>
                  </a:txBody>
                  <a:tcPr marL="68580" marR="68580" marT="0" marB="0" anchor="ctr"/>
                </a:tc>
                <a:tc>
                  <a:txBody>
                    <a:bodyPr/>
                    <a:lstStyle/>
                    <a:p>
                      <a:pPr marR="121285" algn="r" hangingPunct="0">
                        <a:spcAft>
                          <a:spcPts val="0"/>
                        </a:spcAft>
                      </a:pPr>
                      <a:r>
                        <a:rPr lang="tr-TR" sz="1400" dirty="0">
                          <a:solidFill>
                            <a:srgbClr val="00000A"/>
                          </a:solidFill>
                          <a:effectLst/>
                          <a:latin typeface="Trebuchet MS" panose="020B0603020202020204" pitchFamily="34" charset="0"/>
                          <a:ea typeface="Droid Sans Fallback"/>
                          <a:cs typeface="Droid Sans Devanagari"/>
                        </a:rPr>
                        <a:t>3.232</a:t>
                      </a:r>
                    </a:p>
                  </a:txBody>
                  <a:tcPr marL="68580" marR="68580" marT="0" marB="0" anchor="ctr"/>
                </a:tc>
                <a:extLst>
                  <a:ext uri="{0D108BD9-81ED-4DB2-BD59-A6C34878D82A}">
                    <a16:rowId xmlns:a16="http://schemas.microsoft.com/office/drawing/2014/main" val="1296191630"/>
                  </a:ext>
                </a:extLst>
              </a:tr>
              <a:tr h="501531">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Katma Değer Vergisi</a:t>
                      </a:r>
                    </a:p>
                  </a:txBody>
                  <a:tcPr marL="68580" marR="68580" marT="0" marB="0" anchor="ctr"/>
                </a:tc>
                <a:tc>
                  <a:txBody>
                    <a:bodyPr/>
                    <a:lstStyle/>
                    <a:p>
                      <a:pPr marR="121285" algn="r" hangingPunct="0">
                        <a:spcAft>
                          <a:spcPts val="0"/>
                        </a:spcAft>
                      </a:pPr>
                      <a:r>
                        <a:rPr lang="tr-TR" sz="1400" dirty="0">
                          <a:solidFill>
                            <a:srgbClr val="00000A"/>
                          </a:solidFill>
                          <a:effectLst/>
                          <a:latin typeface="Trebuchet MS" panose="020B0603020202020204" pitchFamily="34" charset="0"/>
                          <a:ea typeface="Droid Sans Fallback"/>
                          <a:cs typeface="Droid Sans Devanagari"/>
                        </a:rPr>
                        <a:t>15.469</a:t>
                      </a:r>
                    </a:p>
                  </a:txBody>
                  <a:tcPr marL="68580" marR="68580" marT="0" marB="0" anchor="ctr"/>
                </a:tc>
                <a:tc>
                  <a:txBody>
                    <a:bodyPr/>
                    <a:lstStyle/>
                    <a:p>
                      <a:pPr marR="121285" algn="r" hangingPunct="0">
                        <a:spcAft>
                          <a:spcPts val="0"/>
                        </a:spcAft>
                      </a:pPr>
                      <a:r>
                        <a:rPr lang="tr-TR" sz="1400" dirty="0">
                          <a:solidFill>
                            <a:srgbClr val="00000A"/>
                          </a:solidFill>
                          <a:effectLst/>
                          <a:latin typeface="Trebuchet MS" panose="020B0603020202020204" pitchFamily="34" charset="0"/>
                          <a:ea typeface="Droid Sans Fallback"/>
                          <a:cs typeface="Droid Sans Devanagari"/>
                        </a:rPr>
                        <a:t>14.813</a:t>
                      </a:r>
                    </a:p>
                  </a:txBody>
                  <a:tcPr marL="68580" marR="68580" marT="0" marB="0" anchor="ctr"/>
                </a:tc>
                <a:extLst>
                  <a:ext uri="{0D108BD9-81ED-4DB2-BD59-A6C34878D82A}">
                    <a16:rowId xmlns:a16="http://schemas.microsoft.com/office/drawing/2014/main" val="438129128"/>
                  </a:ext>
                </a:extLst>
              </a:tr>
              <a:tr h="419100">
                <a:tc>
                  <a:txBody>
                    <a:bodyPr/>
                    <a:lstStyle/>
                    <a:p>
                      <a:pPr>
                        <a:spcAft>
                          <a:spcPts val="0"/>
                        </a:spcAft>
                      </a:pPr>
                      <a:r>
                        <a:rPr lang="tr-TR" sz="1400" b="1" i="0" dirty="0">
                          <a:effectLst/>
                          <a:latin typeface="Trebuchet MS" panose="020B0603020202020204" pitchFamily="34" charset="0"/>
                          <a:ea typeface="Times New Roman" panose="02020603050405020304" pitchFamily="18" charset="0"/>
                        </a:rPr>
                        <a:t>Toplam</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57.192</a:t>
                      </a:r>
                    </a:p>
                  </a:txBody>
                  <a:tcPr marL="68580" marR="68580" marT="0" marB="0" anchor="ctr"/>
                </a:tc>
                <a:tc>
                  <a:txBody>
                    <a:bodyPr/>
                    <a:lstStyle/>
                    <a:p>
                      <a:pPr marR="121285" algn="r" hangingPunct="0">
                        <a:spcAft>
                          <a:spcPts val="0"/>
                        </a:spcAft>
                      </a:pPr>
                      <a:r>
                        <a:rPr lang="tr-TR" sz="1400" b="1" dirty="0">
                          <a:solidFill>
                            <a:srgbClr val="00000A"/>
                          </a:solidFill>
                          <a:effectLst/>
                          <a:latin typeface="Trebuchet MS" panose="020B0603020202020204" pitchFamily="34" charset="0"/>
                          <a:ea typeface="Droid Sans Fallback"/>
                          <a:cs typeface="Droid Sans Devanagari"/>
                        </a:rPr>
                        <a:t>53.812</a:t>
                      </a:r>
                    </a:p>
                  </a:txBody>
                  <a:tcPr marL="68580" marR="68580" marT="0" marB="0" anchor="ctr"/>
                </a:tc>
                <a:extLst>
                  <a:ext uri="{0D108BD9-81ED-4DB2-BD59-A6C34878D82A}">
                    <a16:rowId xmlns:a16="http://schemas.microsoft.com/office/drawing/2014/main" val="1346009399"/>
                  </a:ext>
                </a:extLst>
              </a:tr>
            </a:tbl>
          </a:graphicData>
        </a:graphic>
      </p:graphicFrame>
    </p:spTree>
    <p:extLst>
      <p:ext uri="{BB962C8B-B14F-4D97-AF65-F5344CB8AC3E}">
        <p14:creationId xmlns:p14="http://schemas.microsoft.com/office/powerpoint/2010/main" val="709849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5"/>
            <a:ext cx="6840538" cy="2463856"/>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172370"/>
              <a:ext cx="6276523" cy="1471728"/>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DIŞ TİCARET</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433,3 milyon dolar ihracat il 2024 yılında </a:t>
              </a:r>
              <a:r>
                <a:rPr lang="tr-TR" sz="1500" dirty="0">
                  <a:solidFill>
                    <a:schemeClr val="accent4"/>
                  </a:solidFill>
                  <a:latin typeface="Trebuchet MS" panose="020B0603020202020204" pitchFamily="34" charset="0"/>
                </a:rPr>
                <a:t>31.</a:t>
              </a:r>
              <a:r>
                <a:rPr lang="tr-TR" sz="1500" dirty="0">
                  <a:solidFill>
                    <a:schemeClr val="bg1"/>
                  </a:solidFill>
                  <a:latin typeface="Trebuchet MS" panose="020B0603020202020204" pitchFamily="34" charset="0"/>
                </a:rPr>
                <a:t> il durumundadır. TÜİK verilerine göre toplam ihracatımızın yaklaşık </a:t>
              </a:r>
              <a:r>
                <a:rPr lang="tr-TR" sz="1500" dirty="0">
                  <a:solidFill>
                    <a:schemeClr val="accent4"/>
                  </a:solidFill>
                  <a:latin typeface="Trebuchet MS" panose="020B0603020202020204" pitchFamily="34" charset="0"/>
                </a:rPr>
                <a:t>%64,6</a:t>
              </a:r>
              <a:r>
                <a:rPr lang="tr-TR" sz="1500" dirty="0">
                  <a:solidFill>
                    <a:schemeClr val="bg1"/>
                  </a:solidFill>
                  <a:latin typeface="Trebuchet MS" panose="020B0603020202020204" pitchFamily="34" charset="0"/>
                </a:rPr>
                <a:t>’i demir-çelik ana sanayiindedir. 63,1 milyon dolar ile İtalya en çok ihracat yapılan ülke durumundadır. Faaliyet İllerine Göre İhracat sıralamasında ise İlimiz, 2024 yılında 1.345.416 bin $ ile </a:t>
              </a:r>
              <a:r>
                <a:rPr lang="tr-TR" sz="1500" dirty="0">
                  <a:solidFill>
                    <a:schemeClr val="accent4"/>
                  </a:solidFill>
                  <a:latin typeface="Trebuchet MS" panose="020B0603020202020204" pitchFamily="34" charset="0"/>
                </a:rPr>
                <a:t>27.</a:t>
              </a:r>
              <a:r>
                <a:rPr lang="tr-TR" sz="1500" dirty="0">
                  <a:solidFill>
                    <a:schemeClr val="bg1"/>
                  </a:solidFill>
                  <a:latin typeface="Trebuchet MS" panose="020B0603020202020204" pitchFamily="34" charset="0"/>
                </a:rPr>
                <a:t> sıradadır.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721221"/>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a16="http://schemas.microsoft.com/office/drawing/2014/main" id="{96DB1CAA-7B04-48B4-B3CC-215E17F2F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207" y="3738258"/>
            <a:ext cx="6241414" cy="2876488"/>
          </a:xfrm>
          <a:prstGeom prst="rect">
            <a:avLst/>
          </a:prstGeom>
        </p:spPr>
      </p:pic>
      <p:graphicFrame>
        <p:nvGraphicFramePr>
          <p:cNvPr id="6" name="Grafik 5">
            <a:extLst>
              <a:ext uri="{FF2B5EF4-FFF2-40B4-BE49-F238E27FC236}">
                <a16:creationId xmlns:a16="http://schemas.microsoft.com/office/drawing/2014/main" id="{0723B29D-A801-4CD7-B844-75D7CAE354BD}"/>
              </a:ext>
            </a:extLst>
          </p:cNvPr>
          <p:cNvGraphicFramePr/>
          <p:nvPr>
            <p:extLst>
              <p:ext uri="{D42A27DB-BD31-4B8C-83A1-F6EECF244321}">
                <p14:modId xmlns:p14="http://schemas.microsoft.com/office/powerpoint/2010/main" val="3437286618"/>
              </p:ext>
            </p:extLst>
          </p:nvPr>
        </p:nvGraphicFramePr>
        <p:xfrm>
          <a:off x="266145" y="6563290"/>
          <a:ext cx="6305763" cy="2702820"/>
        </p:xfrm>
        <a:graphic>
          <a:graphicData uri="http://schemas.openxmlformats.org/drawingml/2006/chart">
            <c:chart xmlns:c="http://schemas.openxmlformats.org/drawingml/2006/chart" xmlns:r="http://schemas.openxmlformats.org/officeDocument/2006/relationships" r:id="rId4"/>
          </a:graphicData>
        </a:graphic>
      </p:graphicFrame>
      <p:sp>
        <p:nvSpPr>
          <p:cNvPr id="10" name="Dikdörtgen 9">
            <a:extLst>
              <a:ext uri="{FF2B5EF4-FFF2-40B4-BE49-F238E27FC236}">
                <a16:creationId xmlns:a16="http://schemas.microsoft.com/office/drawing/2014/main" id="{C654DFE7-0566-46F1-94AC-65FBE676516D}"/>
              </a:ext>
            </a:extLst>
          </p:cNvPr>
          <p:cNvSpPr/>
          <p:nvPr/>
        </p:nvSpPr>
        <p:spPr>
          <a:xfrm>
            <a:off x="459507" y="5908078"/>
            <a:ext cx="1508993" cy="276999"/>
          </a:xfrm>
          <a:prstGeom prst="rect">
            <a:avLst/>
          </a:prstGeom>
        </p:spPr>
        <p:txBody>
          <a:bodyPr wrap="square">
            <a:spAutoFit/>
          </a:bodyPr>
          <a:lstStyle/>
          <a:p>
            <a:r>
              <a:rPr lang="tr-TR" sz="1200" dirty="0">
                <a:solidFill>
                  <a:schemeClr val="bg1"/>
                </a:solidFill>
                <a:latin typeface="Trebuchet MS" panose="020B0603020202020204" pitchFamily="34" charset="0"/>
              </a:rPr>
              <a:t>Zonguldak Limanı</a:t>
            </a:r>
          </a:p>
        </p:txBody>
      </p:sp>
      <p:graphicFrame>
        <p:nvGraphicFramePr>
          <p:cNvPr id="11" name="Tablo 10">
            <a:extLst>
              <a:ext uri="{FF2B5EF4-FFF2-40B4-BE49-F238E27FC236}">
                <a16:creationId xmlns:a16="http://schemas.microsoft.com/office/drawing/2014/main" id="{D159E14E-53BE-46C3-BC85-AB0B0F45DBB6}"/>
              </a:ext>
            </a:extLst>
          </p:cNvPr>
          <p:cNvGraphicFramePr>
            <a:graphicFrameLocks noGrp="1"/>
          </p:cNvGraphicFramePr>
          <p:nvPr>
            <p:extLst>
              <p:ext uri="{D42A27DB-BD31-4B8C-83A1-F6EECF244321}">
                <p14:modId xmlns:p14="http://schemas.microsoft.com/office/powerpoint/2010/main" val="3003946903"/>
              </p:ext>
            </p:extLst>
          </p:nvPr>
        </p:nvGraphicFramePr>
        <p:xfrm>
          <a:off x="2314536" y="4379704"/>
          <a:ext cx="4220795" cy="2194560"/>
        </p:xfrm>
        <a:graphic>
          <a:graphicData uri="http://schemas.openxmlformats.org/drawingml/2006/table">
            <a:tbl>
              <a:tblPr firstRow="1" bandRow="1">
                <a:tableStyleId>{8799B23B-EC83-4686-B30A-512413B5E67A}</a:tableStyleId>
              </a:tblPr>
              <a:tblGrid>
                <a:gridCol w="3114484">
                  <a:extLst>
                    <a:ext uri="{9D8B030D-6E8A-4147-A177-3AD203B41FA5}">
                      <a16:colId xmlns:a16="http://schemas.microsoft.com/office/drawing/2014/main" val="1800836191"/>
                    </a:ext>
                  </a:extLst>
                </a:gridCol>
                <a:gridCol w="1106311">
                  <a:extLst>
                    <a:ext uri="{9D8B030D-6E8A-4147-A177-3AD203B41FA5}">
                      <a16:colId xmlns:a16="http://schemas.microsoft.com/office/drawing/2014/main" val="2860508486"/>
                    </a:ext>
                  </a:extLst>
                </a:gridCol>
              </a:tblGrid>
              <a:tr h="234761">
                <a:tc gridSpan="2">
                  <a:txBody>
                    <a:bodyPr/>
                    <a:lstStyle>
                      <a:lvl1pPr marL="0" algn="l" defTabSz="872155" rtl="0" eaLnBrk="1" latinLnBrk="0" hangingPunct="1">
                        <a:defRPr sz="1717" b="1" kern="1200">
                          <a:solidFill>
                            <a:schemeClr val="tx1"/>
                          </a:solidFill>
                          <a:latin typeface="Calibri"/>
                        </a:defRPr>
                      </a:lvl1pPr>
                      <a:lvl2pPr marL="436077" algn="l" defTabSz="872155" rtl="0" eaLnBrk="1" latinLnBrk="0" hangingPunct="1">
                        <a:defRPr sz="1717" b="1" kern="1200">
                          <a:solidFill>
                            <a:schemeClr val="tx1"/>
                          </a:solidFill>
                          <a:latin typeface="Calibri"/>
                        </a:defRPr>
                      </a:lvl2pPr>
                      <a:lvl3pPr marL="872155" algn="l" defTabSz="872155" rtl="0" eaLnBrk="1" latinLnBrk="0" hangingPunct="1">
                        <a:defRPr sz="1717" b="1" kern="1200">
                          <a:solidFill>
                            <a:schemeClr val="tx1"/>
                          </a:solidFill>
                          <a:latin typeface="Calibri"/>
                        </a:defRPr>
                      </a:lvl3pPr>
                      <a:lvl4pPr marL="1308232" algn="l" defTabSz="872155" rtl="0" eaLnBrk="1" latinLnBrk="0" hangingPunct="1">
                        <a:defRPr sz="1717" b="1" kern="1200">
                          <a:solidFill>
                            <a:schemeClr val="tx1"/>
                          </a:solidFill>
                          <a:latin typeface="Calibri"/>
                        </a:defRPr>
                      </a:lvl4pPr>
                      <a:lvl5pPr marL="1744309" algn="l" defTabSz="872155" rtl="0" eaLnBrk="1" latinLnBrk="0" hangingPunct="1">
                        <a:defRPr sz="1717" b="1" kern="1200">
                          <a:solidFill>
                            <a:schemeClr val="tx1"/>
                          </a:solidFill>
                          <a:latin typeface="Calibri"/>
                        </a:defRPr>
                      </a:lvl5pPr>
                      <a:lvl6pPr marL="2180387" algn="l" defTabSz="872155" rtl="0" eaLnBrk="1" latinLnBrk="0" hangingPunct="1">
                        <a:defRPr sz="1717" b="1" kern="1200">
                          <a:solidFill>
                            <a:schemeClr val="tx1"/>
                          </a:solidFill>
                          <a:latin typeface="Calibri"/>
                        </a:defRPr>
                      </a:lvl6pPr>
                      <a:lvl7pPr marL="2616464" algn="l" defTabSz="872155" rtl="0" eaLnBrk="1" latinLnBrk="0" hangingPunct="1">
                        <a:defRPr sz="1717" b="1" kern="1200">
                          <a:solidFill>
                            <a:schemeClr val="tx1"/>
                          </a:solidFill>
                          <a:latin typeface="Calibri"/>
                        </a:defRPr>
                      </a:lvl7pPr>
                      <a:lvl8pPr marL="3052542" algn="l" defTabSz="872155" rtl="0" eaLnBrk="1" latinLnBrk="0" hangingPunct="1">
                        <a:defRPr sz="1717" b="1" kern="1200">
                          <a:solidFill>
                            <a:schemeClr val="tx1"/>
                          </a:solidFill>
                          <a:latin typeface="Calibri"/>
                        </a:defRPr>
                      </a:lvl8pPr>
                      <a:lvl9pPr marL="3488619" algn="l" defTabSz="872155" rtl="0" eaLnBrk="1" latinLnBrk="0" hangingPunct="1">
                        <a:defRPr sz="1717" b="1" kern="1200">
                          <a:solidFill>
                            <a:schemeClr val="tx1"/>
                          </a:solidFill>
                          <a:latin typeface="Calibri"/>
                        </a:defRPr>
                      </a:lvl9pPr>
                    </a:lstStyle>
                    <a:p>
                      <a:pPr algn="ctr"/>
                      <a:r>
                        <a:rPr lang="tr-TR" sz="1200" b="0" dirty="0">
                          <a:solidFill>
                            <a:schemeClr val="bg1"/>
                          </a:solidFill>
                          <a:latin typeface="Trebuchet MS" panose="020B0603020202020204" pitchFamily="34" charset="0"/>
                        </a:rPr>
                        <a:t>Zonguldak</a:t>
                      </a:r>
                      <a:r>
                        <a:rPr lang="tr-TR" sz="1200" b="0" baseline="0" dirty="0">
                          <a:solidFill>
                            <a:schemeClr val="bg1"/>
                          </a:solidFill>
                          <a:latin typeface="Trebuchet MS" panose="020B0603020202020204" pitchFamily="34" charset="0"/>
                        </a:rPr>
                        <a:t> İli </a:t>
                      </a:r>
                      <a:r>
                        <a:rPr lang="tr-TR" sz="1200" b="0" dirty="0">
                          <a:solidFill>
                            <a:schemeClr val="bg1"/>
                          </a:solidFill>
                          <a:latin typeface="Trebuchet MS" panose="020B0603020202020204" pitchFamily="34" charset="0"/>
                        </a:rPr>
                        <a:t>İhracat Yapılan Başlıca Sektörler (2024)</a:t>
                      </a:r>
                    </a:p>
                  </a:txBody>
                  <a:tcPr>
                    <a:lnB w="12700" cap="flat" cmpd="sng" algn="ctr">
                      <a:solidFill>
                        <a:schemeClr val="accent4"/>
                      </a:solidFill>
                      <a:prstDash val="solid"/>
                      <a:round/>
                      <a:headEnd type="none" w="med" len="med"/>
                      <a:tailEnd type="none" w="med" len="med"/>
                    </a:lnB>
                    <a:gradFill flip="none" rotWithShape="1">
                      <a:gsLst>
                        <a:gs pos="36000">
                          <a:schemeClr val="bg1">
                            <a:lumMod val="2000"/>
                            <a:alpha val="64000"/>
                          </a:schemeClr>
                        </a:gs>
                        <a:gs pos="98000">
                          <a:schemeClr val="bg1">
                            <a:alpha val="27000"/>
                          </a:schemeClr>
                        </a:gs>
                      </a:gsLst>
                      <a:lin ang="16200000" scaled="1"/>
                      <a:tileRect/>
                    </a:gradFill>
                  </a:tcPr>
                </a:tc>
                <a:tc hMerge="1">
                  <a:txBody>
                    <a:bodyPr/>
                    <a:lstStyle/>
                    <a:p>
                      <a:endParaRPr lang="tr-TR" sz="1100" dirty="0"/>
                    </a:p>
                  </a:txBody>
                  <a:tcPr/>
                </a:tc>
                <a:extLst>
                  <a:ext uri="{0D108BD9-81ED-4DB2-BD59-A6C34878D82A}">
                    <a16:rowId xmlns:a16="http://schemas.microsoft.com/office/drawing/2014/main" val="599016766"/>
                  </a:ext>
                </a:extLst>
              </a:tr>
              <a:tr h="234761">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r>
                        <a:rPr lang="tr-TR" sz="1200" dirty="0">
                          <a:solidFill>
                            <a:schemeClr val="bg1"/>
                          </a:solidFill>
                          <a:latin typeface="Trebuchet MS" panose="020B0603020202020204" pitchFamily="34" charset="0"/>
                        </a:rPr>
                        <a:t>Sektör</a:t>
                      </a:r>
                      <a:endParaRPr lang="tr-TR" sz="1200" b="1" dirty="0">
                        <a:solidFill>
                          <a:schemeClr val="bg1"/>
                        </a:solidFill>
                        <a:latin typeface="Trebuchet MS" panose="020B0603020202020204" pitchFamily="34" charset="0"/>
                      </a:endParaRPr>
                    </a:p>
                  </a:txBody>
                  <a:tcP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gradFill flip="none" rotWithShape="1">
                      <a:gsLst>
                        <a:gs pos="36000">
                          <a:schemeClr val="bg1">
                            <a:lumMod val="2000"/>
                            <a:alpha val="64000"/>
                          </a:schemeClr>
                        </a:gs>
                        <a:gs pos="98000">
                          <a:schemeClr val="bg1">
                            <a:alpha val="27000"/>
                          </a:schemeClr>
                        </a:gs>
                      </a:gsLst>
                      <a:lin ang="16200000" scaled="1"/>
                      <a:tileRect/>
                    </a:gradFill>
                  </a:tcPr>
                </a:tc>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r>
                        <a:rPr lang="tr-TR" sz="1200" dirty="0">
                          <a:solidFill>
                            <a:schemeClr val="bg1"/>
                          </a:solidFill>
                          <a:latin typeface="Trebuchet MS" panose="020B0603020202020204" pitchFamily="34" charset="0"/>
                        </a:rPr>
                        <a:t>(Bin $)</a:t>
                      </a:r>
                      <a:endParaRPr lang="tr-TR" sz="1200" b="1" dirty="0">
                        <a:solidFill>
                          <a:schemeClr val="bg1"/>
                        </a:solidFill>
                        <a:latin typeface="Trebuchet MS" panose="020B0603020202020204" pitchFamily="34" charset="0"/>
                      </a:endParaRPr>
                    </a:p>
                  </a:txBody>
                  <a:tcP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gradFill flip="none" rotWithShape="1">
                      <a:gsLst>
                        <a:gs pos="36000">
                          <a:schemeClr val="bg1">
                            <a:lumMod val="2000"/>
                            <a:alpha val="64000"/>
                          </a:schemeClr>
                        </a:gs>
                        <a:gs pos="98000">
                          <a:schemeClr val="bg1">
                            <a:alpha val="27000"/>
                          </a:schemeClr>
                        </a:gs>
                      </a:gsLst>
                      <a:lin ang="16200000" scaled="1"/>
                      <a:tileRect/>
                    </a:gradFill>
                  </a:tcPr>
                </a:tc>
                <a:extLst>
                  <a:ext uri="{0D108BD9-81ED-4DB2-BD59-A6C34878D82A}">
                    <a16:rowId xmlns:a16="http://schemas.microsoft.com/office/drawing/2014/main" val="1648910064"/>
                  </a:ext>
                </a:extLst>
              </a:tr>
              <a:tr h="234761">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r>
                        <a:rPr lang="tr-TR" sz="1200" dirty="0">
                          <a:solidFill>
                            <a:schemeClr val="bg1"/>
                          </a:solidFill>
                          <a:latin typeface="Trebuchet MS" panose="020B0603020202020204" pitchFamily="34" charset="0"/>
                        </a:rPr>
                        <a:t>Çelik</a:t>
                      </a:r>
                    </a:p>
                  </a:txBody>
                  <a:tcPr>
                    <a:lnT w="12700" cap="flat" cmpd="sng" algn="ctr">
                      <a:solidFill>
                        <a:schemeClr val="accent4"/>
                      </a:solidFill>
                      <a:prstDash val="solid"/>
                      <a:round/>
                      <a:headEnd type="none" w="med" len="med"/>
                      <a:tailEnd type="none" w="med" len="med"/>
                    </a:lnT>
                    <a:gradFill flip="none" rotWithShape="1">
                      <a:gsLst>
                        <a:gs pos="36000">
                          <a:schemeClr val="bg1">
                            <a:lumMod val="2000"/>
                            <a:alpha val="64000"/>
                          </a:schemeClr>
                        </a:gs>
                        <a:gs pos="98000">
                          <a:schemeClr val="bg1">
                            <a:alpha val="27000"/>
                          </a:schemeClr>
                        </a:gs>
                      </a:gsLst>
                      <a:lin ang="16200000" scaled="1"/>
                      <a:tileRect/>
                    </a:gradFill>
                  </a:tcPr>
                </a:tc>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pPr algn="r"/>
                      <a:r>
                        <a:rPr lang="tr-TR" sz="1200" dirty="0">
                          <a:solidFill>
                            <a:schemeClr val="bg1"/>
                          </a:solidFill>
                          <a:latin typeface="Trebuchet MS" panose="020B0603020202020204" pitchFamily="34" charset="0"/>
                        </a:rPr>
                        <a:t>306.218,38</a:t>
                      </a:r>
                    </a:p>
                  </a:txBody>
                  <a:tcPr>
                    <a:lnT w="12700" cap="flat" cmpd="sng" algn="ctr">
                      <a:solidFill>
                        <a:schemeClr val="accent4"/>
                      </a:solidFill>
                      <a:prstDash val="solid"/>
                      <a:round/>
                      <a:headEnd type="none" w="med" len="med"/>
                      <a:tailEnd type="none" w="med" len="med"/>
                    </a:lnT>
                    <a:gradFill flip="none" rotWithShape="1">
                      <a:gsLst>
                        <a:gs pos="36000">
                          <a:schemeClr val="bg1">
                            <a:lumMod val="2000"/>
                            <a:alpha val="64000"/>
                          </a:schemeClr>
                        </a:gs>
                        <a:gs pos="98000">
                          <a:schemeClr val="bg1">
                            <a:alpha val="27000"/>
                          </a:schemeClr>
                        </a:gs>
                      </a:gsLst>
                      <a:lin ang="16200000" scaled="1"/>
                      <a:tileRect/>
                    </a:gradFill>
                  </a:tcPr>
                </a:tc>
                <a:extLst>
                  <a:ext uri="{0D108BD9-81ED-4DB2-BD59-A6C34878D82A}">
                    <a16:rowId xmlns:a16="http://schemas.microsoft.com/office/drawing/2014/main" val="1987868861"/>
                  </a:ext>
                </a:extLst>
              </a:tr>
              <a:tr h="234761">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r>
                        <a:rPr lang="tr-TR" sz="1200" dirty="0">
                          <a:solidFill>
                            <a:schemeClr val="bg1"/>
                          </a:solidFill>
                          <a:latin typeface="Trebuchet MS" panose="020B0603020202020204" pitchFamily="34" charset="0"/>
                        </a:rPr>
                        <a:t>Çimento Cam Seramik ve Toprak Ürünleri</a:t>
                      </a:r>
                    </a:p>
                  </a:txBody>
                  <a:tcPr>
                    <a:gradFill flip="none" rotWithShape="1">
                      <a:gsLst>
                        <a:gs pos="36000">
                          <a:schemeClr val="bg1">
                            <a:lumMod val="2000"/>
                            <a:alpha val="64000"/>
                          </a:schemeClr>
                        </a:gs>
                        <a:gs pos="98000">
                          <a:schemeClr val="bg1">
                            <a:alpha val="27000"/>
                          </a:schemeClr>
                        </a:gs>
                      </a:gsLst>
                      <a:lin ang="16200000" scaled="1"/>
                      <a:tileRect/>
                    </a:gradFill>
                  </a:tcPr>
                </a:tc>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pPr algn="r"/>
                      <a:r>
                        <a:rPr lang="tr-TR" sz="1200" dirty="0">
                          <a:solidFill>
                            <a:schemeClr val="bg1"/>
                          </a:solidFill>
                          <a:latin typeface="Trebuchet MS" panose="020B0603020202020204" pitchFamily="34" charset="0"/>
                        </a:rPr>
                        <a:t>51.373,56</a:t>
                      </a:r>
                    </a:p>
                  </a:txBody>
                  <a:tcPr>
                    <a:gradFill flip="none" rotWithShape="1">
                      <a:gsLst>
                        <a:gs pos="36000">
                          <a:schemeClr val="bg1">
                            <a:lumMod val="2000"/>
                            <a:alpha val="64000"/>
                          </a:schemeClr>
                        </a:gs>
                        <a:gs pos="98000">
                          <a:schemeClr val="bg1">
                            <a:alpha val="27000"/>
                          </a:schemeClr>
                        </a:gs>
                      </a:gsLst>
                      <a:lin ang="16200000" scaled="1"/>
                      <a:tileRect/>
                    </a:gradFill>
                  </a:tcPr>
                </a:tc>
                <a:extLst>
                  <a:ext uri="{0D108BD9-81ED-4DB2-BD59-A6C34878D82A}">
                    <a16:rowId xmlns:a16="http://schemas.microsoft.com/office/drawing/2014/main" val="3450828951"/>
                  </a:ext>
                </a:extLst>
              </a:tr>
              <a:tr h="234761">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r>
                        <a:rPr lang="tr-TR" sz="1200" dirty="0">
                          <a:solidFill>
                            <a:schemeClr val="bg1"/>
                          </a:solidFill>
                          <a:latin typeface="Trebuchet MS" panose="020B0603020202020204" pitchFamily="34" charset="0"/>
                        </a:rPr>
                        <a:t>Kimyevi Maddeler ve Mamulleri </a:t>
                      </a:r>
                    </a:p>
                  </a:txBody>
                  <a:tcPr>
                    <a:gradFill flip="none" rotWithShape="1">
                      <a:gsLst>
                        <a:gs pos="36000">
                          <a:schemeClr val="bg1">
                            <a:lumMod val="2000"/>
                            <a:alpha val="64000"/>
                          </a:schemeClr>
                        </a:gs>
                        <a:gs pos="98000">
                          <a:schemeClr val="bg1">
                            <a:alpha val="27000"/>
                          </a:schemeClr>
                        </a:gs>
                      </a:gsLst>
                      <a:lin ang="16200000" scaled="1"/>
                      <a:tileRect/>
                    </a:gradFill>
                  </a:tcPr>
                </a:tc>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pPr algn="r"/>
                      <a:r>
                        <a:rPr lang="tr-TR" sz="1200" dirty="0">
                          <a:solidFill>
                            <a:schemeClr val="bg1"/>
                          </a:solidFill>
                          <a:latin typeface="Trebuchet MS" panose="020B0603020202020204" pitchFamily="34" charset="0"/>
                        </a:rPr>
                        <a:t>29.683,3</a:t>
                      </a:r>
                    </a:p>
                  </a:txBody>
                  <a:tcPr>
                    <a:gradFill flip="none" rotWithShape="1">
                      <a:gsLst>
                        <a:gs pos="36000">
                          <a:schemeClr val="bg1">
                            <a:lumMod val="2000"/>
                            <a:alpha val="64000"/>
                          </a:schemeClr>
                        </a:gs>
                        <a:gs pos="98000">
                          <a:schemeClr val="bg1">
                            <a:alpha val="27000"/>
                          </a:schemeClr>
                        </a:gs>
                      </a:gsLst>
                      <a:lin ang="16200000" scaled="1"/>
                      <a:tileRect/>
                    </a:gradFill>
                  </a:tcPr>
                </a:tc>
                <a:extLst>
                  <a:ext uri="{0D108BD9-81ED-4DB2-BD59-A6C34878D82A}">
                    <a16:rowId xmlns:a16="http://schemas.microsoft.com/office/drawing/2014/main" val="2698823908"/>
                  </a:ext>
                </a:extLst>
              </a:tr>
              <a:tr h="234761">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r>
                        <a:rPr lang="tr-TR" sz="1200" dirty="0">
                          <a:solidFill>
                            <a:schemeClr val="bg1"/>
                          </a:solidFill>
                          <a:latin typeface="Trebuchet MS" panose="020B0603020202020204" pitchFamily="34" charset="0"/>
                        </a:rPr>
                        <a:t>Makine ve Aksamları</a:t>
                      </a:r>
                    </a:p>
                  </a:txBody>
                  <a:tcPr>
                    <a:gradFill flip="none" rotWithShape="1">
                      <a:gsLst>
                        <a:gs pos="36000">
                          <a:schemeClr val="bg1">
                            <a:lumMod val="2000"/>
                            <a:alpha val="64000"/>
                          </a:schemeClr>
                        </a:gs>
                        <a:gs pos="98000">
                          <a:schemeClr val="bg1">
                            <a:alpha val="27000"/>
                          </a:schemeClr>
                        </a:gs>
                      </a:gsLst>
                      <a:lin ang="16200000" scaled="1"/>
                      <a:tileRect/>
                    </a:gradFill>
                  </a:tcPr>
                </a:tc>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pPr algn="r"/>
                      <a:r>
                        <a:rPr lang="tr-TR" sz="1200" dirty="0">
                          <a:solidFill>
                            <a:schemeClr val="bg1"/>
                          </a:solidFill>
                          <a:latin typeface="Trebuchet MS" panose="020B0603020202020204" pitchFamily="34" charset="0"/>
                        </a:rPr>
                        <a:t>26.451,13</a:t>
                      </a:r>
                    </a:p>
                  </a:txBody>
                  <a:tcPr>
                    <a:gradFill flip="none" rotWithShape="1">
                      <a:gsLst>
                        <a:gs pos="36000">
                          <a:schemeClr val="bg1">
                            <a:lumMod val="2000"/>
                            <a:alpha val="64000"/>
                          </a:schemeClr>
                        </a:gs>
                        <a:gs pos="98000">
                          <a:schemeClr val="bg1">
                            <a:alpha val="27000"/>
                          </a:schemeClr>
                        </a:gs>
                      </a:gsLst>
                      <a:lin ang="16200000" scaled="1"/>
                      <a:tileRect/>
                    </a:gradFill>
                  </a:tcPr>
                </a:tc>
                <a:extLst>
                  <a:ext uri="{0D108BD9-81ED-4DB2-BD59-A6C34878D82A}">
                    <a16:rowId xmlns:a16="http://schemas.microsoft.com/office/drawing/2014/main" val="3185054710"/>
                  </a:ext>
                </a:extLst>
              </a:tr>
              <a:tr h="234761">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r>
                        <a:rPr lang="tr-TR" sz="1200" dirty="0">
                          <a:solidFill>
                            <a:schemeClr val="bg1"/>
                          </a:solidFill>
                          <a:latin typeface="Trebuchet MS" panose="020B0603020202020204" pitchFamily="34" charset="0"/>
                        </a:rPr>
                        <a:t>Mobilya, Kağıt ve Orman Ürünleri</a:t>
                      </a:r>
                    </a:p>
                  </a:txBody>
                  <a:tcPr>
                    <a:gradFill flip="none" rotWithShape="1">
                      <a:gsLst>
                        <a:gs pos="36000">
                          <a:schemeClr val="bg1">
                            <a:lumMod val="2000"/>
                            <a:alpha val="64000"/>
                          </a:schemeClr>
                        </a:gs>
                        <a:gs pos="98000">
                          <a:schemeClr val="bg1">
                            <a:alpha val="27000"/>
                          </a:schemeClr>
                        </a:gs>
                      </a:gsLst>
                      <a:lin ang="16200000" scaled="1"/>
                      <a:tileRect/>
                    </a:gradFill>
                  </a:tcPr>
                </a:tc>
                <a:tc>
                  <a:txBody>
                    <a:bodyPr/>
                    <a:lstStyle>
                      <a:lvl1pPr marL="0" algn="l" defTabSz="872155" rtl="0" eaLnBrk="1" latinLnBrk="0" hangingPunct="1">
                        <a:defRPr sz="1717" kern="1200">
                          <a:solidFill>
                            <a:schemeClr val="tx1"/>
                          </a:solidFill>
                          <a:latin typeface="Calibri"/>
                        </a:defRPr>
                      </a:lvl1pPr>
                      <a:lvl2pPr marL="436077" algn="l" defTabSz="872155" rtl="0" eaLnBrk="1" latinLnBrk="0" hangingPunct="1">
                        <a:defRPr sz="1717" kern="1200">
                          <a:solidFill>
                            <a:schemeClr val="tx1"/>
                          </a:solidFill>
                          <a:latin typeface="Calibri"/>
                        </a:defRPr>
                      </a:lvl2pPr>
                      <a:lvl3pPr marL="872155" algn="l" defTabSz="872155" rtl="0" eaLnBrk="1" latinLnBrk="0" hangingPunct="1">
                        <a:defRPr sz="1717" kern="1200">
                          <a:solidFill>
                            <a:schemeClr val="tx1"/>
                          </a:solidFill>
                          <a:latin typeface="Calibri"/>
                        </a:defRPr>
                      </a:lvl3pPr>
                      <a:lvl4pPr marL="1308232" algn="l" defTabSz="872155" rtl="0" eaLnBrk="1" latinLnBrk="0" hangingPunct="1">
                        <a:defRPr sz="1717" kern="1200">
                          <a:solidFill>
                            <a:schemeClr val="tx1"/>
                          </a:solidFill>
                          <a:latin typeface="Calibri"/>
                        </a:defRPr>
                      </a:lvl4pPr>
                      <a:lvl5pPr marL="1744309" algn="l" defTabSz="872155" rtl="0" eaLnBrk="1" latinLnBrk="0" hangingPunct="1">
                        <a:defRPr sz="1717" kern="1200">
                          <a:solidFill>
                            <a:schemeClr val="tx1"/>
                          </a:solidFill>
                          <a:latin typeface="Calibri"/>
                        </a:defRPr>
                      </a:lvl5pPr>
                      <a:lvl6pPr marL="2180387" algn="l" defTabSz="872155" rtl="0" eaLnBrk="1" latinLnBrk="0" hangingPunct="1">
                        <a:defRPr sz="1717" kern="1200">
                          <a:solidFill>
                            <a:schemeClr val="tx1"/>
                          </a:solidFill>
                          <a:latin typeface="Calibri"/>
                        </a:defRPr>
                      </a:lvl6pPr>
                      <a:lvl7pPr marL="2616464" algn="l" defTabSz="872155" rtl="0" eaLnBrk="1" latinLnBrk="0" hangingPunct="1">
                        <a:defRPr sz="1717" kern="1200">
                          <a:solidFill>
                            <a:schemeClr val="tx1"/>
                          </a:solidFill>
                          <a:latin typeface="Calibri"/>
                        </a:defRPr>
                      </a:lvl7pPr>
                      <a:lvl8pPr marL="3052542" algn="l" defTabSz="872155" rtl="0" eaLnBrk="1" latinLnBrk="0" hangingPunct="1">
                        <a:defRPr sz="1717" kern="1200">
                          <a:solidFill>
                            <a:schemeClr val="tx1"/>
                          </a:solidFill>
                          <a:latin typeface="Calibri"/>
                        </a:defRPr>
                      </a:lvl8pPr>
                      <a:lvl9pPr marL="3488619" algn="l" defTabSz="872155" rtl="0" eaLnBrk="1" latinLnBrk="0" hangingPunct="1">
                        <a:defRPr sz="1717" kern="1200">
                          <a:solidFill>
                            <a:schemeClr val="tx1"/>
                          </a:solidFill>
                          <a:latin typeface="Calibri"/>
                        </a:defRPr>
                      </a:lvl9pPr>
                    </a:lstStyle>
                    <a:p>
                      <a:pPr algn="r"/>
                      <a:r>
                        <a:rPr lang="tr-TR" sz="1200" dirty="0">
                          <a:solidFill>
                            <a:schemeClr val="bg1"/>
                          </a:solidFill>
                          <a:latin typeface="Trebuchet MS" panose="020B0603020202020204" pitchFamily="34" charset="0"/>
                        </a:rPr>
                        <a:t>10.776,11</a:t>
                      </a:r>
                    </a:p>
                  </a:txBody>
                  <a:tcPr>
                    <a:gradFill flip="none" rotWithShape="1">
                      <a:gsLst>
                        <a:gs pos="36000">
                          <a:schemeClr val="bg1">
                            <a:lumMod val="2000"/>
                            <a:alpha val="64000"/>
                          </a:schemeClr>
                        </a:gs>
                        <a:gs pos="98000">
                          <a:schemeClr val="bg1">
                            <a:alpha val="27000"/>
                          </a:schemeClr>
                        </a:gs>
                      </a:gsLst>
                      <a:lin ang="16200000" scaled="1"/>
                      <a:tileRect/>
                    </a:gradFill>
                  </a:tcPr>
                </a:tc>
                <a:extLst>
                  <a:ext uri="{0D108BD9-81ED-4DB2-BD59-A6C34878D82A}">
                    <a16:rowId xmlns:a16="http://schemas.microsoft.com/office/drawing/2014/main" val="806214998"/>
                  </a:ext>
                </a:extLst>
              </a:tr>
              <a:tr h="234761">
                <a:tc>
                  <a:txBody>
                    <a:bodyPr/>
                    <a:lstStyle/>
                    <a:p>
                      <a:r>
                        <a:rPr lang="tr-TR" sz="1100" i="1" dirty="0">
                          <a:solidFill>
                            <a:schemeClr val="bg1"/>
                          </a:solidFill>
                          <a:latin typeface="Trebuchet MS" panose="020B0603020202020204" pitchFamily="34" charset="0"/>
                        </a:rPr>
                        <a:t>Kaynak: Türkiye İhracatçılar Meclisi</a:t>
                      </a:r>
                    </a:p>
                  </a:txBody>
                  <a:tcPr>
                    <a:gradFill flip="none" rotWithShape="1">
                      <a:gsLst>
                        <a:gs pos="36000">
                          <a:schemeClr val="bg1">
                            <a:lumMod val="2000"/>
                            <a:alpha val="64000"/>
                          </a:schemeClr>
                        </a:gs>
                        <a:gs pos="98000">
                          <a:schemeClr val="bg1">
                            <a:alpha val="27000"/>
                          </a:schemeClr>
                        </a:gs>
                      </a:gsLst>
                      <a:lin ang="16200000" scaled="1"/>
                      <a:tileRect/>
                    </a:gradFill>
                  </a:tcPr>
                </a:tc>
                <a:tc>
                  <a:txBody>
                    <a:bodyPr/>
                    <a:lstStyle/>
                    <a:p>
                      <a:endParaRPr lang="tr-TR" sz="1200" dirty="0">
                        <a:solidFill>
                          <a:schemeClr val="bg1"/>
                        </a:solidFill>
                        <a:latin typeface="Trebuchet MS" panose="020B0603020202020204" pitchFamily="34" charset="0"/>
                      </a:endParaRPr>
                    </a:p>
                  </a:txBody>
                  <a:tcPr>
                    <a:gradFill flip="none" rotWithShape="1">
                      <a:gsLst>
                        <a:gs pos="36000">
                          <a:schemeClr val="bg1">
                            <a:lumMod val="2000"/>
                            <a:alpha val="64000"/>
                          </a:schemeClr>
                        </a:gs>
                        <a:gs pos="98000">
                          <a:schemeClr val="bg1">
                            <a:alpha val="27000"/>
                          </a:schemeClr>
                        </a:gs>
                      </a:gsLst>
                      <a:lin ang="16200000" scaled="1"/>
                      <a:tileRect/>
                    </a:gradFill>
                  </a:tcPr>
                </a:tc>
                <a:extLst>
                  <a:ext uri="{0D108BD9-81ED-4DB2-BD59-A6C34878D82A}">
                    <a16:rowId xmlns:a16="http://schemas.microsoft.com/office/drawing/2014/main" val="2568747812"/>
                  </a:ext>
                </a:extLst>
              </a:tr>
            </a:tbl>
          </a:graphicData>
        </a:graphic>
      </p:graphicFrame>
    </p:spTree>
    <p:extLst>
      <p:ext uri="{BB962C8B-B14F-4D97-AF65-F5344CB8AC3E}">
        <p14:creationId xmlns:p14="http://schemas.microsoft.com/office/powerpoint/2010/main" val="4240285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F055848D-A608-4BD4-953F-EBE764BE2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35116"/>
            <a:ext cx="6840538" cy="5775394"/>
          </a:xfrm>
          <a:prstGeom prst="rect">
            <a:avLst/>
          </a:prstGeom>
        </p:spPr>
      </p:pic>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5"/>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305477"/>
              <a:ext cx="6276523" cy="120551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MAHALLİ İDARELER</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1 Merkez İlçe, 7 İlçe Belediyesi ve 17 Belde Belediyesi olmak üzere 25 belediyeye sahiptir. İl nüfusunun 436.186’sı </a:t>
              </a:r>
              <a:r>
                <a:rPr lang="tr-TR" sz="1500" dirty="0">
                  <a:solidFill>
                    <a:schemeClr val="accent4"/>
                  </a:solidFill>
                  <a:latin typeface="Trebuchet MS" panose="020B0603020202020204" pitchFamily="34" charset="0"/>
                </a:rPr>
                <a:t>(%74,4</a:t>
              </a:r>
              <a:r>
                <a:rPr lang="tr-TR" sz="1500" dirty="0">
                  <a:solidFill>
                    <a:schemeClr val="bg1"/>
                  </a:solidFill>
                  <a:latin typeface="Trebuchet MS" panose="020B0603020202020204" pitchFamily="34" charset="0"/>
                </a:rPr>
                <a:t>’ü) belediye sınırlarında yaşamaktadır.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Açıklama Balonu: Bükülü Çift Çizgi (Kenarlık Yok) 28">
            <a:extLst>
              <a:ext uri="{FF2B5EF4-FFF2-40B4-BE49-F238E27FC236}">
                <a16:creationId xmlns:a16="http://schemas.microsoft.com/office/drawing/2014/main" id="{789442C5-1224-4CAB-A7EC-87BF4C616569}"/>
              </a:ext>
            </a:extLst>
          </p:cNvPr>
          <p:cNvSpPr/>
          <p:nvPr/>
        </p:nvSpPr>
        <p:spPr>
          <a:xfrm>
            <a:off x="1921296" y="3658256"/>
            <a:ext cx="1296342" cy="823698"/>
          </a:xfrm>
          <a:prstGeom prst="callout3">
            <a:avLst>
              <a:gd name="adj1" fmla="val 18750"/>
              <a:gd name="adj2" fmla="val -8333"/>
              <a:gd name="adj3" fmla="val 18750"/>
              <a:gd name="adj4" fmla="val -16667"/>
              <a:gd name="adj5" fmla="val 100000"/>
              <a:gd name="adj6" fmla="val -16667"/>
              <a:gd name="adj7" fmla="val 175152"/>
              <a:gd name="adj8" fmla="val 121875"/>
            </a:avLst>
          </a:prstGeom>
          <a:solidFill>
            <a:srgbClr val="00B0F0"/>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err="1">
                <a:latin typeface="Trebuchet MS" panose="020B0603020202020204" pitchFamily="34" charset="0"/>
              </a:rPr>
              <a:t>Beycuma</a:t>
            </a:r>
            <a:r>
              <a:rPr lang="tr-TR" sz="1400" dirty="0">
                <a:latin typeface="Trebuchet MS" panose="020B0603020202020204" pitchFamily="34" charset="0"/>
              </a:rPr>
              <a:t> Karaman</a:t>
            </a:r>
          </a:p>
          <a:p>
            <a:r>
              <a:rPr lang="tr-TR" sz="1400" dirty="0" err="1">
                <a:latin typeface="Trebuchet MS" panose="020B0603020202020204" pitchFamily="34" charset="0"/>
              </a:rPr>
              <a:t>Elvanpazarcık</a:t>
            </a:r>
            <a:endParaRPr lang="tr-TR" sz="1400" dirty="0">
              <a:latin typeface="Trebuchet MS" panose="020B0603020202020204" pitchFamily="34" charset="0"/>
            </a:endParaRPr>
          </a:p>
        </p:txBody>
      </p:sp>
      <p:sp>
        <p:nvSpPr>
          <p:cNvPr id="30" name="Açıklama Balonu: Bükülü Çift Çizgi (Kenarlık Yok) 29">
            <a:extLst>
              <a:ext uri="{FF2B5EF4-FFF2-40B4-BE49-F238E27FC236}">
                <a16:creationId xmlns:a16="http://schemas.microsoft.com/office/drawing/2014/main" id="{3DA6E64D-64BC-44B4-8E9F-E35D2C298F4E}"/>
              </a:ext>
            </a:extLst>
          </p:cNvPr>
          <p:cNvSpPr/>
          <p:nvPr/>
        </p:nvSpPr>
        <p:spPr>
          <a:xfrm>
            <a:off x="3540770" y="3246407"/>
            <a:ext cx="947009" cy="823698"/>
          </a:xfrm>
          <a:prstGeom prst="callout3">
            <a:avLst>
              <a:gd name="adj1" fmla="val 18750"/>
              <a:gd name="adj2" fmla="val -8333"/>
              <a:gd name="adj3" fmla="val 18750"/>
              <a:gd name="adj4" fmla="val -16667"/>
              <a:gd name="adj5" fmla="val 100000"/>
              <a:gd name="adj6" fmla="val -16667"/>
              <a:gd name="adj7" fmla="val 156163"/>
              <a:gd name="adj8" fmla="val 67799"/>
            </a:avLst>
          </a:prstGeom>
          <a:solidFill>
            <a:srgbClr val="00B0F0"/>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a:latin typeface="Trebuchet MS" panose="020B0603020202020204" pitchFamily="34" charset="0"/>
              </a:rPr>
              <a:t>Muslu</a:t>
            </a:r>
          </a:p>
          <a:p>
            <a:r>
              <a:rPr lang="tr-TR" sz="1400" dirty="0" err="1">
                <a:latin typeface="Trebuchet MS" panose="020B0603020202020204" pitchFamily="34" charset="0"/>
              </a:rPr>
              <a:t>Gelik</a:t>
            </a:r>
            <a:endParaRPr lang="tr-TR" sz="1400" dirty="0">
              <a:latin typeface="Trebuchet MS" panose="020B0603020202020204" pitchFamily="34" charset="0"/>
            </a:endParaRPr>
          </a:p>
          <a:p>
            <a:r>
              <a:rPr lang="tr-TR" sz="1400" dirty="0">
                <a:latin typeface="Trebuchet MS" panose="020B0603020202020204" pitchFamily="34" charset="0"/>
              </a:rPr>
              <a:t>Çatalağzı</a:t>
            </a:r>
          </a:p>
        </p:txBody>
      </p:sp>
      <p:sp>
        <p:nvSpPr>
          <p:cNvPr id="31" name="Açıklama Balonu: Bükülü Çift Çizgi (Kenarlık Yok) 30">
            <a:extLst>
              <a:ext uri="{FF2B5EF4-FFF2-40B4-BE49-F238E27FC236}">
                <a16:creationId xmlns:a16="http://schemas.microsoft.com/office/drawing/2014/main" id="{54CC32F8-E65C-48C6-B6AA-6997C83EC455}"/>
              </a:ext>
            </a:extLst>
          </p:cNvPr>
          <p:cNvSpPr/>
          <p:nvPr/>
        </p:nvSpPr>
        <p:spPr>
          <a:xfrm>
            <a:off x="632666" y="4681400"/>
            <a:ext cx="1003629" cy="823698"/>
          </a:xfrm>
          <a:prstGeom prst="callout3">
            <a:avLst>
              <a:gd name="adj1" fmla="val 18750"/>
              <a:gd name="adj2" fmla="val -8333"/>
              <a:gd name="adj3" fmla="val 18750"/>
              <a:gd name="adj4" fmla="val -16667"/>
              <a:gd name="adj5" fmla="val 100000"/>
              <a:gd name="adj6" fmla="val -16667"/>
              <a:gd name="adj7" fmla="val 198523"/>
              <a:gd name="adj8" fmla="val 98533"/>
            </a:avLst>
          </a:prstGeom>
          <a:solidFill>
            <a:srgbClr val="00B0F0"/>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a:latin typeface="Trebuchet MS" panose="020B0603020202020204" pitchFamily="34" charset="0"/>
              </a:rPr>
              <a:t>Ormanlı</a:t>
            </a:r>
          </a:p>
          <a:p>
            <a:r>
              <a:rPr lang="tr-TR" sz="1400" dirty="0" err="1">
                <a:latin typeface="Trebuchet MS" panose="020B0603020202020204" pitchFamily="34" charset="0"/>
              </a:rPr>
              <a:t>Gülüç</a:t>
            </a:r>
            <a:endParaRPr lang="tr-TR" sz="1400" dirty="0">
              <a:latin typeface="Trebuchet MS" panose="020B0603020202020204" pitchFamily="34" charset="0"/>
            </a:endParaRPr>
          </a:p>
          <a:p>
            <a:r>
              <a:rPr lang="tr-TR" sz="1400" dirty="0">
                <a:latin typeface="Trebuchet MS" panose="020B0603020202020204" pitchFamily="34" charset="0"/>
              </a:rPr>
              <a:t>Kandilli</a:t>
            </a:r>
          </a:p>
        </p:txBody>
      </p:sp>
      <p:sp>
        <p:nvSpPr>
          <p:cNvPr id="32" name="Açıklama Balonu: Bükülü Çift Çizgi (Kenarlık Yok) 31">
            <a:extLst>
              <a:ext uri="{FF2B5EF4-FFF2-40B4-BE49-F238E27FC236}">
                <a16:creationId xmlns:a16="http://schemas.microsoft.com/office/drawing/2014/main" id="{499246BC-E2AE-43FD-B791-707F8F95B2A2}"/>
              </a:ext>
            </a:extLst>
          </p:cNvPr>
          <p:cNvSpPr/>
          <p:nvPr/>
        </p:nvSpPr>
        <p:spPr>
          <a:xfrm>
            <a:off x="504075" y="8629700"/>
            <a:ext cx="783303" cy="459337"/>
          </a:xfrm>
          <a:prstGeom prst="callout3">
            <a:avLst>
              <a:gd name="adj1" fmla="val 18750"/>
              <a:gd name="adj2" fmla="val -8333"/>
              <a:gd name="adj3" fmla="val 18750"/>
              <a:gd name="adj4" fmla="val -16667"/>
              <a:gd name="adj5" fmla="val 100000"/>
              <a:gd name="adj6" fmla="val -16667"/>
              <a:gd name="adj7" fmla="val -141788"/>
              <a:gd name="adj8" fmla="val 54291"/>
            </a:avLst>
          </a:prstGeom>
          <a:solidFill>
            <a:srgbClr val="00B0F0"/>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err="1">
                <a:latin typeface="Trebuchet MS" panose="020B0603020202020204" pitchFamily="34" charset="0"/>
              </a:rPr>
              <a:t>Gümeli</a:t>
            </a:r>
            <a:endParaRPr lang="tr-TR" sz="1400" dirty="0">
              <a:latin typeface="Trebuchet MS" panose="020B0603020202020204" pitchFamily="34" charset="0"/>
            </a:endParaRPr>
          </a:p>
        </p:txBody>
      </p:sp>
      <p:sp>
        <p:nvSpPr>
          <p:cNvPr id="33" name="Açıklama Balonu: Bükülü Çift Çizgi (Kenarlık Yok) 32">
            <a:extLst>
              <a:ext uri="{FF2B5EF4-FFF2-40B4-BE49-F238E27FC236}">
                <a16:creationId xmlns:a16="http://schemas.microsoft.com/office/drawing/2014/main" id="{4276153D-E227-45D8-BCEE-E7552E5A025D}"/>
              </a:ext>
            </a:extLst>
          </p:cNvPr>
          <p:cNvSpPr/>
          <p:nvPr/>
        </p:nvSpPr>
        <p:spPr>
          <a:xfrm>
            <a:off x="5262881" y="8011976"/>
            <a:ext cx="1288630" cy="444512"/>
          </a:xfrm>
          <a:prstGeom prst="callout3">
            <a:avLst>
              <a:gd name="adj1" fmla="val 18750"/>
              <a:gd name="adj2" fmla="val -8333"/>
              <a:gd name="adj3" fmla="val 18750"/>
              <a:gd name="adj4" fmla="val -16667"/>
              <a:gd name="adj5" fmla="val 100000"/>
              <a:gd name="adj6" fmla="val -16667"/>
              <a:gd name="adj7" fmla="val -783"/>
              <a:gd name="adj8" fmla="val -67660"/>
            </a:avLst>
          </a:prstGeom>
          <a:solidFill>
            <a:srgbClr val="00B0F0"/>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err="1">
                <a:latin typeface="Trebuchet MS" panose="020B0603020202020204" pitchFamily="34" charset="0"/>
              </a:rPr>
              <a:t>Çaydeğirmeni</a:t>
            </a:r>
            <a:endParaRPr lang="tr-TR" sz="1400" dirty="0">
              <a:latin typeface="Trebuchet MS" panose="020B0603020202020204" pitchFamily="34" charset="0"/>
            </a:endParaRPr>
          </a:p>
        </p:txBody>
      </p:sp>
      <p:sp>
        <p:nvSpPr>
          <p:cNvPr id="34" name="Açıklama Balonu: Bükülü Çift Çizgi (Kenarlık Yok) 33">
            <a:extLst>
              <a:ext uri="{FF2B5EF4-FFF2-40B4-BE49-F238E27FC236}">
                <a16:creationId xmlns:a16="http://schemas.microsoft.com/office/drawing/2014/main" id="{08B4A382-1C90-4D28-AF90-6E3CAF461F1D}"/>
              </a:ext>
            </a:extLst>
          </p:cNvPr>
          <p:cNvSpPr/>
          <p:nvPr/>
        </p:nvSpPr>
        <p:spPr>
          <a:xfrm>
            <a:off x="5456172" y="3558600"/>
            <a:ext cx="1079563" cy="1146284"/>
          </a:xfrm>
          <a:prstGeom prst="callout3">
            <a:avLst>
              <a:gd name="adj1" fmla="val 18750"/>
              <a:gd name="adj2" fmla="val -8333"/>
              <a:gd name="adj3" fmla="val 18750"/>
              <a:gd name="adj4" fmla="val -16667"/>
              <a:gd name="adj5" fmla="val 100000"/>
              <a:gd name="adj6" fmla="val -16667"/>
              <a:gd name="adj7" fmla="val 113444"/>
              <a:gd name="adj8" fmla="val -28597"/>
            </a:avLst>
          </a:prstGeom>
          <a:solidFill>
            <a:srgbClr val="00B0F0"/>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err="1">
                <a:latin typeface="Trebuchet MS" panose="020B0603020202020204" pitchFamily="34" charset="0"/>
              </a:rPr>
              <a:t>Filyos</a:t>
            </a:r>
            <a:endParaRPr lang="tr-TR" sz="1400" dirty="0">
              <a:latin typeface="Trebuchet MS" panose="020B0603020202020204" pitchFamily="34" charset="0"/>
            </a:endParaRPr>
          </a:p>
          <a:p>
            <a:r>
              <a:rPr lang="tr-TR" sz="1400" dirty="0">
                <a:latin typeface="Trebuchet MS" panose="020B0603020202020204" pitchFamily="34" charset="0"/>
              </a:rPr>
              <a:t>Nebioğlu</a:t>
            </a:r>
          </a:p>
          <a:p>
            <a:r>
              <a:rPr lang="tr-TR" sz="1400" dirty="0" err="1">
                <a:latin typeface="Trebuchet MS" panose="020B0603020202020204" pitchFamily="34" charset="0"/>
              </a:rPr>
              <a:t>Saltukova</a:t>
            </a:r>
            <a:endParaRPr lang="tr-TR" sz="1400" dirty="0">
              <a:latin typeface="Trebuchet MS" panose="020B0603020202020204" pitchFamily="34" charset="0"/>
            </a:endParaRPr>
          </a:p>
          <a:p>
            <a:r>
              <a:rPr lang="tr-TR" sz="1400" dirty="0">
                <a:latin typeface="Trebuchet MS" panose="020B0603020202020204" pitchFamily="34" charset="0"/>
              </a:rPr>
              <a:t>Karapınar</a:t>
            </a:r>
          </a:p>
          <a:p>
            <a:r>
              <a:rPr lang="tr-TR" sz="1400" dirty="0">
                <a:latin typeface="Trebuchet MS" panose="020B0603020202020204" pitchFamily="34" charset="0"/>
              </a:rPr>
              <a:t>Perşembe</a:t>
            </a:r>
          </a:p>
        </p:txBody>
      </p:sp>
      <p:sp>
        <p:nvSpPr>
          <p:cNvPr id="35" name="Açıklama Balonu: Bükülü Çift Çizgi (Kenarlık Yok) 34">
            <a:extLst>
              <a:ext uri="{FF2B5EF4-FFF2-40B4-BE49-F238E27FC236}">
                <a16:creationId xmlns:a16="http://schemas.microsoft.com/office/drawing/2014/main" id="{967E904F-BAC9-4924-A049-26CCEF6E248D}"/>
              </a:ext>
            </a:extLst>
          </p:cNvPr>
          <p:cNvSpPr/>
          <p:nvPr/>
        </p:nvSpPr>
        <p:spPr>
          <a:xfrm>
            <a:off x="5387550" y="6595044"/>
            <a:ext cx="1163961" cy="444512"/>
          </a:xfrm>
          <a:prstGeom prst="callout3">
            <a:avLst>
              <a:gd name="adj1" fmla="val 18750"/>
              <a:gd name="adj2" fmla="val -8333"/>
              <a:gd name="adj3" fmla="val 75591"/>
              <a:gd name="adj4" fmla="val -4263"/>
              <a:gd name="adj5" fmla="val 45866"/>
              <a:gd name="adj6" fmla="val -16667"/>
              <a:gd name="adj7" fmla="val -35970"/>
              <a:gd name="adj8" fmla="val -10436"/>
            </a:avLst>
          </a:prstGeom>
          <a:solidFill>
            <a:srgbClr val="00B0F0"/>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err="1">
                <a:latin typeface="Trebuchet MS" panose="020B0603020202020204" pitchFamily="34" charset="0"/>
              </a:rPr>
              <a:t>Bakacakkadı</a:t>
            </a:r>
            <a:endParaRPr lang="tr-TR" sz="1400" dirty="0">
              <a:latin typeface="Trebuchet MS" panose="020B0603020202020204" pitchFamily="34" charset="0"/>
            </a:endParaRPr>
          </a:p>
        </p:txBody>
      </p:sp>
    </p:spTree>
    <p:extLst>
      <p:ext uri="{BB962C8B-B14F-4D97-AF65-F5344CB8AC3E}">
        <p14:creationId xmlns:p14="http://schemas.microsoft.com/office/powerpoint/2010/main" val="141315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8"/>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81181"/>
              <a:ext cx="6276523" cy="1654073"/>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ZONGULDAK</a:t>
              </a:r>
            </a:p>
            <a:p>
              <a:pPr algn="just"/>
              <a:endParaRPr lang="tr-TR" sz="1200" dirty="0">
                <a:solidFill>
                  <a:schemeClr val="bg1"/>
                </a:solidFill>
                <a:latin typeface="Trebuchet MS" panose="020B0603020202020204" pitchFamily="34" charset="0"/>
              </a:endParaRPr>
            </a:p>
            <a:p>
              <a:pPr algn="just"/>
              <a:r>
                <a:rPr lang="tr-TR" sz="1600" dirty="0">
                  <a:solidFill>
                    <a:schemeClr val="bg1"/>
                  </a:solidFill>
                  <a:latin typeface="Trebuchet MS" panose="020B0603020202020204" pitchFamily="34" charset="0"/>
                </a:rPr>
                <a:t>İlimizin ismini nereden aldığı konusundaki araştırmalar incelendiğinde; sazlık ve kamışlık anlamına gelen “</a:t>
              </a:r>
              <a:r>
                <a:rPr lang="tr-TR" sz="1600" dirty="0" err="1">
                  <a:solidFill>
                    <a:schemeClr val="bg1"/>
                  </a:solidFill>
                  <a:latin typeface="Trebuchet MS" panose="020B0603020202020204" pitchFamily="34" charset="0"/>
                </a:rPr>
                <a:t>zongalık</a:t>
              </a:r>
              <a:r>
                <a:rPr lang="tr-TR" sz="1600" dirty="0">
                  <a:solidFill>
                    <a:schemeClr val="bg1"/>
                  </a:solidFill>
                  <a:latin typeface="Trebuchet MS" panose="020B0603020202020204" pitchFamily="34" charset="0"/>
                </a:rPr>
                <a:t>”, sıtmanın titremesini tarif eden “zonklamak” Zonguldak isminin oluşmasında etken olmuştur. </a:t>
              </a:r>
            </a:p>
            <a:p>
              <a:pPr algn="just"/>
              <a:endParaRPr lang="tr-TR" sz="1600" dirty="0">
                <a:solidFill>
                  <a:schemeClr val="bg1"/>
                </a:solidFill>
                <a:latin typeface="Trebuchet MS" panose="020B0603020202020204" pitchFamily="34" charset="0"/>
              </a:endParaRPr>
            </a:p>
          </p:txBody>
        </p:sp>
      </p:grpSp>
      <p:pic>
        <p:nvPicPr>
          <p:cNvPr id="4" name="Resim 3">
            <a:extLst>
              <a:ext uri="{FF2B5EF4-FFF2-40B4-BE49-F238E27FC236}">
                <a16:creationId xmlns:a16="http://schemas.microsoft.com/office/drawing/2014/main" id="{716FD114-D2E6-42AC-8280-F46A85C30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09" y="3558353"/>
            <a:ext cx="6217231" cy="3751214"/>
          </a:xfrm>
          <a:prstGeom prst="rect">
            <a:avLst/>
          </a:prstGeom>
        </p:spPr>
      </p:pic>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Dikdörtgen 4">
            <a:extLst>
              <a:ext uri="{FF2B5EF4-FFF2-40B4-BE49-F238E27FC236}">
                <a16:creationId xmlns:a16="http://schemas.microsoft.com/office/drawing/2014/main" id="{2A9384CB-464C-440A-8BD0-83380EB80306}"/>
              </a:ext>
            </a:extLst>
          </p:cNvPr>
          <p:cNvSpPr/>
          <p:nvPr/>
        </p:nvSpPr>
        <p:spPr>
          <a:xfrm>
            <a:off x="313108" y="7532127"/>
            <a:ext cx="6217231" cy="1708160"/>
          </a:xfrm>
          <a:prstGeom prst="rect">
            <a:avLst/>
          </a:prstGeom>
        </p:spPr>
        <p:txBody>
          <a:bodyPr wrap="square">
            <a:spAutoFit/>
          </a:bodyPr>
          <a:lstStyle/>
          <a:p>
            <a:pPr algn="just"/>
            <a:r>
              <a:rPr lang="tr-TR" sz="1500" dirty="0">
                <a:latin typeface="Trebuchet MS" panose="020B0603020202020204" pitchFamily="34" charset="0"/>
              </a:rPr>
              <a:t>M.Ö. 2.500 yılından başlayarak günümüze uzanan bir geçmişi bulunan Zonguldak sınırlarında sırasıyla;  </a:t>
            </a:r>
            <a:r>
              <a:rPr lang="tr-TR" sz="1500" dirty="0" err="1">
                <a:latin typeface="Trebuchet MS" panose="020B0603020202020204" pitchFamily="34" charset="0"/>
              </a:rPr>
              <a:t>Frig</a:t>
            </a:r>
            <a:r>
              <a:rPr lang="tr-TR" sz="1500" dirty="0">
                <a:latin typeface="Trebuchet MS" panose="020B0603020202020204" pitchFamily="34" charset="0"/>
              </a:rPr>
              <a:t> boyları, Yunan </a:t>
            </a:r>
            <a:r>
              <a:rPr lang="tr-TR" sz="1500" dirty="0" err="1">
                <a:latin typeface="Trebuchet MS" panose="020B0603020202020204" pitchFamily="34" charset="0"/>
              </a:rPr>
              <a:t>kolonizasyonları</a:t>
            </a:r>
            <a:r>
              <a:rPr lang="tr-TR" sz="1500" dirty="0">
                <a:latin typeface="Trebuchet MS" panose="020B0603020202020204" pitchFamily="34" charset="0"/>
              </a:rPr>
              <a:t>, Persler, Makedonya İmparatorluğu, Bizanslılar, Anadolu Selçuklu Devleti, Beylikler dönemi (</a:t>
            </a:r>
            <a:r>
              <a:rPr lang="tr-TR" sz="1500" dirty="0" err="1">
                <a:latin typeface="Trebuchet MS" panose="020B0603020202020204" pitchFamily="34" charset="0"/>
              </a:rPr>
              <a:t>Candaroğulları</a:t>
            </a:r>
            <a:r>
              <a:rPr lang="tr-TR" sz="1500" dirty="0">
                <a:latin typeface="Trebuchet MS" panose="020B0603020202020204" pitchFamily="34" charset="0"/>
              </a:rPr>
              <a:t>) ve Osmanlı İmparatorluğu hüküm sürmüştür. 1829 yılı taşkömürünün Zonguldak Havzasında, Ereğli ilçesi Kestaneci Köyünden Uzun Mehmet tarafından bulunduğu kabul edilir ve bu durum şehrin ekonomik anlamda kırılma noktasıdır.</a:t>
            </a:r>
          </a:p>
        </p:txBody>
      </p:sp>
    </p:spTree>
    <p:extLst>
      <p:ext uri="{BB962C8B-B14F-4D97-AF65-F5344CB8AC3E}">
        <p14:creationId xmlns:p14="http://schemas.microsoft.com/office/powerpoint/2010/main" val="1265544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5"/>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12"/>
              <a:ext cx="6276523" cy="1626036"/>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KÖYLERİMİZ</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a:t>
              </a:r>
              <a:r>
                <a:rPr lang="tr-TR" sz="1500" dirty="0">
                  <a:solidFill>
                    <a:schemeClr val="accent4"/>
                  </a:solidFill>
                  <a:latin typeface="Trebuchet MS" panose="020B0603020202020204" pitchFamily="34" charset="0"/>
                </a:rPr>
                <a:t>378 </a:t>
              </a:r>
              <a:r>
                <a:rPr lang="tr-TR" sz="1500" dirty="0">
                  <a:solidFill>
                    <a:schemeClr val="bg1"/>
                  </a:solidFill>
                  <a:latin typeface="Trebuchet MS" panose="020B0603020202020204" pitchFamily="34" charset="0"/>
                </a:rPr>
                <a:t>köy ve 690 köy bağlısı olmak üzere toplam 1.078 üniteye sahiptir. Köyde yaşayan  nüfus </a:t>
              </a:r>
              <a:r>
                <a:rPr lang="tr-TR" sz="1500" dirty="0">
                  <a:solidFill>
                    <a:srgbClr val="FFC000"/>
                  </a:solidFill>
                  <a:latin typeface="Trebuchet MS" panose="020B0603020202020204" pitchFamily="34" charset="0"/>
                </a:rPr>
                <a:t>149.852</a:t>
              </a:r>
              <a:r>
                <a:rPr lang="tr-TR" sz="1500" dirty="0">
                  <a:solidFill>
                    <a:schemeClr val="bg1"/>
                  </a:solidFill>
                  <a:latin typeface="Trebuchet MS" panose="020B0603020202020204" pitchFamily="34" charset="0"/>
                </a:rPr>
                <a:t>’dır. İl genelinde susuz ünite bulunmamaktadır. 2024 yılında köylerimizde 30 km asfalt, 75,6 km stabilize, 19,3 km parke yol olmak üzere toplam 124,9 km’de çalışma gerçekleştirilmiştir.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2" descr="https://pbs.twimg.com/media/FGd0hgeXEAMCKyT?format=jpg&amp;name=large">
            <a:extLst>
              <a:ext uri="{FF2B5EF4-FFF2-40B4-BE49-F238E27FC236}">
                <a16:creationId xmlns:a16="http://schemas.microsoft.com/office/drawing/2014/main" id="{A55682CB-F809-4897-8463-7D116035C359}"/>
              </a:ext>
            </a:extLst>
          </p:cNvPr>
          <p:cNvPicPr>
            <a:picLocks noChangeAspect="1" noChangeArrowheads="1"/>
          </p:cNvPicPr>
          <p:nvPr/>
        </p:nvPicPr>
        <p:blipFill>
          <a:blip r:embed="rId4">
            <a:lum/>
          </a:blip>
          <a:srcRect l="19946" t="45833" r="14348" b="4167"/>
          <a:stretch>
            <a:fillRect/>
          </a:stretch>
        </p:blipFill>
        <p:spPr bwMode="auto">
          <a:xfrm>
            <a:off x="285169" y="3539588"/>
            <a:ext cx="6275282" cy="3115211"/>
          </a:xfrm>
          <a:prstGeom prst="rect">
            <a:avLst/>
          </a:prstGeom>
          <a:ln>
            <a:noFill/>
          </a:ln>
          <a:effectLst/>
        </p:spPr>
      </p:pic>
      <p:sp>
        <p:nvSpPr>
          <p:cNvPr id="21" name="Dikdörtgen: Yuvarlatılmış Çapraz Köşeler 20">
            <a:extLst>
              <a:ext uri="{FF2B5EF4-FFF2-40B4-BE49-F238E27FC236}">
                <a16:creationId xmlns:a16="http://schemas.microsoft.com/office/drawing/2014/main" id="{B3EACDCF-DD37-49DE-BC99-FAE4D8638450}"/>
              </a:ext>
            </a:extLst>
          </p:cNvPr>
          <p:cNvSpPr/>
          <p:nvPr/>
        </p:nvSpPr>
        <p:spPr>
          <a:xfrm>
            <a:off x="2565792" y="6684179"/>
            <a:ext cx="3982577" cy="2523321"/>
          </a:xfrm>
          <a:prstGeom prst="round2DiagRect">
            <a:avLst/>
          </a:prstGeom>
          <a:gradFill flip="none" rotWithShape="1">
            <a:gsLst>
              <a:gs pos="81000">
                <a:srgbClr val="C0D9AF">
                  <a:alpha val="0"/>
                </a:srgbClr>
              </a:gs>
              <a:gs pos="8000">
                <a:schemeClr val="accent4">
                  <a:lumMod val="40000"/>
                  <a:lumOff val="60000"/>
                </a:schemeClr>
              </a:gs>
              <a:gs pos="100000">
                <a:srgbClr val="80CBC5">
                  <a:alpha val="50000"/>
                </a:srgbClr>
              </a:gs>
              <a:gs pos="100000">
                <a:srgbClr val="00B0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tr-TR" sz="1400" dirty="0">
              <a:solidFill>
                <a:schemeClr val="tx1"/>
              </a:solidFill>
              <a:latin typeface="Trebuchet MS" panose="020B0603020202020204" pitchFamily="34" charset="0"/>
            </a:endParaRPr>
          </a:p>
          <a:p>
            <a:pPr algn="just"/>
            <a:r>
              <a:rPr lang="tr-TR" sz="1400" dirty="0">
                <a:solidFill>
                  <a:schemeClr val="tx1"/>
                </a:solidFill>
                <a:latin typeface="Trebuchet MS" panose="020B0603020202020204" pitchFamily="34" charset="0"/>
              </a:rPr>
              <a:t>Fosseptik sistemi olmayan köy ve bağlısı bulunmamaktadır. 804 ünitede ferdi fosseptik, 186 ünitede sızdırmasız fosseptikle sonlanan, 37 ünitede akarsuya deşarj, 30 ünitede araziye deşarj, 11 ünite ise belediye tesisine bağlı kanalizasyon sistemleri kullanılmaktadır. Tüm ünitelerde 1.136.654 m</a:t>
            </a:r>
            <a:r>
              <a:rPr lang="tr-TR" sz="1400" baseline="30000" dirty="0">
                <a:solidFill>
                  <a:schemeClr val="tx1"/>
                </a:solidFill>
                <a:latin typeface="Trebuchet MS" panose="020B0603020202020204" pitchFamily="34" charset="0"/>
              </a:rPr>
              <a:t>3</a:t>
            </a:r>
            <a:r>
              <a:rPr lang="tr-TR" sz="1400" dirty="0">
                <a:solidFill>
                  <a:schemeClr val="tx1"/>
                </a:solidFill>
                <a:latin typeface="Trebuchet MS" panose="020B0603020202020204" pitchFamily="34" charset="0"/>
              </a:rPr>
              <a:t>/yıl, ortalama 4.306 m</a:t>
            </a:r>
            <a:r>
              <a:rPr lang="tr-TR" sz="1400" baseline="30000" dirty="0">
                <a:solidFill>
                  <a:schemeClr val="tx1"/>
                </a:solidFill>
                <a:latin typeface="Trebuchet MS" panose="020B0603020202020204" pitchFamily="34" charset="0"/>
              </a:rPr>
              <a:t>3</a:t>
            </a:r>
            <a:r>
              <a:rPr lang="tr-TR" sz="1400" dirty="0">
                <a:solidFill>
                  <a:schemeClr val="tx1"/>
                </a:solidFill>
                <a:latin typeface="Trebuchet MS" panose="020B0603020202020204" pitchFamily="34" charset="0"/>
              </a:rPr>
              <a:t>/yıl atık su kanalizasyona bağlanmıştır. </a:t>
            </a:r>
          </a:p>
        </p:txBody>
      </p:sp>
      <p:sp>
        <p:nvSpPr>
          <p:cNvPr id="12" name="Dikdörtgen 11">
            <a:extLst>
              <a:ext uri="{FF2B5EF4-FFF2-40B4-BE49-F238E27FC236}">
                <a16:creationId xmlns:a16="http://schemas.microsoft.com/office/drawing/2014/main" id="{C654DFE7-0566-46F1-94AC-65FBE676516D}"/>
              </a:ext>
            </a:extLst>
          </p:cNvPr>
          <p:cNvSpPr/>
          <p:nvPr/>
        </p:nvSpPr>
        <p:spPr>
          <a:xfrm>
            <a:off x="307107" y="3748774"/>
            <a:ext cx="1508993" cy="276999"/>
          </a:xfrm>
          <a:prstGeom prst="rect">
            <a:avLst/>
          </a:prstGeom>
        </p:spPr>
        <p:txBody>
          <a:bodyPr wrap="square">
            <a:spAutoFit/>
          </a:bodyPr>
          <a:lstStyle/>
          <a:p>
            <a:r>
              <a:rPr lang="tr-TR" sz="1200" dirty="0">
                <a:solidFill>
                  <a:schemeClr val="bg1"/>
                </a:solidFill>
                <a:latin typeface="Trebuchet MS" panose="020B0603020202020204" pitchFamily="34" charset="0"/>
              </a:rPr>
              <a:t>Köroğlu-Sapça Yolu</a:t>
            </a:r>
          </a:p>
        </p:txBody>
      </p:sp>
      <p:graphicFrame>
        <p:nvGraphicFramePr>
          <p:cNvPr id="15" name="Tablo 14">
            <a:extLst>
              <a:ext uri="{FF2B5EF4-FFF2-40B4-BE49-F238E27FC236}">
                <a16:creationId xmlns:a16="http://schemas.microsoft.com/office/drawing/2014/main" id="{859A5E66-4EFA-429E-A7B8-400AC432558E}"/>
              </a:ext>
            </a:extLst>
          </p:cNvPr>
          <p:cNvGraphicFramePr>
            <a:graphicFrameLocks noGrp="1"/>
          </p:cNvGraphicFramePr>
          <p:nvPr>
            <p:extLst>
              <p:ext uri="{D42A27DB-BD31-4B8C-83A1-F6EECF244321}">
                <p14:modId xmlns:p14="http://schemas.microsoft.com/office/powerpoint/2010/main" val="1400933997"/>
              </p:ext>
            </p:extLst>
          </p:nvPr>
        </p:nvGraphicFramePr>
        <p:xfrm>
          <a:off x="361350" y="6959914"/>
          <a:ext cx="2110480" cy="2018795"/>
        </p:xfrm>
        <a:graphic>
          <a:graphicData uri="http://schemas.openxmlformats.org/drawingml/2006/table">
            <a:tbl>
              <a:tblPr firstRow="1" bandRow="1">
                <a:tableStyleId>{D27102A9-8310-4765-A935-A1911B00CA55}</a:tableStyleId>
              </a:tblPr>
              <a:tblGrid>
                <a:gridCol w="1054413">
                  <a:extLst>
                    <a:ext uri="{9D8B030D-6E8A-4147-A177-3AD203B41FA5}">
                      <a16:colId xmlns:a16="http://schemas.microsoft.com/office/drawing/2014/main" val="474158380"/>
                    </a:ext>
                  </a:extLst>
                </a:gridCol>
                <a:gridCol w="1056067">
                  <a:extLst>
                    <a:ext uri="{9D8B030D-6E8A-4147-A177-3AD203B41FA5}">
                      <a16:colId xmlns:a16="http://schemas.microsoft.com/office/drawing/2014/main" val="4170450307"/>
                    </a:ext>
                  </a:extLst>
                </a:gridCol>
              </a:tblGrid>
              <a:tr h="379934">
                <a:tc>
                  <a:txBody>
                    <a:bodyPr/>
                    <a:lstStyle/>
                    <a:p>
                      <a:pPr algn="l"/>
                      <a:r>
                        <a:rPr lang="tr-TR" sz="1400" b="0" dirty="0">
                          <a:latin typeface="Trebuchet MS" panose="020B0603020202020204" pitchFamily="34" charset="0"/>
                          <a:ea typeface="Cambria Math" panose="02040503050406030204" pitchFamily="18" charset="0"/>
                        </a:rPr>
                        <a:t>Köy Yolu</a:t>
                      </a:r>
                    </a:p>
                  </a:txBody>
                  <a:tcPr anchor="ctr">
                    <a:noFill/>
                  </a:tcPr>
                </a:tc>
                <a:tc>
                  <a:txBody>
                    <a:bodyPr/>
                    <a:lstStyle/>
                    <a:p>
                      <a:pPr algn="l"/>
                      <a:r>
                        <a:rPr lang="tr-TR" sz="1400" b="0" dirty="0">
                          <a:latin typeface="Trebuchet MS" panose="020B0603020202020204" pitchFamily="34" charset="0"/>
                          <a:ea typeface="Cambria Math" panose="02040503050406030204" pitchFamily="18" charset="0"/>
                        </a:rPr>
                        <a:t>       (km)</a:t>
                      </a:r>
                    </a:p>
                  </a:txBody>
                  <a:tcPr anchor="ctr">
                    <a:noFill/>
                  </a:tcPr>
                </a:tc>
                <a:extLst>
                  <a:ext uri="{0D108BD9-81ED-4DB2-BD59-A6C34878D82A}">
                    <a16:rowId xmlns:a16="http://schemas.microsoft.com/office/drawing/2014/main" val="3974629367"/>
                  </a:ext>
                </a:extLst>
              </a:tr>
              <a:tr h="284936">
                <a:tc>
                  <a:txBody>
                    <a:bodyPr/>
                    <a:lstStyle/>
                    <a:p>
                      <a:pPr>
                        <a:spcAft>
                          <a:spcPts val="0"/>
                        </a:spcAft>
                      </a:pPr>
                      <a:r>
                        <a:rPr lang="tr-TR" sz="1400" dirty="0">
                          <a:effectLst/>
                          <a:latin typeface="Trebuchet MS" panose="020B0603020202020204" pitchFamily="34" charset="0"/>
                          <a:ea typeface="Times New Roman" panose="02020603050405020304" pitchFamily="18" charset="0"/>
                        </a:rPr>
                        <a:t>Tesviye Yol</a:t>
                      </a:r>
                    </a:p>
                  </a:txBody>
                  <a:tcPr marL="68580" marR="68580" marT="0" marB="0" anchor="ctr"/>
                </a:tc>
                <a:tc>
                  <a:txBody>
                    <a:bodyPr/>
                    <a:lstStyle/>
                    <a:p>
                      <a:pPr marL="228600" marR="152400" algn="r">
                        <a:spcAft>
                          <a:spcPts val="0"/>
                        </a:spcAft>
                      </a:pPr>
                      <a:r>
                        <a:rPr lang="tr-TR" sz="1400" dirty="0">
                          <a:solidFill>
                            <a:schemeClr val="tx1"/>
                          </a:solidFill>
                          <a:effectLst/>
                          <a:latin typeface="Trebuchet MS" panose="020B0603020202020204" pitchFamily="34" charset="0"/>
                          <a:ea typeface="Times New Roman" panose="02020603050405020304" pitchFamily="18" charset="0"/>
                        </a:rPr>
                        <a:t>65</a:t>
                      </a:r>
                    </a:p>
                  </a:txBody>
                  <a:tcPr marL="68580" marR="68580" marT="0" marB="0" anchor="ctr"/>
                </a:tc>
                <a:extLst>
                  <a:ext uri="{0D108BD9-81ED-4DB2-BD59-A6C34878D82A}">
                    <a16:rowId xmlns:a16="http://schemas.microsoft.com/office/drawing/2014/main" val="3898744942"/>
                  </a:ext>
                </a:extLst>
              </a:tr>
              <a:tr h="271127">
                <a:tc>
                  <a:txBody>
                    <a:bodyPr/>
                    <a:lstStyle/>
                    <a:p>
                      <a:pPr>
                        <a:spcAft>
                          <a:spcPts val="0"/>
                        </a:spcAft>
                      </a:pPr>
                      <a:r>
                        <a:rPr lang="tr-TR" sz="1400" dirty="0">
                          <a:effectLst/>
                          <a:latin typeface="Trebuchet MS" panose="020B0603020202020204" pitchFamily="34" charset="0"/>
                          <a:ea typeface="Times New Roman" panose="02020603050405020304" pitchFamily="18" charset="0"/>
                        </a:rPr>
                        <a:t>Stabilize</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648</a:t>
                      </a:r>
                    </a:p>
                  </a:txBody>
                  <a:tcPr marL="68580" marR="68580" marT="0" marB="0" anchor="ctr"/>
                </a:tc>
                <a:extLst>
                  <a:ext uri="{0D108BD9-81ED-4DB2-BD59-A6C34878D82A}">
                    <a16:rowId xmlns:a16="http://schemas.microsoft.com/office/drawing/2014/main" val="825451379"/>
                  </a:ext>
                </a:extLst>
              </a:tr>
              <a:tr h="284936">
                <a:tc>
                  <a:txBody>
                    <a:bodyPr/>
                    <a:lstStyle/>
                    <a:p>
                      <a:pPr>
                        <a:spcAft>
                          <a:spcPts val="0"/>
                        </a:spcAft>
                      </a:pPr>
                      <a:r>
                        <a:rPr lang="tr-TR" sz="1400" dirty="0">
                          <a:effectLst/>
                          <a:latin typeface="Trebuchet MS" panose="020B0603020202020204" pitchFamily="34" charset="0"/>
                          <a:ea typeface="Times New Roman" panose="02020603050405020304" pitchFamily="18" charset="0"/>
                        </a:rPr>
                        <a:t>Asfalt</a:t>
                      </a:r>
                    </a:p>
                  </a:txBody>
                  <a:tcPr marL="68580" marR="68580" marT="0" marB="0" anchor="ctr"/>
                </a:tc>
                <a:tc>
                  <a:txBody>
                    <a:bodyPr/>
                    <a:lstStyle/>
                    <a:p>
                      <a:pPr marL="228600" marR="152400" algn="r">
                        <a:spcAft>
                          <a:spcPts val="0"/>
                        </a:spcAft>
                      </a:pPr>
                      <a:r>
                        <a:rPr lang="tr-TR" sz="1400" dirty="0">
                          <a:effectLst/>
                          <a:latin typeface="Trebuchet MS" panose="020B0603020202020204" pitchFamily="34" charset="0"/>
                          <a:ea typeface="Times New Roman" panose="02020603050405020304" pitchFamily="18" charset="0"/>
                        </a:rPr>
                        <a:t>2.290</a:t>
                      </a:r>
                    </a:p>
                  </a:txBody>
                  <a:tcPr marL="68580" marR="68580" marT="0" marB="0" anchor="ctr"/>
                </a:tc>
                <a:extLst>
                  <a:ext uri="{0D108BD9-81ED-4DB2-BD59-A6C34878D82A}">
                    <a16:rowId xmlns:a16="http://schemas.microsoft.com/office/drawing/2014/main" val="1296191630"/>
                  </a:ext>
                </a:extLst>
              </a:tr>
              <a:tr h="265954">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Parke Taşı</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478</a:t>
                      </a:r>
                    </a:p>
                  </a:txBody>
                  <a:tcPr marL="68580" marR="68580" marT="0" marB="0" anchor="ctr"/>
                </a:tc>
                <a:extLst>
                  <a:ext uri="{0D108BD9-81ED-4DB2-BD59-A6C34878D82A}">
                    <a16:rowId xmlns:a16="http://schemas.microsoft.com/office/drawing/2014/main" val="438129128"/>
                  </a:ext>
                </a:extLst>
              </a:tr>
              <a:tr h="265954">
                <a:tc>
                  <a:txBody>
                    <a:bodyPr/>
                    <a:lstStyle/>
                    <a:p>
                      <a:pPr>
                        <a:spcAft>
                          <a:spcPts val="0"/>
                        </a:spcAft>
                      </a:pPr>
                      <a:r>
                        <a:rPr lang="tr-TR" sz="1400" b="0" i="0" dirty="0">
                          <a:effectLst/>
                          <a:latin typeface="Trebuchet MS" panose="020B0603020202020204" pitchFamily="34" charset="0"/>
                          <a:ea typeface="Times New Roman" panose="02020603050405020304" pitchFamily="18" charset="0"/>
                        </a:rPr>
                        <a:t>Beton</a:t>
                      </a:r>
                    </a:p>
                  </a:txBody>
                  <a:tcPr marL="68580" marR="68580" marT="0" marB="0" anchor="ctr"/>
                </a:tc>
                <a:tc>
                  <a:txBody>
                    <a:bodyPr/>
                    <a:lstStyle/>
                    <a:p>
                      <a:pPr marL="228600" marR="152400" algn="r">
                        <a:spcAft>
                          <a:spcPts val="0"/>
                        </a:spcAft>
                      </a:pPr>
                      <a:r>
                        <a:rPr lang="tr-TR" sz="1400" b="0" dirty="0">
                          <a:effectLst/>
                          <a:latin typeface="Trebuchet MS" panose="020B0603020202020204" pitchFamily="34" charset="0"/>
                          <a:ea typeface="Times New Roman" panose="02020603050405020304" pitchFamily="18" charset="0"/>
                        </a:rPr>
                        <a:t>197</a:t>
                      </a:r>
                    </a:p>
                  </a:txBody>
                  <a:tcPr marL="68580" marR="68580" marT="0" marB="0" anchor="ctr"/>
                </a:tc>
                <a:extLst>
                  <a:ext uri="{0D108BD9-81ED-4DB2-BD59-A6C34878D82A}">
                    <a16:rowId xmlns:a16="http://schemas.microsoft.com/office/drawing/2014/main" val="1220898247"/>
                  </a:ext>
                </a:extLst>
              </a:tr>
              <a:tr h="265954">
                <a:tc>
                  <a:txBody>
                    <a:bodyPr/>
                    <a:lstStyle/>
                    <a:p>
                      <a:pPr>
                        <a:spcAft>
                          <a:spcPts val="0"/>
                        </a:spcAft>
                      </a:pPr>
                      <a:r>
                        <a:rPr lang="tr-TR" sz="1400" b="1" i="0" dirty="0">
                          <a:effectLst/>
                          <a:latin typeface="Trebuchet MS" panose="020B0603020202020204" pitchFamily="34" charset="0"/>
                          <a:ea typeface="Times New Roman" panose="02020603050405020304" pitchFamily="18" charset="0"/>
                        </a:rPr>
                        <a:t>Toplam</a:t>
                      </a:r>
                    </a:p>
                  </a:txBody>
                  <a:tcPr marL="68580" marR="68580" marT="0" marB="0" anchor="ctr"/>
                </a:tc>
                <a:tc>
                  <a:txBody>
                    <a:bodyPr/>
                    <a:lstStyle/>
                    <a:p>
                      <a:pPr marL="228600" marR="152400" algn="r">
                        <a:spcAft>
                          <a:spcPts val="0"/>
                        </a:spcAft>
                      </a:pPr>
                      <a:r>
                        <a:rPr lang="tr-TR" sz="1400" b="1" dirty="0">
                          <a:effectLst/>
                          <a:latin typeface="Trebuchet MS" panose="020B0603020202020204" pitchFamily="34" charset="0"/>
                          <a:ea typeface="Times New Roman" panose="02020603050405020304" pitchFamily="18" charset="0"/>
                        </a:rPr>
                        <a:t>3.678</a:t>
                      </a:r>
                    </a:p>
                  </a:txBody>
                  <a:tcPr marL="68580" marR="68580" marT="0" marB="0" anchor="ctr"/>
                </a:tc>
                <a:extLst>
                  <a:ext uri="{0D108BD9-81ED-4DB2-BD59-A6C34878D82A}">
                    <a16:rowId xmlns:a16="http://schemas.microsoft.com/office/drawing/2014/main" val="3717872149"/>
                  </a:ext>
                </a:extLst>
              </a:tr>
            </a:tbl>
          </a:graphicData>
        </a:graphic>
      </p:graphicFrame>
    </p:spTree>
    <p:extLst>
      <p:ext uri="{BB962C8B-B14F-4D97-AF65-F5344CB8AC3E}">
        <p14:creationId xmlns:p14="http://schemas.microsoft.com/office/powerpoint/2010/main" val="2364982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67049"/>
            <a:chOff x="-66261" y="1841946"/>
            <a:chExt cx="6840538" cy="2065036"/>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909480"/>
              <a:ext cx="6276523" cy="1997502"/>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EMNİYET VE ASAYİŞ</a:t>
              </a:r>
            </a:p>
            <a:p>
              <a:pPr algn="just"/>
              <a:endParaRPr lang="tr-TR" sz="1500" dirty="0">
                <a:solidFill>
                  <a:schemeClr val="bg1"/>
                </a:solidFill>
                <a:latin typeface="Trebuchet MS" panose="020B0603020202020204" pitchFamily="34" charset="0"/>
              </a:endParaRPr>
            </a:p>
            <a:p>
              <a:pPr algn="just"/>
              <a:r>
                <a:rPr lang="tr-TR" sz="1450" dirty="0">
                  <a:solidFill>
                    <a:schemeClr val="bg1"/>
                  </a:solidFill>
                  <a:latin typeface="Trebuchet MS" panose="020B0603020202020204" pitchFamily="34" charset="0"/>
                </a:rPr>
                <a:t>İl Emniyet Müdürlüğüne bağlı 6 İlçe Emniyet Müdürlüğü, 1 İlçe Emniyet Amirliği; İl Jandarma Komutanlığına bağlı 1 Jandarma Koruma Tesis Birlik Komutanlığı (2022 Yılında Teşkil), 1 Jandarma Asayiş Komando Bölük Komutanlığı (2020 Yılında Teşkil), 8 İlçe Jandarma, 1 Cezaevi Jandarma Bölük Komutanlığı, 20 Jandarma Karakol Komutanlığı bulunmaktadır. Sahil güvenlik hizmetleri TCSG 86 ve 301 Komutanlıkları tarafından yerine getirilmektedir.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Resim 7" descr="egmlogo4%20(2)">
            <a:extLst>
              <a:ext uri="{FF2B5EF4-FFF2-40B4-BE49-F238E27FC236}">
                <a16:creationId xmlns:a16="http://schemas.microsoft.com/office/drawing/2014/main" id="{8C52A0D8-1892-4EAF-8667-F58C79CFF96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874" y="3866202"/>
            <a:ext cx="2252043" cy="1409088"/>
          </a:xfrm>
          <a:prstGeom prst="rect">
            <a:avLst/>
          </a:prstGeom>
          <a:noFill/>
          <a:ln>
            <a:noFill/>
          </a:ln>
        </p:spPr>
      </p:pic>
      <p:pic>
        <p:nvPicPr>
          <p:cNvPr id="9" name="Resim 8">
            <a:extLst>
              <a:ext uri="{FF2B5EF4-FFF2-40B4-BE49-F238E27FC236}">
                <a16:creationId xmlns:a16="http://schemas.microsoft.com/office/drawing/2014/main" id="{E17238E8-9F37-4552-B90C-1C2CF5944791}"/>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907476" y="3866202"/>
            <a:ext cx="1169824" cy="1425480"/>
          </a:xfrm>
          <a:prstGeom prst="rect">
            <a:avLst/>
          </a:prstGeom>
        </p:spPr>
      </p:pic>
      <p:pic>
        <p:nvPicPr>
          <p:cNvPr id="15" name="Picture 31" descr="SAHIL GUVENLIK BROVE 2007 NET">
            <a:extLst>
              <a:ext uri="{FF2B5EF4-FFF2-40B4-BE49-F238E27FC236}">
                <a16:creationId xmlns:a16="http://schemas.microsoft.com/office/drawing/2014/main" id="{0010E3E5-3354-4627-98F8-E18C910C29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2404" y="3849809"/>
            <a:ext cx="1291091" cy="142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Grafik 19">
            <a:extLst>
              <a:ext uri="{FF2B5EF4-FFF2-40B4-BE49-F238E27FC236}">
                <a16:creationId xmlns:a16="http://schemas.microsoft.com/office/drawing/2014/main" id="{0CE4F47B-BC4B-4552-8121-C835B996E72E}"/>
              </a:ext>
            </a:extLst>
          </p:cNvPr>
          <p:cNvGraphicFramePr/>
          <p:nvPr>
            <p:extLst>
              <p:ext uri="{D42A27DB-BD31-4B8C-83A1-F6EECF244321}">
                <p14:modId xmlns:p14="http://schemas.microsoft.com/office/powerpoint/2010/main" val="4128399370"/>
              </p:ext>
            </p:extLst>
          </p:nvPr>
        </p:nvGraphicFramePr>
        <p:xfrm>
          <a:off x="266146" y="6652854"/>
          <a:ext cx="3296262" cy="248347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Grafik 20">
            <a:extLst>
              <a:ext uri="{FF2B5EF4-FFF2-40B4-BE49-F238E27FC236}">
                <a16:creationId xmlns:a16="http://schemas.microsoft.com/office/drawing/2014/main" id="{A5BEFFB1-3466-4C88-BC73-0A9B9C968F87}"/>
              </a:ext>
            </a:extLst>
          </p:cNvPr>
          <p:cNvGraphicFramePr/>
          <p:nvPr>
            <p:extLst>
              <p:ext uri="{D42A27DB-BD31-4B8C-83A1-F6EECF244321}">
                <p14:modId xmlns:p14="http://schemas.microsoft.com/office/powerpoint/2010/main" val="1363627470"/>
              </p:ext>
            </p:extLst>
          </p:nvPr>
        </p:nvGraphicFramePr>
        <p:xfrm>
          <a:off x="3264555" y="6669246"/>
          <a:ext cx="3296262" cy="2467080"/>
        </p:xfrm>
        <a:graphic>
          <a:graphicData uri="http://schemas.openxmlformats.org/drawingml/2006/chart">
            <c:chart xmlns:c="http://schemas.openxmlformats.org/drawingml/2006/chart" xmlns:r="http://schemas.openxmlformats.org/officeDocument/2006/relationships" r:id="rId8"/>
          </a:graphicData>
        </a:graphic>
      </p:graphicFrame>
      <p:sp>
        <p:nvSpPr>
          <p:cNvPr id="22" name="Dikdörtgen 21">
            <a:extLst>
              <a:ext uri="{FF2B5EF4-FFF2-40B4-BE49-F238E27FC236}">
                <a16:creationId xmlns:a16="http://schemas.microsoft.com/office/drawing/2014/main" id="{68D918AD-6556-4B81-9416-B78CC7E75BD2}"/>
              </a:ext>
            </a:extLst>
          </p:cNvPr>
          <p:cNvSpPr/>
          <p:nvPr/>
        </p:nvSpPr>
        <p:spPr>
          <a:xfrm>
            <a:off x="291519" y="5535540"/>
            <a:ext cx="6262948" cy="873455"/>
          </a:xfrm>
          <a:prstGeom prst="rect">
            <a:avLst/>
          </a:prstGeom>
          <a:gradFill flip="none" rotWithShape="1">
            <a:gsLst>
              <a:gs pos="100000">
                <a:srgbClr val="FF0000"/>
              </a:gs>
              <a:gs pos="52000">
                <a:srgbClr val="C8182A">
                  <a:alpha val="50000"/>
                </a:srgbClr>
              </a:gs>
              <a:gs pos="0">
                <a:srgbClr val="913053"/>
              </a:gs>
              <a:gs pos="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450" dirty="0">
              <a:solidFill>
                <a:schemeClr val="bg1"/>
              </a:solidFill>
              <a:latin typeface="Trebuchet MS" panose="020B0603020202020204" pitchFamily="34" charset="0"/>
            </a:endParaRPr>
          </a:p>
          <a:p>
            <a:r>
              <a:rPr lang="tr-TR" sz="1450" dirty="0">
                <a:solidFill>
                  <a:schemeClr val="bg1"/>
                </a:solidFill>
                <a:latin typeface="Trebuchet MS" panose="020B0603020202020204" pitchFamily="34" charset="0"/>
              </a:rPr>
              <a:t>İl genelinde 2022 yılında 14 ölümlü trafik kazası yaşanırken bu sayı 2023 yılında 8, 2024 yılında 13’tür. Asayiş olaylarında da 2023 yılına göre 2024 yılında 12.947 olayla %5,7 azalış gerçekleşmiştir. </a:t>
            </a:r>
          </a:p>
          <a:p>
            <a:endParaRPr lang="tr-TR" sz="145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644825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95214"/>
              <a:ext cx="6276523" cy="1626036"/>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AFET VE ACİL DURUM</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2022 yılında ilimiz </a:t>
              </a:r>
              <a:r>
                <a:rPr lang="tr-TR" sz="1500" dirty="0">
                  <a:solidFill>
                    <a:schemeClr val="accent4"/>
                  </a:solidFill>
                  <a:latin typeface="Trebuchet MS" panose="020B0603020202020204" pitchFamily="34" charset="0"/>
                </a:rPr>
                <a:t>2</a:t>
              </a:r>
              <a:r>
                <a:rPr lang="tr-TR" sz="1500" dirty="0">
                  <a:solidFill>
                    <a:schemeClr val="bg1"/>
                  </a:solidFill>
                  <a:latin typeface="Trebuchet MS" panose="020B0603020202020204" pitchFamily="34" charset="0"/>
                </a:rPr>
                <a:t> kez, 2023 yılında ise Temmuz ayında il geneli ve Kasım ayında </a:t>
              </a:r>
              <a:r>
                <a:rPr lang="tr-TR" sz="1500" dirty="0" err="1">
                  <a:solidFill>
                    <a:schemeClr val="bg1"/>
                  </a:solidFill>
                  <a:latin typeface="Trebuchet MS" panose="020B0603020202020204" pitchFamily="34" charset="0"/>
                </a:rPr>
                <a:t>Kdz</a:t>
              </a:r>
              <a:r>
                <a:rPr lang="tr-TR" sz="1500" dirty="0">
                  <a:solidFill>
                    <a:schemeClr val="bg1"/>
                  </a:solidFill>
                  <a:latin typeface="Trebuchet MS" panose="020B0603020202020204" pitchFamily="34" charset="0"/>
                </a:rPr>
                <a:t>. Ereğli ilçesi Genel Hayata Etkili Afet Bölgesi ilan edilmiştir. 2023’de yerel yönetimlerle birlikte yaklaşık 162 milyon TL afet ödemesinin yapılması sağlanmıştır. Yıl boyunca İl Afet ve Acil Durum Müdürlüğünce 19.748 kişiye afet eğitimi verilmiştir.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Dikdörtgen 7">
            <a:extLst>
              <a:ext uri="{FF2B5EF4-FFF2-40B4-BE49-F238E27FC236}">
                <a16:creationId xmlns:a16="http://schemas.microsoft.com/office/drawing/2014/main" id="{A9F8F560-C97B-434A-BC48-B17A85BA6AEB}"/>
              </a:ext>
            </a:extLst>
          </p:cNvPr>
          <p:cNvSpPr/>
          <p:nvPr/>
        </p:nvSpPr>
        <p:spPr>
          <a:xfrm>
            <a:off x="285196" y="3534621"/>
            <a:ext cx="4224707" cy="3082080"/>
          </a:xfrm>
          <a:prstGeom prst="rect">
            <a:avLst/>
          </a:prstGeom>
          <a:blipFill rotWithShape="1">
            <a:blip r:embed="rId4"/>
            <a:srcRect/>
            <a:stretch>
              <a:fillRect l="-5946" r="-2990" b="-22417"/>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9" name="Resim 8">
            <a:extLst>
              <a:ext uri="{FF2B5EF4-FFF2-40B4-BE49-F238E27FC236}">
                <a16:creationId xmlns:a16="http://schemas.microsoft.com/office/drawing/2014/main" id="{5C390182-A65B-4E24-BBCE-A99F9FF9EF7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516875" y="3533033"/>
            <a:ext cx="2039144" cy="3082079"/>
          </a:xfrm>
          <a:prstGeom prst="rect">
            <a:avLst/>
          </a:prstGeom>
        </p:spPr>
      </p:pic>
      <p:graphicFrame>
        <p:nvGraphicFramePr>
          <p:cNvPr id="10" name="Diyagram 9">
            <a:extLst>
              <a:ext uri="{FF2B5EF4-FFF2-40B4-BE49-F238E27FC236}">
                <a16:creationId xmlns:a16="http://schemas.microsoft.com/office/drawing/2014/main" id="{444ADC0A-2DF1-4548-8619-42C23A8ED034}"/>
              </a:ext>
            </a:extLst>
          </p:cNvPr>
          <p:cNvGraphicFramePr/>
          <p:nvPr>
            <p:extLst>
              <p:ext uri="{D42A27DB-BD31-4B8C-83A1-F6EECF244321}">
                <p14:modId xmlns:p14="http://schemas.microsoft.com/office/powerpoint/2010/main" val="1544505263"/>
              </p:ext>
            </p:extLst>
          </p:nvPr>
        </p:nvGraphicFramePr>
        <p:xfrm>
          <a:off x="258855" y="6518367"/>
          <a:ext cx="6259089" cy="28070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00629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200345"/>
              <a:ext cx="6276523" cy="1415774"/>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KAMU YATIRIMLARI</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Zonguldak 2025 Yılı İl Yatırım Programında </a:t>
              </a:r>
              <a:r>
                <a:rPr lang="tr-TR" sz="1500" dirty="0">
                  <a:solidFill>
                    <a:schemeClr val="accent4"/>
                  </a:solidFill>
                  <a:latin typeface="Trebuchet MS" panose="020B0603020202020204" pitchFamily="34" charset="0"/>
                </a:rPr>
                <a:t>443 </a:t>
              </a:r>
              <a:r>
                <a:rPr lang="tr-TR" sz="1500" dirty="0">
                  <a:solidFill>
                    <a:schemeClr val="bg1"/>
                  </a:solidFill>
                  <a:latin typeface="Trebuchet MS" panose="020B0603020202020204" pitchFamily="34" charset="0"/>
                </a:rPr>
                <a:t>proje yer almaktadır. 529milyar TL proje bedelli yatırımlar için ayrılan yıl ödeneği yaklaşık </a:t>
              </a:r>
              <a:r>
                <a:rPr lang="tr-TR" sz="1500" dirty="0">
                  <a:solidFill>
                    <a:schemeClr val="accent4"/>
                  </a:solidFill>
                  <a:latin typeface="Trebuchet MS" panose="020B0603020202020204" pitchFamily="34" charset="0"/>
                </a:rPr>
                <a:t>87,5</a:t>
              </a:r>
              <a:r>
                <a:rPr lang="tr-TR" sz="1500" dirty="0">
                  <a:solidFill>
                    <a:schemeClr val="bg1"/>
                  </a:solidFill>
                  <a:latin typeface="Trebuchet MS" panose="020B0603020202020204" pitchFamily="34" charset="0"/>
                </a:rPr>
                <a:t> milyardır. TPAO koordinasyonunda yürütülen doğal gaz sahası projesi önemi ve bütçesi ile öne çıkan yatırımlar arasındadır. </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Dikdörtgen 12">
            <a:extLst>
              <a:ext uri="{FF2B5EF4-FFF2-40B4-BE49-F238E27FC236}">
                <a16:creationId xmlns:a16="http://schemas.microsoft.com/office/drawing/2014/main" id="{D2697201-A9E6-4306-9EF0-15CEF7D976FC}"/>
              </a:ext>
            </a:extLst>
          </p:cNvPr>
          <p:cNvSpPr/>
          <p:nvPr/>
        </p:nvSpPr>
        <p:spPr>
          <a:xfrm>
            <a:off x="2038012" y="3619864"/>
            <a:ext cx="2700776" cy="307777"/>
          </a:xfrm>
          <a:prstGeom prst="rect">
            <a:avLst/>
          </a:prstGeom>
        </p:spPr>
        <p:txBody>
          <a:bodyPr wrap="square">
            <a:spAutoFit/>
          </a:bodyPr>
          <a:lstStyle/>
          <a:p>
            <a:r>
              <a:rPr lang="tr-TR" sz="1400" dirty="0">
                <a:latin typeface="Trebuchet MS" panose="020B0603020202020204" pitchFamily="34" charset="0"/>
              </a:rPr>
              <a:t>İL YATIRIM TAKİP SİSTEMİ (İLYAS)</a:t>
            </a:r>
          </a:p>
        </p:txBody>
      </p:sp>
      <p:pic>
        <p:nvPicPr>
          <p:cNvPr id="4" name="Resim 3">
            <a:extLst>
              <a:ext uri="{FF2B5EF4-FFF2-40B4-BE49-F238E27FC236}">
                <a16:creationId xmlns:a16="http://schemas.microsoft.com/office/drawing/2014/main" id="{58FA85F1-FEBB-41D9-87E2-C7644208C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3" y="3927641"/>
            <a:ext cx="6222614" cy="5242644"/>
          </a:xfrm>
          <a:prstGeom prst="rect">
            <a:avLst/>
          </a:prstGeom>
        </p:spPr>
      </p:pic>
    </p:spTree>
    <p:extLst>
      <p:ext uri="{BB962C8B-B14F-4D97-AF65-F5344CB8AC3E}">
        <p14:creationId xmlns:p14="http://schemas.microsoft.com/office/powerpoint/2010/main" val="3024168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305477"/>
              <a:ext cx="6276523" cy="120551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KAMU YATIRIMLARI (2003-2024)</a:t>
              </a:r>
            </a:p>
            <a:p>
              <a:pPr algn="just"/>
              <a:endParaRPr lang="tr-TR" sz="15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22 yıllık dönemde Zonguldak’a yaklaşık </a:t>
              </a:r>
              <a:r>
                <a:rPr lang="tr-TR" sz="1500" dirty="0">
                  <a:solidFill>
                    <a:schemeClr val="accent4"/>
                  </a:solidFill>
                  <a:latin typeface="Trebuchet MS" panose="020B0603020202020204" pitchFamily="34" charset="0"/>
                </a:rPr>
                <a:t>163</a:t>
              </a:r>
              <a:r>
                <a:rPr lang="tr-TR" sz="1500" dirty="0">
                  <a:solidFill>
                    <a:schemeClr val="bg1"/>
                  </a:solidFill>
                  <a:latin typeface="Trebuchet MS" panose="020B0603020202020204" pitchFamily="34" charset="0"/>
                </a:rPr>
                <a:t> milyar TL tutarında kamu yatırımı yapılmıştır. Madencilik sektörü doğal gaz yatırımlarıyla birlikte toplam yatırım içinde ilk sırayı (%85) almaktadır.</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Resim 9">
            <a:extLst>
              <a:ext uri="{FF2B5EF4-FFF2-40B4-BE49-F238E27FC236}">
                <a16:creationId xmlns:a16="http://schemas.microsoft.com/office/drawing/2014/main" id="{C78B8F89-89EC-44FE-8E79-21B02448B7C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7971" y="4773002"/>
            <a:ext cx="925063" cy="925058"/>
          </a:xfrm>
          <a:prstGeom prst="rect">
            <a:avLst/>
          </a:prstGeom>
        </p:spPr>
      </p:pic>
      <p:pic>
        <p:nvPicPr>
          <p:cNvPr id="1026" name="Picture 2" descr="https://enerji.gov.tr/Media/Dizin/BHIM/tr/Kurumsal_Kimlik/logotayp1TR.png">
            <a:extLst>
              <a:ext uri="{FF2B5EF4-FFF2-40B4-BE49-F238E27FC236}">
                <a16:creationId xmlns:a16="http://schemas.microsoft.com/office/drawing/2014/main" id="{2FF2AD38-75AD-46C5-8275-D2E6E7EB67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971" y="3699771"/>
            <a:ext cx="925063" cy="925063"/>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28029471-838E-48BD-9408-3EA2C51008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971" y="5855864"/>
            <a:ext cx="925063" cy="925058"/>
          </a:xfrm>
          <a:prstGeom prst="rect">
            <a:avLst/>
          </a:prstGeom>
        </p:spPr>
      </p:pic>
      <p:pic>
        <p:nvPicPr>
          <p:cNvPr id="16" name="Resim 15">
            <a:extLst>
              <a:ext uri="{FF2B5EF4-FFF2-40B4-BE49-F238E27FC236}">
                <a16:creationId xmlns:a16="http://schemas.microsoft.com/office/drawing/2014/main" id="{D17D654A-6357-4C38-8EB9-CAA2579B71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173" y="6536629"/>
            <a:ext cx="1331903" cy="1756871"/>
          </a:xfrm>
          <a:prstGeom prst="rect">
            <a:avLst/>
          </a:prstGeom>
        </p:spPr>
      </p:pic>
      <p:pic>
        <p:nvPicPr>
          <p:cNvPr id="21" name="Resim 20">
            <a:extLst>
              <a:ext uri="{FF2B5EF4-FFF2-40B4-BE49-F238E27FC236}">
                <a16:creationId xmlns:a16="http://schemas.microsoft.com/office/drawing/2014/main" id="{D61ACB47-E5D2-400D-9060-9BE5DA9591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470" y="8017745"/>
            <a:ext cx="1149674" cy="1184457"/>
          </a:xfrm>
          <a:prstGeom prst="rect">
            <a:avLst/>
          </a:prstGeom>
        </p:spPr>
      </p:pic>
      <p:sp>
        <p:nvSpPr>
          <p:cNvPr id="23" name="Metin kutusu 22">
            <a:extLst>
              <a:ext uri="{FF2B5EF4-FFF2-40B4-BE49-F238E27FC236}">
                <a16:creationId xmlns:a16="http://schemas.microsoft.com/office/drawing/2014/main" id="{2EBDD565-EA5E-400F-9036-A4F48D7D1289}"/>
              </a:ext>
            </a:extLst>
          </p:cNvPr>
          <p:cNvSpPr txBox="1"/>
          <p:nvPr/>
        </p:nvSpPr>
        <p:spPr>
          <a:xfrm>
            <a:off x="1762317" y="4040593"/>
            <a:ext cx="3296352" cy="307777"/>
          </a:xfrm>
          <a:prstGeom prst="rect">
            <a:avLst/>
          </a:prstGeom>
          <a:noFill/>
        </p:spPr>
        <p:txBody>
          <a:bodyPr wrap="none" rtlCol="0">
            <a:spAutoFit/>
          </a:bodyPr>
          <a:lstStyle/>
          <a:p>
            <a:r>
              <a:rPr lang="tr-TR" sz="1400" dirty="0">
                <a:latin typeface="Trebuchet MS" panose="020B0603020202020204" pitchFamily="34" charset="0"/>
              </a:rPr>
              <a:t>ENERJİ VE TABİİ KAYNAKLAR BAKANLIĞI</a:t>
            </a:r>
          </a:p>
        </p:txBody>
      </p:sp>
      <p:sp>
        <p:nvSpPr>
          <p:cNvPr id="25" name="Metin kutusu 24">
            <a:extLst>
              <a:ext uri="{FF2B5EF4-FFF2-40B4-BE49-F238E27FC236}">
                <a16:creationId xmlns:a16="http://schemas.microsoft.com/office/drawing/2014/main" id="{12FB8E2E-A649-4898-9511-8F708F2214C5}"/>
              </a:ext>
            </a:extLst>
          </p:cNvPr>
          <p:cNvSpPr txBox="1"/>
          <p:nvPr/>
        </p:nvSpPr>
        <p:spPr>
          <a:xfrm>
            <a:off x="5068076" y="4040593"/>
            <a:ext cx="1178528" cy="307777"/>
          </a:xfrm>
          <a:prstGeom prst="rect">
            <a:avLst/>
          </a:prstGeom>
          <a:noFill/>
        </p:spPr>
        <p:txBody>
          <a:bodyPr wrap="none" rtlCol="0">
            <a:spAutoFit/>
          </a:bodyPr>
          <a:lstStyle/>
          <a:p>
            <a:r>
              <a:rPr lang="tr-TR" sz="1400" dirty="0">
                <a:latin typeface="Trebuchet MS" panose="020B0603020202020204" pitchFamily="34" charset="0"/>
              </a:rPr>
              <a:t>137 milyar ₺</a:t>
            </a:r>
            <a:endParaRPr lang="tr-TR" sz="1400" b="1" dirty="0">
              <a:latin typeface="Trebuchet MS" panose="020B0603020202020204" pitchFamily="34" charset="0"/>
            </a:endParaRPr>
          </a:p>
        </p:txBody>
      </p:sp>
      <p:sp>
        <p:nvSpPr>
          <p:cNvPr id="26" name="Metin kutusu 25">
            <a:extLst>
              <a:ext uri="{FF2B5EF4-FFF2-40B4-BE49-F238E27FC236}">
                <a16:creationId xmlns:a16="http://schemas.microsoft.com/office/drawing/2014/main" id="{53214E47-09F1-48DA-AF86-E60FDBB68D64}"/>
              </a:ext>
            </a:extLst>
          </p:cNvPr>
          <p:cNvSpPr txBox="1"/>
          <p:nvPr/>
        </p:nvSpPr>
        <p:spPr>
          <a:xfrm>
            <a:off x="1762317" y="5061581"/>
            <a:ext cx="2884636" cy="307777"/>
          </a:xfrm>
          <a:prstGeom prst="rect">
            <a:avLst/>
          </a:prstGeom>
          <a:noFill/>
        </p:spPr>
        <p:txBody>
          <a:bodyPr wrap="none" rtlCol="0">
            <a:spAutoFit/>
          </a:bodyPr>
          <a:lstStyle/>
          <a:p>
            <a:r>
              <a:rPr lang="tr-TR" sz="1400" dirty="0">
                <a:latin typeface="Trebuchet MS" panose="020B0603020202020204" pitchFamily="34" charset="0"/>
              </a:rPr>
              <a:t>ULAŞTIRMA VE ALTYAPI BAKANLIĞI</a:t>
            </a:r>
          </a:p>
        </p:txBody>
      </p:sp>
      <p:sp>
        <p:nvSpPr>
          <p:cNvPr id="27" name="Metin kutusu 26">
            <a:extLst>
              <a:ext uri="{FF2B5EF4-FFF2-40B4-BE49-F238E27FC236}">
                <a16:creationId xmlns:a16="http://schemas.microsoft.com/office/drawing/2014/main" id="{348D2552-FE7E-4896-B226-14B4B2898FA5}"/>
              </a:ext>
            </a:extLst>
          </p:cNvPr>
          <p:cNvSpPr txBox="1"/>
          <p:nvPr/>
        </p:nvSpPr>
        <p:spPr>
          <a:xfrm>
            <a:off x="5068076" y="5061581"/>
            <a:ext cx="1083951" cy="307777"/>
          </a:xfrm>
          <a:prstGeom prst="rect">
            <a:avLst/>
          </a:prstGeom>
          <a:noFill/>
        </p:spPr>
        <p:txBody>
          <a:bodyPr wrap="none" rtlCol="0">
            <a:spAutoFit/>
          </a:bodyPr>
          <a:lstStyle/>
          <a:p>
            <a:r>
              <a:rPr lang="tr-TR" sz="1400" dirty="0">
                <a:latin typeface="Trebuchet MS" panose="020B0603020202020204" pitchFamily="34" charset="0"/>
              </a:rPr>
              <a:t>19 milyar ₺</a:t>
            </a:r>
          </a:p>
        </p:txBody>
      </p:sp>
      <p:sp>
        <p:nvSpPr>
          <p:cNvPr id="28" name="Metin kutusu 27">
            <a:extLst>
              <a:ext uri="{FF2B5EF4-FFF2-40B4-BE49-F238E27FC236}">
                <a16:creationId xmlns:a16="http://schemas.microsoft.com/office/drawing/2014/main" id="{01C74222-9E5F-4C32-9DDE-A94E6F96F3D5}"/>
              </a:ext>
            </a:extLst>
          </p:cNvPr>
          <p:cNvSpPr txBox="1"/>
          <p:nvPr/>
        </p:nvSpPr>
        <p:spPr>
          <a:xfrm>
            <a:off x="1762317" y="6065375"/>
            <a:ext cx="3165283" cy="523220"/>
          </a:xfrm>
          <a:prstGeom prst="rect">
            <a:avLst/>
          </a:prstGeom>
          <a:noFill/>
        </p:spPr>
        <p:txBody>
          <a:bodyPr wrap="square" rtlCol="0">
            <a:spAutoFit/>
          </a:bodyPr>
          <a:lstStyle/>
          <a:p>
            <a:r>
              <a:rPr lang="tr-TR" sz="1400" dirty="0">
                <a:latin typeface="Trebuchet MS" panose="020B0603020202020204" pitchFamily="34" charset="0"/>
              </a:rPr>
              <a:t>ÇEVRE, ŞEHİRCİLİK VE İKLİM DEĞİŞİKLİĞİ BAKANLIĞI</a:t>
            </a:r>
          </a:p>
        </p:txBody>
      </p:sp>
      <p:sp>
        <p:nvSpPr>
          <p:cNvPr id="29" name="Metin kutusu 28">
            <a:extLst>
              <a:ext uri="{FF2B5EF4-FFF2-40B4-BE49-F238E27FC236}">
                <a16:creationId xmlns:a16="http://schemas.microsoft.com/office/drawing/2014/main" id="{BF131423-181D-4215-A2A3-2F097044C47D}"/>
              </a:ext>
            </a:extLst>
          </p:cNvPr>
          <p:cNvSpPr txBox="1"/>
          <p:nvPr/>
        </p:nvSpPr>
        <p:spPr>
          <a:xfrm>
            <a:off x="1762317" y="7249840"/>
            <a:ext cx="2092239" cy="307777"/>
          </a:xfrm>
          <a:prstGeom prst="rect">
            <a:avLst/>
          </a:prstGeom>
          <a:noFill/>
        </p:spPr>
        <p:txBody>
          <a:bodyPr wrap="none" rtlCol="0">
            <a:spAutoFit/>
          </a:bodyPr>
          <a:lstStyle/>
          <a:p>
            <a:r>
              <a:rPr lang="tr-TR" sz="1400" dirty="0">
                <a:latin typeface="Trebuchet MS" panose="020B0603020202020204" pitchFamily="34" charset="0"/>
              </a:rPr>
              <a:t>MİLLİ EĞİTİM BAKANLIĞI</a:t>
            </a:r>
          </a:p>
        </p:txBody>
      </p:sp>
      <p:sp>
        <p:nvSpPr>
          <p:cNvPr id="30" name="Metin kutusu 29">
            <a:extLst>
              <a:ext uri="{FF2B5EF4-FFF2-40B4-BE49-F238E27FC236}">
                <a16:creationId xmlns:a16="http://schemas.microsoft.com/office/drawing/2014/main" id="{BA267875-7188-44B0-92CE-EF2822503864}"/>
              </a:ext>
            </a:extLst>
          </p:cNvPr>
          <p:cNvSpPr txBox="1"/>
          <p:nvPr/>
        </p:nvSpPr>
        <p:spPr>
          <a:xfrm>
            <a:off x="5091771" y="7249839"/>
            <a:ext cx="1149674" cy="307777"/>
          </a:xfrm>
          <a:prstGeom prst="rect">
            <a:avLst/>
          </a:prstGeom>
          <a:noFill/>
        </p:spPr>
        <p:txBody>
          <a:bodyPr wrap="none" rtlCol="0">
            <a:spAutoFit/>
          </a:bodyPr>
          <a:lstStyle/>
          <a:p>
            <a:r>
              <a:rPr lang="tr-TR" sz="1400" dirty="0">
                <a:latin typeface="Trebuchet MS" panose="020B0603020202020204" pitchFamily="34" charset="0"/>
              </a:rPr>
              <a:t>2,4 milyar ₺</a:t>
            </a:r>
          </a:p>
        </p:txBody>
      </p:sp>
      <p:sp>
        <p:nvSpPr>
          <p:cNvPr id="31" name="Metin kutusu 30">
            <a:extLst>
              <a:ext uri="{FF2B5EF4-FFF2-40B4-BE49-F238E27FC236}">
                <a16:creationId xmlns:a16="http://schemas.microsoft.com/office/drawing/2014/main" id="{A7427611-F534-41CB-9E0B-5949E758A632}"/>
              </a:ext>
            </a:extLst>
          </p:cNvPr>
          <p:cNvSpPr txBox="1"/>
          <p:nvPr/>
        </p:nvSpPr>
        <p:spPr>
          <a:xfrm>
            <a:off x="1761076" y="8486663"/>
            <a:ext cx="1638590" cy="307777"/>
          </a:xfrm>
          <a:prstGeom prst="rect">
            <a:avLst/>
          </a:prstGeom>
          <a:noFill/>
        </p:spPr>
        <p:txBody>
          <a:bodyPr wrap="none" rtlCol="0">
            <a:spAutoFit/>
          </a:bodyPr>
          <a:lstStyle/>
          <a:p>
            <a:r>
              <a:rPr lang="tr-TR" sz="1400" dirty="0">
                <a:latin typeface="Trebuchet MS" panose="020B0603020202020204" pitchFamily="34" charset="0"/>
              </a:rPr>
              <a:t>SAĞLIK BAKANLIĞI</a:t>
            </a:r>
          </a:p>
        </p:txBody>
      </p:sp>
      <p:sp>
        <p:nvSpPr>
          <p:cNvPr id="32" name="Metin kutusu 31">
            <a:extLst>
              <a:ext uri="{FF2B5EF4-FFF2-40B4-BE49-F238E27FC236}">
                <a16:creationId xmlns:a16="http://schemas.microsoft.com/office/drawing/2014/main" id="{7DA1A741-CCEC-4600-A6FA-DBF6B1EDD65F}"/>
              </a:ext>
            </a:extLst>
          </p:cNvPr>
          <p:cNvSpPr txBox="1"/>
          <p:nvPr/>
        </p:nvSpPr>
        <p:spPr>
          <a:xfrm>
            <a:off x="5153810" y="8486663"/>
            <a:ext cx="1149674" cy="307777"/>
          </a:xfrm>
          <a:prstGeom prst="rect">
            <a:avLst/>
          </a:prstGeom>
          <a:noFill/>
        </p:spPr>
        <p:txBody>
          <a:bodyPr wrap="none" rtlCol="0">
            <a:spAutoFit/>
          </a:bodyPr>
          <a:lstStyle/>
          <a:p>
            <a:r>
              <a:rPr lang="tr-TR" sz="1400" dirty="0">
                <a:latin typeface="Trebuchet MS" panose="020B0603020202020204" pitchFamily="34" charset="0"/>
              </a:rPr>
              <a:t>1,4 milyar ₺</a:t>
            </a:r>
          </a:p>
        </p:txBody>
      </p:sp>
      <p:sp>
        <p:nvSpPr>
          <p:cNvPr id="33" name="Metin kutusu 32">
            <a:extLst>
              <a:ext uri="{FF2B5EF4-FFF2-40B4-BE49-F238E27FC236}">
                <a16:creationId xmlns:a16="http://schemas.microsoft.com/office/drawing/2014/main" id="{48F0AA58-759F-4D71-BC7F-360A5FB7D83A}"/>
              </a:ext>
            </a:extLst>
          </p:cNvPr>
          <p:cNvSpPr txBox="1"/>
          <p:nvPr/>
        </p:nvSpPr>
        <p:spPr>
          <a:xfrm>
            <a:off x="5075753" y="6082569"/>
            <a:ext cx="989373" cy="307777"/>
          </a:xfrm>
          <a:prstGeom prst="rect">
            <a:avLst/>
          </a:prstGeom>
          <a:noFill/>
        </p:spPr>
        <p:txBody>
          <a:bodyPr wrap="none" rtlCol="0">
            <a:spAutoFit/>
          </a:bodyPr>
          <a:lstStyle/>
          <a:p>
            <a:r>
              <a:rPr lang="tr-TR" sz="1400" dirty="0">
                <a:latin typeface="Trebuchet MS" panose="020B0603020202020204" pitchFamily="34" charset="0"/>
              </a:rPr>
              <a:t>3 milyar ₺</a:t>
            </a:r>
          </a:p>
        </p:txBody>
      </p:sp>
    </p:spTree>
    <p:extLst>
      <p:ext uri="{BB962C8B-B14F-4D97-AF65-F5344CB8AC3E}">
        <p14:creationId xmlns:p14="http://schemas.microsoft.com/office/powerpoint/2010/main" val="466975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SAKARYA GAZ SAHASI GELİŞTİRME</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2" name="Resim 21">
            <a:extLst>
              <a:ext uri="{FF2B5EF4-FFF2-40B4-BE49-F238E27FC236}">
                <a16:creationId xmlns:a16="http://schemas.microsoft.com/office/drawing/2014/main" id="{6E830CBD-A0BF-43AF-8D9C-7AD5FEEB9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70" y="2770183"/>
            <a:ext cx="6269540" cy="3416106"/>
          </a:xfrm>
          <a:prstGeom prst="rect">
            <a:avLst/>
          </a:prstGeom>
        </p:spPr>
      </p:pic>
      <p:graphicFrame>
        <p:nvGraphicFramePr>
          <p:cNvPr id="16" name="Diyagram 15">
            <a:extLst>
              <a:ext uri="{FF2B5EF4-FFF2-40B4-BE49-F238E27FC236}">
                <a16:creationId xmlns:a16="http://schemas.microsoft.com/office/drawing/2014/main" id="{C8FE626F-765C-471B-8C8A-4727995A4839}"/>
              </a:ext>
            </a:extLst>
          </p:cNvPr>
          <p:cNvGraphicFramePr/>
          <p:nvPr>
            <p:extLst>
              <p:ext uri="{D42A27DB-BD31-4B8C-83A1-F6EECF244321}">
                <p14:modId xmlns:p14="http://schemas.microsoft.com/office/powerpoint/2010/main" val="67336895"/>
              </p:ext>
            </p:extLst>
          </p:nvPr>
        </p:nvGraphicFramePr>
        <p:xfrm>
          <a:off x="373677" y="5575790"/>
          <a:ext cx="6191853" cy="26557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23086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KİLİMLİ-FİLYOS YOLU</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graphicFrame>
        <p:nvGraphicFramePr>
          <p:cNvPr id="26" name="Diyagram 25">
            <a:extLst>
              <a:ext uri="{FF2B5EF4-FFF2-40B4-BE49-F238E27FC236}">
                <a16:creationId xmlns:a16="http://schemas.microsoft.com/office/drawing/2014/main" id="{1C7A12FC-05AD-45F7-A8C1-F01FC7B60893}"/>
              </a:ext>
            </a:extLst>
          </p:cNvPr>
          <p:cNvGraphicFramePr/>
          <p:nvPr>
            <p:extLst>
              <p:ext uri="{D42A27DB-BD31-4B8C-83A1-F6EECF244321}">
                <p14:modId xmlns:p14="http://schemas.microsoft.com/office/powerpoint/2010/main" val="2565150550"/>
              </p:ext>
            </p:extLst>
          </p:nvPr>
        </p:nvGraphicFramePr>
        <p:xfrm>
          <a:off x="252008" y="6011199"/>
          <a:ext cx="6255660" cy="33153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sim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439" y="2775659"/>
            <a:ext cx="6273113" cy="3261978"/>
          </a:xfrm>
          <a:prstGeom prst="rect">
            <a:avLst/>
          </a:prstGeom>
        </p:spPr>
      </p:pic>
    </p:spTree>
    <p:extLst>
      <p:ext uri="{BB962C8B-B14F-4D97-AF65-F5344CB8AC3E}">
        <p14:creationId xmlns:p14="http://schemas.microsoft.com/office/powerpoint/2010/main" val="2925496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KDZ. EREĞLİ-DEVREK YOLU</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graphicFrame>
        <p:nvGraphicFramePr>
          <p:cNvPr id="16" name="Diyagram 15">
            <a:extLst>
              <a:ext uri="{FF2B5EF4-FFF2-40B4-BE49-F238E27FC236}">
                <a16:creationId xmlns:a16="http://schemas.microsoft.com/office/drawing/2014/main" id="{88A9057E-64E0-4303-A8A8-6D938BB8CC9F}"/>
              </a:ext>
            </a:extLst>
          </p:cNvPr>
          <p:cNvGraphicFramePr/>
          <p:nvPr>
            <p:extLst>
              <p:ext uri="{D42A27DB-BD31-4B8C-83A1-F6EECF244321}">
                <p14:modId xmlns:p14="http://schemas.microsoft.com/office/powerpoint/2010/main" val="3147125196"/>
              </p:ext>
            </p:extLst>
          </p:nvPr>
        </p:nvGraphicFramePr>
        <p:xfrm>
          <a:off x="513099" y="6097503"/>
          <a:ext cx="5718368" cy="2947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a:extLst>
              <a:ext uri="{FF2B5EF4-FFF2-40B4-BE49-F238E27FC236}">
                <a16:creationId xmlns:a16="http://schemas.microsoft.com/office/drawing/2014/main" id="{CD3580E5-C211-434C-A437-2745BCB2C8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5402" y="2776895"/>
            <a:ext cx="6256460" cy="3286914"/>
          </a:xfrm>
          <a:prstGeom prst="rect">
            <a:avLst/>
          </a:prstGeom>
          <a:ln w="9525">
            <a:noFill/>
          </a:ln>
        </p:spPr>
      </p:pic>
    </p:spTree>
    <p:extLst>
      <p:ext uri="{BB962C8B-B14F-4D97-AF65-F5344CB8AC3E}">
        <p14:creationId xmlns:p14="http://schemas.microsoft.com/office/powerpoint/2010/main" val="1535813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FİLYOS VADİSİ PROJESİ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962559EF-7AD2-44BE-B9B6-754E5F651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676" y="2766946"/>
            <a:ext cx="6271526" cy="4027554"/>
          </a:xfrm>
          <a:prstGeom prst="rect">
            <a:avLst/>
          </a:prstGeom>
        </p:spPr>
      </p:pic>
      <p:graphicFrame>
        <p:nvGraphicFramePr>
          <p:cNvPr id="22" name="Diyagram 21">
            <a:extLst>
              <a:ext uri="{FF2B5EF4-FFF2-40B4-BE49-F238E27FC236}">
                <a16:creationId xmlns:a16="http://schemas.microsoft.com/office/drawing/2014/main" id="{06043E07-F577-4E7F-B8D3-F7BD632D8DA9}"/>
              </a:ext>
            </a:extLst>
          </p:cNvPr>
          <p:cNvGraphicFramePr/>
          <p:nvPr>
            <p:extLst>
              <p:ext uri="{D42A27DB-BD31-4B8C-83A1-F6EECF244321}">
                <p14:modId xmlns:p14="http://schemas.microsoft.com/office/powerpoint/2010/main" val="4138928234"/>
              </p:ext>
            </p:extLst>
          </p:nvPr>
        </p:nvGraphicFramePr>
        <p:xfrm>
          <a:off x="528404" y="6946624"/>
          <a:ext cx="5783496" cy="21445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9075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378472"/>
                <a:ext cx="6276523" cy="1238900"/>
              </a:xfrm>
              <a:prstGeom prst="rect">
                <a:avLst/>
              </a:prstGeom>
              <a:noFill/>
              <a:ln w="38100">
                <a:noFill/>
              </a:ln>
            </p:spPr>
            <p:txBody>
              <a:bodyPr wrap="square" numCol="1" rtlCol="0" anchor="ctr">
                <a:spAutoFit/>
              </a:bodyPr>
              <a:lstStyle/>
              <a:p>
                <a:pPr algn="just"/>
                <a:endParaRPr lang="tr-TR" sz="1700" dirty="0">
                  <a:solidFill>
                    <a:schemeClr val="accent4"/>
                  </a:solidFill>
                  <a:latin typeface="Trebuchet MS" panose="020B0603020202020204" pitchFamily="34" charset="0"/>
                </a:endParaRPr>
              </a:p>
              <a:p>
                <a:pPr algn="just"/>
                <a:r>
                  <a:rPr lang="tr-TR" sz="1700" dirty="0">
                    <a:solidFill>
                      <a:schemeClr val="accent4"/>
                    </a:solidFill>
                    <a:latin typeface="Trebuchet MS" panose="020B0603020202020204" pitchFamily="34" charset="0"/>
                  </a:rPr>
                  <a:t>FİLYOS LİMANI VE FİLYOS ENDÜSTRİ SANAYİ BÖLGESİ İLTİSAK BAĞLANTISI</a:t>
                </a:r>
                <a:endParaRPr lang="tr-TR" sz="1700" spc="300" dirty="0">
                  <a:solidFill>
                    <a:schemeClr val="accent4"/>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Diyagram 15">
            <a:extLst>
              <a:ext uri="{FF2B5EF4-FFF2-40B4-BE49-F238E27FC236}">
                <a16:creationId xmlns:a16="http://schemas.microsoft.com/office/drawing/2014/main" id="{C8FE626F-765C-471B-8C8A-4727995A4839}"/>
              </a:ext>
            </a:extLst>
          </p:cNvPr>
          <p:cNvGraphicFramePr/>
          <p:nvPr>
            <p:extLst>
              <p:ext uri="{D42A27DB-BD31-4B8C-83A1-F6EECF244321}">
                <p14:modId xmlns:p14="http://schemas.microsoft.com/office/powerpoint/2010/main" val="1173079865"/>
              </p:ext>
            </p:extLst>
          </p:nvPr>
        </p:nvGraphicFramePr>
        <p:xfrm>
          <a:off x="436649" y="6462186"/>
          <a:ext cx="6009343" cy="2733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Resim 12">
            <a:extLst>
              <a:ext uri="{FF2B5EF4-FFF2-40B4-BE49-F238E27FC236}">
                <a16:creationId xmlns:a16="http://schemas.microsoft.com/office/drawing/2014/main" id="{AC031C5F-16DE-42CF-B7BB-34F44CCDC7A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94113" y="2765606"/>
            <a:ext cx="6279038" cy="3598133"/>
          </a:xfrm>
          <a:prstGeom prst="rect">
            <a:avLst/>
          </a:prstGeom>
          <a:noFill/>
        </p:spPr>
      </p:pic>
    </p:spTree>
    <p:extLst>
      <p:ext uri="{BB962C8B-B14F-4D97-AF65-F5344CB8AC3E}">
        <p14:creationId xmlns:p14="http://schemas.microsoft.com/office/powerpoint/2010/main" val="414181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pic>
        <p:nvPicPr>
          <p:cNvPr id="12" name="Resim 11">
            <a:extLst>
              <a:ext uri="{FF2B5EF4-FFF2-40B4-BE49-F238E27FC236}">
                <a16:creationId xmlns:a16="http://schemas.microsoft.com/office/drawing/2014/main" id="{F3435DFE-C9F7-4421-BF0B-56380213C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9" y="3509307"/>
            <a:ext cx="5932479" cy="3017520"/>
          </a:xfrm>
          <a:prstGeom prst="rect">
            <a:avLst/>
          </a:prstGeom>
          <a:ln>
            <a:noFill/>
          </a:ln>
        </p:spPr>
      </p:pic>
      <p:graphicFrame>
        <p:nvGraphicFramePr>
          <p:cNvPr id="16" name="Tablo 15">
            <a:extLst>
              <a:ext uri="{FF2B5EF4-FFF2-40B4-BE49-F238E27FC236}">
                <a16:creationId xmlns:a16="http://schemas.microsoft.com/office/drawing/2014/main" id="{6D1CC6DF-6241-4C00-84FD-01764820BA8F}"/>
              </a:ext>
            </a:extLst>
          </p:cNvPr>
          <p:cNvGraphicFramePr>
            <a:graphicFrameLocks noGrp="1"/>
          </p:cNvGraphicFramePr>
          <p:nvPr>
            <p:extLst>
              <p:ext uri="{D42A27DB-BD31-4B8C-83A1-F6EECF244321}">
                <p14:modId xmlns:p14="http://schemas.microsoft.com/office/powerpoint/2010/main" val="3913690676"/>
              </p:ext>
            </p:extLst>
          </p:nvPr>
        </p:nvGraphicFramePr>
        <p:xfrm>
          <a:off x="3636016" y="6637127"/>
          <a:ext cx="2750492" cy="2003292"/>
        </p:xfrm>
        <a:graphic>
          <a:graphicData uri="http://schemas.openxmlformats.org/drawingml/2006/table">
            <a:tbl>
              <a:tblPr firstRow="1" bandRow="1">
                <a:tableStyleId>{D27102A9-8310-4765-A935-A1911B00CA55}</a:tableStyleId>
              </a:tblPr>
              <a:tblGrid>
                <a:gridCol w="2087883">
                  <a:extLst>
                    <a:ext uri="{9D8B030D-6E8A-4147-A177-3AD203B41FA5}">
                      <a16:colId xmlns:a16="http://schemas.microsoft.com/office/drawing/2014/main" val="4170450307"/>
                    </a:ext>
                  </a:extLst>
                </a:gridCol>
                <a:gridCol w="662609">
                  <a:extLst>
                    <a:ext uri="{9D8B030D-6E8A-4147-A177-3AD203B41FA5}">
                      <a16:colId xmlns:a16="http://schemas.microsoft.com/office/drawing/2014/main" val="3321491618"/>
                    </a:ext>
                  </a:extLst>
                </a:gridCol>
              </a:tblGrid>
              <a:tr h="333882">
                <a:tc>
                  <a:txBody>
                    <a:bodyPr/>
                    <a:lstStyle/>
                    <a:p>
                      <a:r>
                        <a:rPr lang="tr-TR" sz="1400" b="1" dirty="0">
                          <a:latin typeface="Trebuchet MS" panose="020B0603020202020204" pitchFamily="34" charset="0"/>
                        </a:rPr>
                        <a:t>İDARİ YAPI BİLGİLERİ</a:t>
                      </a:r>
                      <a:endParaRPr lang="tr-TR" sz="1400" b="1" dirty="0">
                        <a:latin typeface="Trebuchet MS" panose="020B0603020202020204" pitchFamily="34" charset="0"/>
                        <a:ea typeface="Cambria Math" panose="02040503050406030204" pitchFamily="18" charset="0"/>
                      </a:endParaRPr>
                    </a:p>
                  </a:txBody>
                  <a:tcPr>
                    <a:noFill/>
                  </a:tcPr>
                </a:tc>
                <a:tc>
                  <a:txBody>
                    <a:bodyPr/>
                    <a:lstStyle/>
                    <a:p>
                      <a:pPr algn="r"/>
                      <a:endParaRPr lang="tr-TR" sz="1400" b="1" dirty="0">
                        <a:latin typeface="Trebuchet MS" panose="020B0603020202020204" pitchFamily="34" charset="0"/>
                        <a:ea typeface="Cambria Math" panose="02040503050406030204" pitchFamily="18" charset="0"/>
                      </a:endParaRPr>
                    </a:p>
                  </a:txBody>
                  <a:tcPr>
                    <a:noFill/>
                  </a:tcPr>
                </a:tc>
                <a:extLst>
                  <a:ext uri="{0D108BD9-81ED-4DB2-BD59-A6C34878D82A}">
                    <a16:rowId xmlns:a16="http://schemas.microsoft.com/office/drawing/2014/main" val="3974629367"/>
                  </a:ext>
                </a:extLst>
              </a:tr>
              <a:tr h="333882">
                <a:tc>
                  <a:txBody>
                    <a:bodyPr/>
                    <a:lstStyle/>
                    <a:p>
                      <a:r>
                        <a:rPr lang="tr-TR" sz="1400" dirty="0">
                          <a:latin typeface="Trebuchet MS" panose="020B0603020202020204" pitchFamily="34" charset="0"/>
                        </a:rPr>
                        <a:t>İlçe Sayısı</a:t>
                      </a:r>
                      <a:endParaRPr lang="tr-TR" sz="1400" dirty="0">
                        <a:latin typeface="Trebuchet MS" panose="020B0603020202020204" pitchFamily="34" charset="0"/>
                        <a:ea typeface="Cambria Math" panose="02040503050406030204" pitchFamily="18" charset="0"/>
                      </a:endParaRPr>
                    </a:p>
                  </a:txBody>
                  <a:tcPr/>
                </a:tc>
                <a:tc>
                  <a:txBody>
                    <a:bodyPr/>
                    <a:lstStyle/>
                    <a:p>
                      <a:pPr algn="r"/>
                      <a:r>
                        <a:rPr lang="tr-TR" sz="1400" dirty="0">
                          <a:latin typeface="Trebuchet MS" panose="020B0603020202020204" pitchFamily="34" charset="0"/>
                        </a:rPr>
                        <a:t>8</a:t>
                      </a:r>
                      <a:endParaRPr lang="tr-TR" sz="1400" dirty="0">
                        <a:latin typeface="Trebuchet MS" panose="020B0603020202020204" pitchFamily="34" charset="0"/>
                        <a:ea typeface="Cambria Math" panose="02040503050406030204" pitchFamily="18" charset="0"/>
                      </a:endParaRPr>
                    </a:p>
                  </a:txBody>
                  <a:tcPr/>
                </a:tc>
                <a:extLst>
                  <a:ext uri="{0D108BD9-81ED-4DB2-BD59-A6C34878D82A}">
                    <a16:rowId xmlns:a16="http://schemas.microsoft.com/office/drawing/2014/main" val="3898744942"/>
                  </a:ext>
                </a:extLst>
              </a:tr>
              <a:tr h="333882">
                <a:tc>
                  <a:txBody>
                    <a:bodyPr/>
                    <a:lstStyle/>
                    <a:p>
                      <a:r>
                        <a:rPr lang="tr-TR" sz="1400" dirty="0">
                          <a:latin typeface="Trebuchet MS" panose="020B0603020202020204" pitchFamily="34" charset="0"/>
                        </a:rPr>
                        <a:t>Belde</a:t>
                      </a:r>
                      <a:r>
                        <a:rPr lang="tr-TR" sz="1400" baseline="0" dirty="0">
                          <a:latin typeface="Trebuchet MS" panose="020B0603020202020204" pitchFamily="34" charset="0"/>
                        </a:rPr>
                        <a:t> Sayısı</a:t>
                      </a:r>
                      <a:endParaRPr lang="tr-TR" sz="1400" dirty="0">
                        <a:latin typeface="Trebuchet MS" panose="020B0603020202020204" pitchFamily="34" charset="0"/>
                        <a:ea typeface="Cambria Math" panose="02040503050406030204" pitchFamily="18" charset="0"/>
                      </a:endParaRPr>
                    </a:p>
                  </a:txBody>
                  <a:tcPr/>
                </a:tc>
                <a:tc>
                  <a:txBody>
                    <a:bodyPr/>
                    <a:lstStyle/>
                    <a:p>
                      <a:pPr algn="r"/>
                      <a:r>
                        <a:rPr lang="tr-TR" sz="1400" dirty="0">
                          <a:latin typeface="Trebuchet MS" panose="020B0603020202020204" pitchFamily="34" charset="0"/>
                        </a:rPr>
                        <a:t>17</a:t>
                      </a:r>
                      <a:endParaRPr lang="tr-TR" sz="1400" dirty="0">
                        <a:latin typeface="Trebuchet MS" panose="020B0603020202020204" pitchFamily="34" charset="0"/>
                        <a:ea typeface="Cambria Math" panose="02040503050406030204" pitchFamily="18" charset="0"/>
                      </a:endParaRPr>
                    </a:p>
                  </a:txBody>
                  <a:tcPr/>
                </a:tc>
                <a:extLst>
                  <a:ext uri="{0D108BD9-81ED-4DB2-BD59-A6C34878D82A}">
                    <a16:rowId xmlns:a16="http://schemas.microsoft.com/office/drawing/2014/main" val="825451379"/>
                  </a:ext>
                </a:extLst>
              </a:tr>
              <a:tr h="333882">
                <a:tc>
                  <a:txBody>
                    <a:bodyPr/>
                    <a:lstStyle/>
                    <a:p>
                      <a:r>
                        <a:rPr lang="tr-TR" sz="1400" dirty="0">
                          <a:latin typeface="Trebuchet MS" panose="020B0603020202020204" pitchFamily="34" charset="0"/>
                        </a:rPr>
                        <a:t>Köy Sayısı</a:t>
                      </a:r>
                      <a:endParaRPr lang="tr-TR" sz="1400" dirty="0">
                        <a:latin typeface="Trebuchet MS" panose="020B0603020202020204" pitchFamily="34" charset="0"/>
                        <a:ea typeface="Cambria Math" panose="02040503050406030204" pitchFamily="18" charset="0"/>
                      </a:endParaRPr>
                    </a:p>
                  </a:txBody>
                  <a:tcPr/>
                </a:tc>
                <a:tc>
                  <a:txBody>
                    <a:bodyPr/>
                    <a:lstStyle/>
                    <a:p>
                      <a:pPr algn="r"/>
                      <a:r>
                        <a:rPr lang="tr-TR" sz="1400" dirty="0">
                          <a:latin typeface="Trebuchet MS" panose="020B0603020202020204" pitchFamily="34" charset="0"/>
                        </a:rPr>
                        <a:t>378</a:t>
                      </a:r>
                      <a:endParaRPr lang="tr-TR" sz="1400" dirty="0">
                        <a:latin typeface="Trebuchet MS" panose="020B0603020202020204" pitchFamily="34" charset="0"/>
                        <a:ea typeface="Cambria Math" panose="02040503050406030204" pitchFamily="18" charset="0"/>
                      </a:endParaRPr>
                    </a:p>
                  </a:txBody>
                  <a:tcPr/>
                </a:tc>
                <a:extLst>
                  <a:ext uri="{0D108BD9-81ED-4DB2-BD59-A6C34878D82A}">
                    <a16:rowId xmlns:a16="http://schemas.microsoft.com/office/drawing/2014/main" val="1970536118"/>
                  </a:ext>
                </a:extLst>
              </a:tr>
              <a:tr h="333882">
                <a:tc>
                  <a:txBody>
                    <a:bodyPr/>
                    <a:lstStyle/>
                    <a:p>
                      <a:r>
                        <a:rPr lang="tr-TR" sz="1400" dirty="0">
                          <a:latin typeface="Trebuchet MS" panose="020B0603020202020204" pitchFamily="34" charset="0"/>
                        </a:rPr>
                        <a:t>Mahalle Sayısı</a:t>
                      </a:r>
                      <a:endParaRPr lang="tr-TR" sz="1400" dirty="0">
                        <a:latin typeface="Trebuchet MS" panose="020B0603020202020204" pitchFamily="34" charset="0"/>
                        <a:ea typeface="Cambria Math" panose="02040503050406030204" pitchFamily="18" charset="0"/>
                      </a:endParaRPr>
                    </a:p>
                  </a:txBody>
                  <a:tcPr/>
                </a:tc>
                <a:tc>
                  <a:txBody>
                    <a:bodyPr/>
                    <a:lstStyle/>
                    <a:p>
                      <a:pPr algn="r"/>
                      <a:r>
                        <a:rPr lang="tr-TR" sz="1400" dirty="0">
                          <a:latin typeface="Trebuchet MS" panose="020B0603020202020204" pitchFamily="34" charset="0"/>
                        </a:rPr>
                        <a:t>185</a:t>
                      </a:r>
                      <a:endParaRPr lang="tr-TR" sz="1400" dirty="0">
                        <a:latin typeface="Trebuchet MS" panose="020B0603020202020204" pitchFamily="34" charset="0"/>
                        <a:ea typeface="Cambria Math" panose="02040503050406030204" pitchFamily="18" charset="0"/>
                      </a:endParaRPr>
                    </a:p>
                  </a:txBody>
                  <a:tcPr/>
                </a:tc>
                <a:extLst>
                  <a:ext uri="{0D108BD9-81ED-4DB2-BD59-A6C34878D82A}">
                    <a16:rowId xmlns:a16="http://schemas.microsoft.com/office/drawing/2014/main" val="4071174730"/>
                  </a:ext>
                </a:extLst>
              </a:tr>
              <a:tr h="333882">
                <a:tc>
                  <a:txBody>
                    <a:bodyPr/>
                    <a:lstStyle/>
                    <a:p>
                      <a:r>
                        <a:rPr lang="tr-TR" sz="1400" dirty="0">
                          <a:latin typeface="Trebuchet MS" panose="020B0603020202020204" pitchFamily="34" charset="0"/>
                        </a:rPr>
                        <a:t>Nüfus Yoğunluğu</a:t>
                      </a:r>
                      <a:endParaRPr lang="tr-TR" sz="1400" dirty="0">
                        <a:latin typeface="Trebuchet MS" panose="020B0603020202020204" pitchFamily="34" charset="0"/>
                        <a:ea typeface="Cambria Math" panose="02040503050406030204" pitchFamily="18" charset="0"/>
                      </a:endParaRPr>
                    </a:p>
                  </a:txBody>
                  <a:tcPr/>
                </a:tc>
                <a:tc>
                  <a:txBody>
                    <a:bodyPr/>
                    <a:lstStyle/>
                    <a:p>
                      <a:pPr algn="r"/>
                      <a:r>
                        <a:rPr lang="tr-TR" sz="1400" dirty="0">
                          <a:latin typeface="Trebuchet MS" panose="020B0603020202020204" pitchFamily="34" charset="0"/>
                        </a:rPr>
                        <a:t>173</a:t>
                      </a:r>
                      <a:endParaRPr lang="tr-TR" sz="1400" dirty="0">
                        <a:latin typeface="Trebuchet MS" panose="020B0603020202020204" pitchFamily="34" charset="0"/>
                        <a:ea typeface="Cambria Math" panose="02040503050406030204" pitchFamily="18" charset="0"/>
                      </a:endParaRPr>
                    </a:p>
                  </a:txBody>
                  <a:tcPr/>
                </a:tc>
                <a:extLst>
                  <a:ext uri="{0D108BD9-81ED-4DB2-BD59-A6C34878D82A}">
                    <a16:rowId xmlns:a16="http://schemas.microsoft.com/office/drawing/2014/main" val="3296278311"/>
                  </a:ext>
                </a:extLst>
              </a:tr>
            </a:tbl>
          </a:graphicData>
        </a:graphic>
      </p:graphicFrame>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3" name="Tablo 22">
            <a:extLst>
              <a:ext uri="{FF2B5EF4-FFF2-40B4-BE49-F238E27FC236}">
                <a16:creationId xmlns:a16="http://schemas.microsoft.com/office/drawing/2014/main" id="{20BA198F-9263-4B04-A27A-321DE3679548}"/>
              </a:ext>
            </a:extLst>
          </p:cNvPr>
          <p:cNvGraphicFramePr>
            <a:graphicFrameLocks noGrp="1"/>
          </p:cNvGraphicFramePr>
          <p:nvPr>
            <p:extLst>
              <p:ext uri="{D42A27DB-BD31-4B8C-83A1-F6EECF244321}">
                <p14:modId xmlns:p14="http://schemas.microsoft.com/office/powerpoint/2010/main" val="1224082248"/>
              </p:ext>
            </p:extLst>
          </p:nvPr>
        </p:nvGraphicFramePr>
        <p:xfrm>
          <a:off x="486888" y="6329403"/>
          <a:ext cx="2717633" cy="2867607"/>
        </p:xfrm>
        <a:graphic>
          <a:graphicData uri="http://schemas.openxmlformats.org/drawingml/2006/table">
            <a:tbl>
              <a:tblPr firstRow="1" bandRow="1">
                <a:tableStyleId>{D27102A9-8310-4765-A935-A1911B00CA55}</a:tableStyleId>
              </a:tblPr>
              <a:tblGrid>
                <a:gridCol w="1606577">
                  <a:extLst>
                    <a:ext uri="{9D8B030D-6E8A-4147-A177-3AD203B41FA5}">
                      <a16:colId xmlns:a16="http://schemas.microsoft.com/office/drawing/2014/main" val="4170450307"/>
                    </a:ext>
                  </a:extLst>
                </a:gridCol>
                <a:gridCol w="1111056">
                  <a:extLst>
                    <a:ext uri="{9D8B030D-6E8A-4147-A177-3AD203B41FA5}">
                      <a16:colId xmlns:a16="http://schemas.microsoft.com/office/drawing/2014/main" val="3321491618"/>
                    </a:ext>
                  </a:extLst>
                </a:gridCol>
              </a:tblGrid>
              <a:tr h="318623">
                <a:tc>
                  <a:txBody>
                    <a:bodyPr/>
                    <a:lstStyle/>
                    <a:p>
                      <a:r>
                        <a:rPr lang="tr-TR" sz="1400" b="1" dirty="0">
                          <a:latin typeface="Trebuchet MS" panose="020B0603020202020204" pitchFamily="34" charset="0"/>
                        </a:rPr>
                        <a:t>İLÇE</a:t>
                      </a:r>
                      <a:endParaRPr lang="tr-TR" sz="1400" b="1" dirty="0">
                        <a:latin typeface="Trebuchet MS" panose="020B0603020202020204" pitchFamily="34" charset="0"/>
                        <a:ea typeface="Cambria Math" panose="02040503050406030204" pitchFamily="18" charset="0"/>
                      </a:endParaRPr>
                    </a:p>
                  </a:txBody>
                  <a:tcPr>
                    <a:noFill/>
                  </a:tcPr>
                </a:tc>
                <a:tc>
                  <a:txBody>
                    <a:bodyPr/>
                    <a:lstStyle/>
                    <a:p>
                      <a:pPr algn="r"/>
                      <a:r>
                        <a:rPr lang="tr-TR" sz="1400" b="1" dirty="0">
                          <a:latin typeface="Trebuchet MS" panose="020B0603020202020204" pitchFamily="34" charset="0"/>
                          <a:ea typeface="Cambria Math" panose="02040503050406030204" pitchFamily="18" charset="0"/>
                        </a:rPr>
                        <a:t>NÜFUS</a:t>
                      </a:r>
                    </a:p>
                  </a:txBody>
                  <a:tcPr>
                    <a:noFill/>
                  </a:tcPr>
                </a:tc>
                <a:extLst>
                  <a:ext uri="{0D108BD9-81ED-4DB2-BD59-A6C34878D82A}">
                    <a16:rowId xmlns:a16="http://schemas.microsoft.com/office/drawing/2014/main" val="3974629367"/>
                  </a:ext>
                </a:extLst>
              </a:tr>
              <a:tr h="318623">
                <a:tc>
                  <a:txBody>
                    <a:bodyPr/>
                    <a:lstStyle/>
                    <a:p>
                      <a:r>
                        <a:rPr lang="tr-TR" sz="1400" dirty="0">
                          <a:latin typeface="Trebuchet MS" panose="020B0603020202020204" pitchFamily="34" charset="0"/>
                          <a:ea typeface="Cambria Math" panose="02040503050406030204" pitchFamily="18" charset="0"/>
                        </a:rPr>
                        <a:t>Alaplı</a:t>
                      </a:r>
                    </a:p>
                  </a:txBody>
                  <a:tcPr/>
                </a:tc>
                <a:tc>
                  <a:txBody>
                    <a:bodyPr/>
                    <a:lstStyle/>
                    <a:p>
                      <a:pPr algn="r" fontAlgn="b"/>
                      <a:r>
                        <a:rPr lang="tr-TR" sz="1400" b="0" i="0" u="none" strike="noStrike" dirty="0">
                          <a:effectLst/>
                          <a:latin typeface="Trebuchet MS" panose="020B0603020202020204" pitchFamily="34" charset="0"/>
                        </a:rPr>
                        <a:t>43.168</a:t>
                      </a:r>
                    </a:p>
                  </a:txBody>
                  <a:tcPr marL="9525" marR="9525" marT="9525" marB="0" anchor="ctr"/>
                </a:tc>
                <a:extLst>
                  <a:ext uri="{0D108BD9-81ED-4DB2-BD59-A6C34878D82A}">
                    <a16:rowId xmlns:a16="http://schemas.microsoft.com/office/drawing/2014/main" val="3898744942"/>
                  </a:ext>
                </a:extLst>
              </a:tr>
              <a:tr h="318623">
                <a:tc>
                  <a:txBody>
                    <a:bodyPr/>
                    <a:lstStyle/>
                    <a:p>
                      <a:r>
                        <a:rPr lang="tr-TR" sz="1400" dirty="0">
                          <a:latin typeface="Trebuchet MS" panose="020B0603020202020204" pitchFamily="34" charset="0"/>
                          <a:ea typeface="Cambria Math" panose="02040503050406030204" pitchFamily="18" charset="0"/>
                        </a:rPr>
                        <a:t>Çaycuma</a:t>
                      </a:r>
                    </a:p>
                  </a:txBody>
                  <a:tcPr/>
                </a:tc>
                <a:tc>
                  <a:txBody>
                    <a:bodyPr/>
                    <a:lstStyle/>
                    <a:p>
                      <a:pPr algn="r" fontAlgn="b"/>
                      <a:r>
                        <a:rPr lang="tr-TR" sz="1400" b="0" i="0" u="none" strike="noStrike" dirty="0">
                          <a:effectLst/>
                          <a:latin typeface="Trebuchet MS" panose="020B0603020202020204" pitchFamily="34" charset="0"/>
                        </a:rPr>
                        <a:t>90.423</a:t>
                      </a:r>
                    </a:p>
                  </a:txBody>
                  <a:tcPr marL="9525" marR="9525" marT="9525" marB="0" anchor="ctr"/>
                </a:tc>
                <a:extLst>
                  <a:ext uri="{0D108BD9-81ED-4DB2-BD59-A6C34878D82A}">
                    <a16:rowId xmlns:a16="http://schemas.microsoft.com/office/drawing/2014/main" val="825451379"/>
                  </a:ext>
                </a:extLst>
              </a:tr>
              <a:tr h="318623">
                <a:tc>
                  <a:txBody>
                    <a:bodyPr/>
                    <a:lstStyle/>
                    <a:p>
                      <a:r>
                        <a:rPr lang="tr-TR" sz="1400" dirty="0">
                          <a:latin typeface="Trebuchet MS" panose="020B0603020202020204" pitchFamily="34" charset="0"/>
                          <a:ea typeface="Cambria Math" panose="02040503050406030204" pitchFamily="18" charset="0"/>
                        </a:rPr>
                        <a:t>Devrek</a:t>
                      </a:r>
                    </a:p>
                  </a:txBody>
                  <a:tcPr/>
                </a:tc>
                <a:tc>
                  <a:txBody>
                    <a:bodyPr/>
                    <a:lstStyle/>
                    <a:p>
                      <a:pPr algn="r" fontAlgn="b"/>
                      <a:r>
                        <a:rPr lang="tr-TR" sz="1400" b="0" i="0" u="none" strike="noStrike" dirty="0">
                          <a:effectLst/>
                          <a:latin typeface="Trebuchet MS" panose="020B0603020202020204" pitchFamily="34" charset="0"/>
                        </a:rPr>
                        <a:t>57.328</a:t>
                      </a:r>
                    </a:p>
                  </a:txBody>
                  <a:tcPr marL="9525" marR="9525" marT="9525" marB="0" anchor="ctr"/>
                </a:tc>
                <a:extLst>
                  <a:ext uri="{0D108BD9-81ED-4DB2-BD59-A6C34878D82A}">
                    <a16:rowId xmlns:a16="http://schemas.microsoft.com/office/drawing/2014/main" val="1970536118"/>
                  </a:ext>
                </a:extLst>
              </a:tr>
              <a:tr h="318623">
                <a:tc>
                  <a:txBody>
                    <a:bodyPr/>
                    <a:lstStyle/>
                    <a:p>
                      <a:r>
                        <a:rPr lang="tr-TR" sz="1400" dirty="0" err="1">
                          <a:latin typeface="Trebuchet MS" panose="020B0603020202020204" pitchFamily="34" charset="0"/>
                          <a:ea typeface="Cambria Math" panose="02040503050406030204" pitchFamily="18" charset="0"/>
                        </a:rPr>
                        <a:t>Kdz</a:t>
                      </a:r>
                      <a:r>
                        <a:rPr lang="tr-TR" sz="1400" dirty="0">
                          <a:latin typeface="Trebuchet MS" panose="020B0603020202020204" pitchFamily="34" charset="0"/>
                          <a:ea typeface="Cambria Math" panose="02040503050406030204" pitchFamily="18" charset="0"/>
                        </a:rPr>
                        <a:t>. Ereğli</a:t>
                      </a:r>
                    </a:p>
                  </a:txBody>
                  <a:tcPr/>
                </a:tc>
                <a:tc>
                  <a:txBody>
                    <a:bodyPr/>
                    <a:lstStyle/>
                    <a:p>
                      <a:pPr algn="r" fontAlgn="b"/>
                      <a:r>
                        <a:rPr lang="tr-TR" sz="1400" b="0" i="0" u="none" strike="noStrike" dirty="0">
                          <a:effectLst/>
                          <a:latin typeface="Trebuchet MS" panose="020B0603020202020204" pitchFamily="34" charset="0"/>
                        </a:rPr>
                        <a:t>174.468</a:t>
                      </a:r>
                    </a:p>
                  </a:txBody>
                  <a:tcPr marL="9525" marR="9525" marT="9525" marB="0" anchor="ctr"/>
                </a:tc>
                <a:extLst>
                  <a:ext uri="{0D108BD9-81ED-4DB2-BD59-A6C34878D82A}">
                    <a16:rowId xmlns:a16="http://schemas.microsoft.com/office/drawing/2014/main" val="4071174730"/>
                  </a:ext>
                </a:extLst>
              </a:tr>
              <a:tr h="318623">
                <a:tc>
                  <a:txBody>
                    <a:bodyPr/>
                    <a:lstStyle/>
                    <a:p>
                      <a:r>
                        <a:rPr lang="tr-TR" sz="1400" dirty="0">
                          <a:latin typeface="Trebuchet MS" panose="020B0603020202020204" pitchFamily="34" charset="0"/>
                          <a:ea typeface="Cambria Math" panose="02040503050406030204" pitchFamily="18" charset="0"/>
                        </a:rPr>
                        <a:t>Gökçebey</a:t>
                      </a:r>
                    </a:p>
                  </a:txBody>
                  <a:tcPr/>
                </a:tc>
                <a:tc>
                  <a:txBody>
                    <a:bodyPr/>
                    <a:lstStyle/>
                    <a:p>
                      <a:pPr algn="r" fontAlgn="b"/>
                      <a:r>
                        <a:rPr lang="tr-TR" sz="1400" b="0" i="0" u="none" strike="noStrike" dirty="0">
                          <a:effectLst/>
                          <a:latin typeface="Trebuchet MS" panose="020B0603020202020204" pitchFamily="34" charset="0"/>
                        </a:rPr>
                        <a:t>21.268</a:t>
                      </a:r>
                    </a:p>
                  </a:txBody>
                  <a:tcPr marL="9525" marR="9525" marT="9525" marB="0" anchor="ctr"/>
                </a:tc>
                <a:extLst>
                  <a:ext uri="{0D108BD9-81ED-4DB2-BD59-A6C34878D82A}">
                    <a16:rowId xmlns:a16="http://schemas.microsoft.com/office/drawing/2014/main" val="3296278311"/>
                  </a:ext>
                </a:extLst>
              </a:tr>
              <a:tr h="318623">
                <a:tc>
                  <a:txBody>
                    <a:bodyPr/>
                    <a:lstStyle/>
                    <a:p>
                      <a:r>
                        <a:rPr lang="tr-TR" sz="1400" dirty="0">
                          <a:latin typeface="Trebuchet MS" panose="020B0603020202020204" pitchFamily="34" charset="0"/>
                          <a:ea typeface="Cambria Math" panose="02040503050406030204" pitchFamily="18" charset="0"/>
                        </a:rPr>
                        <a:t>Kilimli</a:t>
                      </a:r>
                    </a:p>
                  </a:txBody>
                  <a:tcPr/>
                </a:tc>
                <a:tc>
                  <a:txBody>
                    <a:bodyPr/>
                    <a:lstStyle/>
                    <a:p>
                      <a:pPr algn="r" fontAlgn="b"/>
                      <a:r>
                        <a:rPr lang="tr-TR" sz="1400" b="0" i="0" u="none" strike="noStrike" dirty="0">
                          <a:effectLst/>
                          <a:latin typeface="Trebuchet MS" panose="020B0603020202020204" pitchFamily="34" charset="0"/>
                        </a:rPr>
                        <a:t>33.002</a:t>
                      </a:r>
                    </a:p>
                  </a:txBody>
                  <a:tcPr marL="9525" marR="9525" marT="9525" marB="0" anchor="ctr"/>
                </a:tc>
                <a:extLst>
                  <a:ext uri="{0D108BD9-81ED-4DB2-BD59-A6C34878D82A}">
                    <a16:rowId xmlns:a16="http://schemas.microsoft.com/office/drawing/2014/main" val="4060786092"/>
                  </a:ext>
                </a:extLst>
              </a:tr>
              <a:tr h="318623">
                <a:tc>
                  <a:txBody>
                    <a:bodyPr/>
                    <a:lstStyle/>
                    <a:p>
                      <a:r>
                        <a:rPr lang="tr-TR" sz="1400" dirty="0">
                          <a:latin typeface="Trebuchet MS" panose="020B0603020202020204" pitchFamily="34" charset="0"/>
                          <a:ea typeface="Cambria Math" panose="02040503050406030204" pitchFamily="18" charset="0"/>
                        </a:rPr>
                        <a:t>Kozlu</a:t>
                      </a:r>
                    </a:p>
                  </a:txBody>
                  <a:tcPr/>
                </a:tc>
                <a:tc>
                  <a:txBody>
                    <a:bodyPr/>
                    <a:lstStyle/>
                    <a:p>
                      <a:pPr algn="r" fontAlgn="b"/>
                      <a:r>
                        <a:rPr lang="tr-TR" sz="1400" b="0" i="0" u="none" strike="noStrike" dirty="0">
                          <a:effectLst/>
                          <a:latin typeface="Trebuchet MS" panose="020B0603020202020204" pitchFamily="34" charset="0"/>
                        </a:rPr>
                        <a:t>50.820</a:t>
                      </a:r>
                    </a:p>
                  </a:txBody>
                  <a:tcPr marL="9525" marR="9525" marT="9525" marB="0" anchor="ctr"/>
                </a:tc>
                <a:extLst>
                  <a:ext uri="{0D108BD9-81ED-4DB2-BD59-A6C34878D82A}">
                    <a16:rowId xmlns:a16="http://schemas.microsoft.com/office/drawing/2014/main" val="194557322"/>
                  </a:ext>
                </a:extLst>
              </a:tr>
              <a:tr h="318623">
                <a:tc>
                  <a:txBody>
                    <a:bodyPr/>
                    <a:lstStyle/>
                    <a:p>
                      <a:r>
                        <a:rPr lang="tr-TR" sz="1400" dirty="0">
                          <a:latin typeface="Trebuchet MS" panose="020B0603020202020204" pitchFamily="34" charset="0"/>
                          <a:ea typeface="Cambria Math" panose="02040503050406030204" pitchFamily="18" charset="0"/>
                        </a:rPr>
                        <a:t>Merkez</a:t>
                      </a:r>
                    </a:p>
                  </a:txBody>
                  <a:tcPr/>
                </a:tc>
                <a:tc>
                  <a:txBody>
                    <a:bodyPr/>
                    <a:lstStyle/>
                    <a:p>
                      <a:pPr algn="r" fontAlgn="b"/>
                      <a:r>
                        <a:rPr lang="tr-TR" sz="1400" b="0" i="0" u="none" strike="noStrike" dirty="0">
                          <a:effectLst/>
                          <a:latin typeface="Trebuchet MS" panose="020B0603020202020204" pitchFamily="34" charset="0"/>
                        </a:rPr>
                        <a:t>116.325</a:t>
                      </a:r>
                    </a:p>
                  </a:txBody>
                  <a:tcPr marL="9525" marR="9525" marT="9525" marB="0" anchor="ctr"/>
                </a:tc>
                <a:extLst>
                  <a:ext uri="{0D108BD9-81ED-4DB2-BD59-A6C34878D82A}">
                    <a16:rowId xmlns:a16="http://schemas.microsoft.com/office/drawing/2014/main" val="1253227683"/>
                  </a:ext>
                </a:extLst>
              </a:tr>
            </a:tbl>
          </a:graphicData>
        </a:graphic>
      </p:graphicFrame>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8"/>
            <a:ext cx="6840538" cy="2230039"/>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011094"/>
              <a:ext cx="6276523" cy="1794248"/>
            </a:xfrm>
            <a:prstGeom prst="rect">
              <a:avLst/>
            </a:prstGeom>
            <a:noFill/>
            <a:ln w="38100">
              <a:noFill/>
            </a:ln>
          </p:spPr>
          <p:txBody>
            <a:bodyPr wrap="square" numCol="1" rtlCol="0" anchor="ctr">
              <a:spAutoFit/>
            </a:bodyPr>
            <a:lstStyle/>
            <a:p>
              <a:pPr algn="just"/>
              <a:r>
                <a:rPr lang="tr-TR" sz="2000" dirty="0">
                  <a:solidFill>
                    <a:schemeClr val="bg1"/>
                  </a:solidFill>
                  <a:latin typeface="Trebuchet MS" panose="020B0603020202020204" pitchFamily="34" charset="0"/>
                </a:rPr>
                <a:t>İDARİ YAPI VE NÜFUS</a:t>
              </a:r>
            </a:p>
            <a:p>
              <a:pPr algn="just"/>
              <a:endParaRPr lang="tr-TR" sz="1200" dirty="0">
                <a:solidFill>
                  <a:schemeClr val="bg1"/>
                </a:solidFill>
                <a:latin typeface="Trebuchet MS" panose="020B0603020202020204" pitchFamily="34" charset="0"/>
              </a:endParaRPr>
            </a:p>
            <a:p>
              <a:pPr algn="just"/>
              <a:r>
                <a:rPr lang="tr-TR" sz="1500" dirty="0">
                  <a:solidFill>
                    <a:schemeClr val="bg1"/>
                  </a:solidFill>
                  <a:latin typeface="Trebuchet MS" panose="020B0603020202020204" pitchFamily="34" charset="0"/>
                </a:rPr>
                <a:t>TÜİK verilerine göre 2024 yılı Zonguldak İl Nüfusu </a:t>
              </a:r>
              <a:r>
                <a:rPr lang="tr-TR" sz="1500" dirty="0">
                  <a:solidFill>
                    <a:schemeClr val="accent4"/>
                  </a:solidFill>
                  <a:latin typeface="Trebuchet MS" panose="020B0603020202020204" pitchFamily="34" charset="0"/>
                </a:rPr>
                <a:t>586.802 </a:t>
              </a:r>
              <a:r>
                <a:rPr lang="tr-TR" sz="1500" dirty="0">
                  <a:solidFill>
                    <a:schemeClr val="bg1"/>
                  </a:solidFill>
                  <a:latin typeface="Trebuchet MS" panose="020B0603020202020204" pitchFamily="34" charset="0"/>
                </a:rPr>
                <a:t>kişidir. Nüfus artış hızı ‰-8’dir. Bartın, Karabük, Bolu ve Düzce illeriyle komşu olan ilimizin yüzölçümü 3.304 (göller hariç) km²’dir. Km²’ye düşen 173 kişi ile 81 il arasında </a:t>
              </a:r>
              <a:r>
                <a:rPr lang="tr-TR" sz="1500" dirty="0">
                  <a:solidFill>
                    <a:schemeClr val="accent4"/>
                  </a:solidFill>
                  <a:latin typeface="Trebuchet MS" panose="020B0603020202020204" pitchFamily="34" charset="0"/>
                </a:rPr>
                <a:t>12’inci</a:t>
              </a:r>
              <a:r>
                <a:rPr lang="tr-TR" sz="1500" dirty="0">
                  <a:solidFill>
                    <a:schemeClr val="bg1"/>
                  </a:solidFill>
                  <a:latin typeface="Trebuchet MS" panose="020B0603020202020204" pitchFamily="34" charset="0"/>
                </a:rPr>
                <a:t>, toplam nüfusta ise </a:t>
              </a:r>
              <a:r>
                <a:rPr lang="tr-TR" sz="1500" dirty="0">
                  <a:solidFill>
                    <a:schemeClr val="accent4"/>
                  </a:solidFill>
                  <a:latin typeface="Trebuchet MS" panose="020B0603020202020204" pitchFamily="34" charset="0"/>
                </a:rPr>
                <a:t>38’inci</a:t>
              </a:r>
              <a:r>
                <a:rPr lang="tr-TR" sz="1500" dirty="0">
                  <a:solidFill>
                    <a:schemeClr val="bg1"/>
                  </a:solidFill>
                  <a:latin typeface="Trebuchet MS" panose="020B0603020202020204" pitchFamily="34" charset="0"/>
                </a:rPr>
                <a:t> sırada yer almaktadır. İl ve ilçe merkezinde yaşayanların toplam nüfusa oranı </a:t>
              </a:r>
              <a:r>
                <a:rPr lang="tr-TR" sz="1500" dirty="0">
                  <a:solidFill>
                    <a:schemeClr val="accent4"/>
                  </a:solidFill>
                  <a:latin typeface="Trebuchet MS" panose="020B0603020202020204" pitchFamily="34" charset="0"/>
                </a:rPr>
                <a:t>%63,7</a:t>
              </a:r>
              <a:r>
                <a:rPr lang="tr-TR" sz="1500" dirty="0">
                  <a:solidFill>
                    <a:schemeClr val="bg1"/>
                  </a:solidFill>
                  <a:latin typeface="Trebuchet MS" panose="020B0603020202020204" pitchFamily="34" charset="0"/>
                </a:rPr>
                <a:t>’dır. </a:t>
              </a:r>
            </a:p>
          </p:txBody>
        </p:sp>
      </p:grpSp>
      <p:sp>
        <p:nvSpPr>
          <p:cNvPr id="5" name="Akış Çizelgesi: İşlem 4">
            <a:extLst>
              <a:ext uri="{FF2B5EF4-FFF2-40B4-BE49-F238E27FC236}">
                <a16:creationId xmlns:a16="http://schemas.microsoft.com/office/drawing/2014/main" id="{99650455-727E-42BC-8A8C-10B32D848E3F}"/>
              </a:ext>
            </a:extLst>
          </p:cNvPr>
          <p:cNvSpPr/>
          <p:nvPr/>
        </p:nvSpPr>
        <p:spPr>
          <a:xfrm>
            <a:off x="4289778" y="8658577"/>
            <a:ext cx="1635884" cy="624253"/>
          </a:xfrm>
          <a:prstGeom prst="flowChartProcess">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latin typeface="Trebuchet MS" panose="020B0603020202020204" pitchFamily="34" charset="0"/>
              </a:rPr>
              <a:t>378. Köyümüz Tepeköy/</a:t>
            </a:r>
            <a:r>
              <a:rPr lang="tr-TR" sz="1200" dirty="0" err="1">
                <a:latin typeface="Trebuchet MS" panose="020B0603020202020204" pitchFamily="34" charset="0"/>
              </a:rPr>
              <a:t>Kdz</a:t>
            </a:r>
            <a:r>
              <a:rPr lang="tr-TR" sz="1200" dirty="0">
                <a:latin typeface="Trebuchet MS" panose="020B0603020202020204" pitchFamily="34" charset="0"/>
              </a:rPr>
              <a:t>. Ereğli 26.07.2024</a:t>
            </a:r>
          </a:p>
        </p:txBody>
      </p:sp>
      <p:cxnSp>
        <p:nvCxnSpPr>
          <p:cNvPr id="21" name="Bağlayıcı: Eğri 20">
            <a:extLst>
              <a:ext uri="{FF2B5EF4-FFF2-40B4-BE49-F238E27FC236}">
                <a16:creationId xmlns:a16="http://schemas.microsoft.com/office/drawing/2014/main" id="{5C46E6AB-CFFE-4496-B898-260F7501CB25}"/>
              </a:ext>
            </a:extLst>
          </p:cNvPr>
          <p:cNvCxnSpPr>
            <a:cxnSpLocks/>
          </p:cNvCxnSpPr>
          <p:nvPr/>
        </p:nvCxnSpPr>
        <p:spPr>
          <a:xfrm rot="5400000">
            <a:off x="5395956" y="8108144"/>
            <a:ext cx="792072" cy="267340"/>
          </a:xfrm>
          <a:prstGeom prst="curvedConnector3">
            <a:avLst>
              <a:gd name="adj1" fmla="val -7009"/>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963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ÜZÜLMEZ KÜLTÜR VADİSİ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pic>
        <p:nvPicPr>
          <p:cNvPr id="1028" name="Picture 4" descr="https://www.ztso.org.tr/tema/genel/uploads/projeler/diger/8.UZULMEZ-KULTUR-VAD%C4%B0S%C4%B0-GORSEL.jpg">
            <a:extLst>
              <a:ext uri="{FF2B5EF4-FFF2-40B4-BE49-F238E27FC236}">
                <a16:creationId xmlns:a16="http://schemas.microsoft.com/office/drawing/2014/main" id="{CA7DFCE3-8614-4F89-94DC-560BD5A84C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403" y="2779477"/>
            <a:ext cx="6270329" cy="38173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Diyagram 15">
            <a:extLst>
              <a:ext uri="{FF2B5EF4-FFF2-40B4-BE49-F238E27FC236}">
                <a16:creationId xmlns:a16="http://schemas.microsoft.com/office/drawing/2014/main" id="{88A9057E-64E0-4303-A8A8-6D938BB8CC9F}"/>
              </a:ext>
            </a:extLst>
          </p:cNvPr>
          <p:cNvGraphicFramePr/>
          <p:nvPr>
            <p:extLst>
              <p:ext uri="{D42A27DB-BD31-4B8C-83A1-F6EECF244321}">
                <p14:modId xmlns:p14="http://schemas.microsoft.com/office/powerpoint/2010/main" val="1014926618"/>
              </p:ext>
            </p:extLst>
          </p:nvPr>
        </p:nvGraphicFramePr>
        <p:xfrm>
          <a:off x="394131" y="6689412"/>
          <a:ext cx="6054796" cy="25121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52044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ÇAYCUMA TARIMA DAYALI İHTİSAS OSB</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graphicFrame>
        <p:nvGraphicFramePr>
          <p:cNvPr id="16" name="Diyagram 15">
            <a:extLst>
              <a:ext uri="{FF2B5EF4-FFF2-40B4-BE49-F238E27FC236}">
                <a16:creationId xmlns:a16="http://schemas.microsoft.com/office/drawing/2014/main" id="{88A9057E-64E0-4303-A8A8-6D938BB8CC9F}"/>
              </a:ext>
            </a:extLst>
          </p:cNvPr>
          <p:cNvGraphicFramePr/>
          <p:nvPr>
            <p:extLst>
              <p:ext uri="{D42A27DB-BD31-4B8C-83A1-F6EECF244321}">
                <p14:modId xmlns:p14="http://schemas.microsoft.com/office/powerpoint/2010/main" val="4121200855"/>
              </p:ext>
            </p:extLst>
          </p:nvPr>
        </p:nvGraphicFramePr>
        <p:xfrm>
          <a:off x="366057" y="6270168"/>
          <a:ext cx="6191853" cy="3023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Resim 7">
            <a:extLst>
              <a:ext uri="{FF2B5EF4-FFF2-40B4-BE49-F238E27FC236}">
                <a16:creationId xmlns:a16="http://schemas.microsoft.com/office/drawing/2014/main" id="{8AA282E1-65C0-400D-BDB5-A49C65EDC5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873" y="2795212"/>
            <a:ext cx="6279038" cy="3474955"/>
          </a:xfrm>
          <a:prstGeom prst="rect">
            <a:avLst/>
          </a:prstGeom>
          <a:ln>
            <a:noFill/>
          </a:ln>
        </p:spPr>
      </p:pic>
    </p:spTree>
    <p:extLst>
      <p:ext uri="{BB962C8B-B14F-4D97-AF65-F5344CB8AC3E}">
        <p14:creationId xmlns:p14="http://schemas.microsoft.com/office/powerpoint/2010/main" val="269827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GÖKÇEBEY OSB</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E3F58500-DF25-4518-832E-D1CE1AE1D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413" y="2762784"/>
            <a:ext cx="6279038" cy="3599916"/>
          </a:xfrm>
          <a:prstGeom prst="rect">
            <a:avLst/>
          </a:prstGeom>
        </p:spPr>
      </p:pic>
      <p:graphicFrame>
        <p:nvGraphicFramePr>
          <p:cNvPr id="16" name="Diyagram 15">
            <a:extLst>
              <a:ext uri="{FF2B5EF4-FFF2-40B4-BE49-F238E27FC236}">
                <a16:creationId xmlns:a16="http://schemas.microsoft.com/office/drawing/2014/main" id="{C8FE626F-765C-471B-8C8A-4727995A4839}"/>
              </a:ext>
            </a:extLst>
          </p:cNvPr>
          <p:cNvGraphicFramePr/>
          <p:nvPr>
            <p:extLst>
              <p:ext uri="{D42A27DB-BD31-4B8C-83A1-F6EECF244321}">
                <p14:modId xmlns:p14="http://schemas.microsoft.com/office/powerpoint/2010/main" val="3005739397"/>
              </p:ext>
            </p:extLst>
          </p:nvPr>
        </p:nvGraphicFramePr>
        <p:xfrm>
          <a:off x="366057" y="6512113"/>
          <a:ext cx="6191853" cy="2733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32462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TOKİ YATIRIMLARI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descr="vadi, doğa içeren bir resim&#10;&#10;Açıklama otomatik olarak oluşturuldu">
            <a:extLst>
              <a:ext uri="{FF2B5EF4-FFF2-40B4-BE49-F238E27FC236}">
                <a16:creationId xmlns:a16="http://schemas.microsoft.com/office/drawing/2014/main" id="{39DD1078-6B12-4D09-BE5F-1F38083117A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413" y="2797278"/>
            <a:ext cx="6279038" cy="3650995"/>
          </a:xfrm>
          <a:prstGeom prst="rect">
            <a:avLst/>
          </a:prstGeom>
          <a:noFill/>
          <a:ln>
            <a:noFill/>
          </a:ln>
        </p:spPr>
      </p:pic>
      <p:graphicFrame>
        <p:nvGraphicFramePr>
          <p:cNvPr id="15" name="Diyagram 14">
            <a:extLst>
              <a:ext uri="{FF2B5EF4-FFF2-40B4-BE49-F238E27FC236}">
                <a16:creationId xmlns:a16="http://schemas.microsoft.com/office/drawing/2014/main" id="{D4123CC0-F3C9-4D93-8537-032A8C733E0B}"/>
              </a:ext>
            </a:extLst>
          </p:cNvPr>
          <p:cNvGraphicFramePr/>
          <p:nvPr>
            <p:extLst>
              <p:ext uri="{D42A27DB-BD31-4B8C-83A1-F6EECF244321}">
                <p14:modId xmlns:p14="http://schemas.microsoft.com/office/powerpoint/2010/main" val="2918178062"/>
              </p:ext>
            </p:extLst>
          </p:nvPr>
        </p:nvGraphicFramePr>
        <p:xfrm>
          <a:off x="579187" y="6569707"/>
          <a:ext cx="6009343" cy="2602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2457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52352"/>
                <a:ext cx="6276523" cy="891139"/>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2000" spc="300" dirty="0">
                    <a:solidFill>
                      <a:srgbClr val="FFC000"/>
                    </a:solidFill>
                    <a:latin typeface="Trebuchet MS" panose="020B0603020202020204" pitchFamily="34" charset="0"/>
                  </a:rPr>
                  <a:t>FİLYOS ÇAYI TAŞKIN KORUMA İNŞAATI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a:extLst>
              <a:ext uri="{FF2B5EF4-FFF2-40B4-BE49-F238E27FC236}">
                <a16:creationId xmlns:a16="http://schemas.microsoft.com/office/drawing/2014/main" id="{03FFAB72-FB0C-4693-BBFA-5936448FF55A}"/>
              </a:ext>
            </a:extLst>
          </p:cNvPr>
          <p:cNvPicPr>
            <a:picLocks noChangeAspect="1"/>
          </p:cNvPicPr>
          <p:nvPr/>
        </p:nvPicPr>
        <p:blipFill>
          <a:blip r:embed="rId4"/>
          <a:stretch>
            <a:fillRect/>
          </a:stretch>
        </p:blipFill>
        <p:spPr>
          <a:xfrm>
            <a:off x="294113" y="2788185"/>
            <a:ext cx="3110294" cy="3134334"/>
          </a:xfrm>
          <a:prstGeom prst="rect">
            <a:avLst/>
          </a:prstGeom>
        </p:spPr>
      </p:pic>
      <p:graphicFrame>
        <p:nvGraphicFramePr>
          <p:cNvPr id="13" name="Diyagram 12">
            <a:extLst>
              <a:ext uri="{FF2B5EF4-FFF2-40B4-BE49-F238E27FC236}">
                <a16:creationId xmlns:a16="http://schemas.microsoft.com/office/drawing/2014/main" id="{1DE6BA9D-81CF-46DF-912C-CF6D1AA35CB4}"/>
              </a:ext>
            </a:extLst>
          </p:cNvPr>
          <p:cNvGraphicFramePr/>
          <p:nvPr>
            <p:extLst>
              <p:ext uri="{D42A27DB-BD31-4B8C-83A1-F6EECF244321}">
                <p14:modId xmlns:p14="http://schemas.microsoft.com/office/powerpoint/2010/main" val="2028129746"/>
              </p:ext>
            </p:extLst>
          </p:nvPr>
        </p:nvGraphicFramePr>
        <p:xfrm>
          <a:off x="480062" y="6271277"/>
          <a:ext cx="5867742" cy="2602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Resim 14">
            <a:extLst>
              <a:ext uri="{FF2B5EF4-FFF2-40B4-BE49-F238E27FC236}">
                <a16:creationId xmlns:a16="http://schemas.microsoft.com/office/drawing/2014/main" id="{25265FC7-9340-4835-8BD6-E80EC1EDDB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6623" y="2757112"/>
            <a:ext cx="3099801" cy="3165407"/>
          </a:xfrm>
          <a:prstGeom prst="rect">
            <a:avLst/>
          </a:prstGeom>
        </p:spPr>
      </p:pic>
    </p:spTree>
    <p:extLst>
      <p:ext uri="{BB962C8B-B14F-4D97-AF65-F5344CB8AC3E}">
        <p14:creationId xmlns:p14="http://schemas.microsoft.com/office/powerpoint/2010/main" val="1687531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63220"/>
                <a:ext cx="6276523" cy="869403"/>
              </a:xfrm>
              <a:prstGeom prst="rect">
                <a:avLst/>
              </a:prstGeom>
              <a:noFill/>
              <a:ln w="38100">
                <a:noFill/>
              </a:ln>
            </p:spPr>
            <p:txBody>
              <a:bodyPr wrap="square" numCol="1" rtlCol="0" anchor="ctr">
                <a:spAutoFit/>
              </a:bodyPr>
              <a:lstStyle/>
              <a:p>
                <a:pPr algn="just"/>
                <a:endParaRPr lang="tr-TR" sz="1500" dirty="0">
                  <a:solidFill>
                    <a:srgbClr val="FFC000"/>
                  </a:solidFill>
                  <a:latin typeface="Trebuchet MS" panose="020B0603020202020204" pitchFamily="34" charset="0"/>
                </a:endParaRPr>
              </a:p>
              <a:p>
                <a:pPr algn="just"/>
                <a:r>
                  <a:rPr lang="tr-TR" sz="1900" dirty="0">
                    <a:solidFill>
                      <a:srgbClr val="FFC000"/>
                    </a:solidFill>
                    <a:latin typeface="Trebuchet MS" panose="020B0603020202020204" pitchFamily="34" charset="0"/>
                  </a:rPr>
                  <a:t>ZONGULDAK ACILIK, KAYMAK VE ERCEK DERELERİ ISLAHI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31990"/>
              <a:ext cx="6276523" cy="338554"/>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DEVAM EDEN ÖNEMLİ PROJELER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3" name="Diyagram 12">
            <a:extLst>
              <a:ext uri="{FF2B5EF4-FFF2-40B4-BE49-F238E27FC236}">
                <a16:creationId xmlns:a16="http://schemas.microsoft.com/office/drawing/2014/main" id="{1DE6BA9D-81CF-46DF-912C-CF6D1AA35CB4}"/>
              </a:ext>
            </a:extLst>
          </p:cNvPr>
          <p:cNvGraphicFramePr/>
          <p:nvPr>
            <p:extLst>
              <p:ext uri="{D42A27DB-BD31-4B8C-83A1-F6EECF244321}">
                <p14:modId xmlns:p14="http://schemas.microsoft.com/office/powerpoint/2010/main" val="3965420970"/>
              </p:ext>
            </p:extLst>
          </p:nvPr>
        </p:nvGraphicFramePr>
        <p:xfrm>
          <a:off x="445281" y="6333452"/>
          <a:ext cx="5981698" cy="2866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Resim 15">
            <a:extLst>
              <a:ext uri="{FF2B5EF4-FFF2-40B4-BE49-F238E27FC236}">
                <a16:creationId xmlns:a16="http://schemas.microsoft.com/office/drawing/2014/main" id="{6B0F4451-FA6E-4B17-8B79-F0C7411FAE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836" y="2800952"/>
            <a:ext cx="6132866" cy="3203796"/>
          </a:xfrm>
          <a:prstGeom prst="rect">
            <a:avLst/>
          </a:prstGeom>
        </p:spPr>
      </p:pic>
    </p:spTree>
    <p:extLst>
      <p:ext uri="{BB962C8B-B14F-4D97-AF65-F5344CB8AC3E}">
        <p14:creationId xmlns:p14="http://schemas.microsoft.com/office/powerpoint/2010/main" val="725137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3000" r="-1000"/>
          </a:stretch>
        </a:blip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4"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 name="Grup 5">
            <a:extLst>
              <a:ext uri="{FF2B5EF4-FFF2-40B4-BE49-F238E27FC236}">
                <a16:creationId xmlns:a16="http://schemas.microsoft.com/office/drawing/2014/main" id="{487E4E3B-950C-40B5-915D-3C007CC12715}"/>
              </a:ext>
            </a:extLst>
          </p:cNvPr>
          <p:cNvGrpSpPr/>
          <p:nvPr/>
        </p:nvGrpSpPr>
        <p:grpSpPr>
          <a:xfrm>
            <a:off x="-109824" y="1253377"/>
            <a:ext cx="7015766" cy="1969093"/>
            <a:chOff x="-119483" y="1205940"/>
            <a:chExt cx="7015766" cy="2456861"/>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205940"/>
              <a:ext cx="6840538" cy="2456861"/>
              <a:chOff x="-66261" y="1789264"/>
              <a:chExt cx="6840538" cy="223793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789264"/>
                <a:ext cx="6276523" cy="2237935"/>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ÖZET</a:t>
                </a:r>
              </a:p>
              <a:p>
                <a:pPr algn="just"/>
                <a:endParaRPr lang="tr-TR" sz="1500" dirty="0">
                  <a:solidFill>
                    <a:schemeClr val="accent4"/>
                  </a:solidFill>
                  <a:latin typeface="Trebuchet MS" panose="020B0603020202020204" pitchFamily="34" charset="0"/>
                </a:endParaRPr>
              </a:p>
              <a:p>
                <a:pPr algn="just"/>
                <a:r>
                  <a:rPr lang="tr-TR" sz="1500" dirty="0">
                    <a:solidFill>
                      <a:schemeClr val="accent4"/>
                    </a:solidFill>
                    <a:latin typeface="Trebuchet MS" panose="020B0603020202020204" pitchFamily="34" charset="0"/>
                  </a:rPr>
                  <a:t>Zonguldak’ın Vizyonu</a:t>
                </a:r>
                <a:r>
                  <a:rPr lang="tr-TR" sz="1500" dirty="0">
                    <a:solidFill>
                      <a:schemeClr val="bg1"/>
                    </a:solidFill>
                    <a:latin typeface="Trebuchet MS" panose="020B0603020202020204" pitchFamily="34" charset="0"/>
                  </a:rPr>
                  <a:t>; sahip olduğu yeraltı kaynakları, stratejik konumu ve turizm potansiyeli ile ülkemizin sosyal ve ekonomik gelişimine azami düzeyde katkı yapmak ve bu sayede ilimizde yaşayan vatandaşlarımızın refah seviyesini yükseltmektir. </a:t>
                </a:r>
              </a:p>
              <a:p>
                <a:pPr algn="just"/>
                <a:endParaRPr lang="tr-TR" sz="15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 name="Metin kutusu 4">
            <a:extLst>
              <a:ext uri="{FF2B5EF4-FFF2-40B4-BE49-F238E27FC236}">
                <a16:creationId xmlns:a16="http://schemas.microsoft.com/office/drawing/2014/main" id="{441EFF00-51FF-4926-8B03-646F6A85B2A6}"/>
              </a:ext>
            </a:extLst>
          </p:cNvPr>
          <p:cNvSpPr txBox="1"/>
          <p:nvPr/>
        </p:nvSpPr>
        <p:spPr>
          <a:xfrm>
            <a:off x="256486" y="3222471"/>
            <a:ext cx="6326325" cy="6093976"/>
          </a:xfrm>
          <a:prstGeom prst="rect">
            <a:avLst/>
          </a:prstGeom>
          <a:noFill/>
        </p:spPr>
        <p:txBody>
          <a:bodyPr wrap="square" rtlCol="0">
            <a:spAutoFit/>
          </a:bodyPr>
          <a:lstStyle/>
          <a:p>
            <a:pPr marL="342900" indent="-342900" algn="just">
              <a:buFont typeface="Wingdings" panose="05000000000000000000" pitchFamily="2" charset="2"/>
              <a:buChar char="Ø"/>
            </a:pPr>
            <a:r>
              <a:rPr lang="tr-TR" sz="1300" dirty="0">
                <a:latin typeface="Trebuchet MS" panose="020B0603020202020204" pitchFamily="34" charset="0"/>
              </a:rPr>
              <a:t>ADNKS verilerine göre 2024 yılı İl nüfusu 2023’e göre yaklaşık ‰8 azalarak 586.802 olmuştur. Zonguldak km²’ye düşen 173 kişi ile en yoğun nüfuslu 12’nci ildir. </a:t>
            </a:r>
          </a:p>
          <a:p>
            <a:pPr marL="342900" indent="-342900" algn="just">
              <a:buFont typeface="Wingdings" panose="05000000000000000000" pitchFamily="2" charset="2"/>
              <a:buChar char="Ø"/>
            </a:pPr>
            <a:r>
              <a:rPr lang="tr-TR" sz="1300" dirty="0">
                <a:latin typeface="Trebuchet MS" panose="020B0603020202020204" pitchFamily="34" charset="0"/>
              </a:rPr>
              <a:t>Sanayi ve Teknoloji Bakanlığı SEGE raporuna göre 3/6 kategoride, 28’nci sırada yer almaktadır. </a:t>
            </a:r>
          </a:p>
          <a:p>
            <a:pPr marL="342900" indent="-342900" algn="just">
              <a:buFont typeface="Wingdings" panose="05000000000000000000" pitchFamily="2" charset="2"/>
              <a:buChar char="Ø"/>
            </a:pPr>
            <a:r>
              <a:rPr lang="tr-TR" sz="1300" dirty="0">
                <a:latin typeface="Trebuchet MS" panose="020B0603020202020204" pitchFamily="34" charset="0"/>
              </a:rPr>
              <a:t>Kişi başına GSYH sıralamasında 9.937 dolar ile 32’nci durumdadır.</a:t>
            </a:r>
          </a:p>
          <a:p>
            <a:pPr marL="342900" indent="-342900" algn="just">
              <a:buFont typeface="Wingdings" panose="05000000000000000000" pitchFamily="2" charset="2"/>
              <a:buChar char="Ø"/>
            </a:pPr>
            <a:r>
              <a:rPr lang="tr-TR" sz="1300" dirty="0">
                <a:latin typeface="Trebuchet MS" panose="020B0603020202020204" pitchFamily="34" charset="0"/>
              </a:rPr>
              <a:t>Orman alanının yüz ölçüme oranı bakımından 201.521 hektar (%58) ile Türkiye’nin 8’inci ilidir. Kestane üretiminde 5’inci, fındık üretiminde de 6’ncı il pozisyonundadır.</a:t>
            </a:r>
          </a:p>
          <a:p>
            <a:pPr marL="342900" indent="-342900" algn="just">
              <a:buFont typeface="Wingdings" panose="05000000000000000000" pitchFamily="2" charset="2"/>
              <a:buChar char="Ø"/>
            </a:pPr>
            <a:r>
              <a:rPr lang="tr-TR" sz="1300" dirty="0">
                <a:latin typeface="Trebuchet MS" panose="020B0603020202020204" pitchFamily="34" charset="0"/>
              </a:rPr>
              <a:t>Zonguldak kara, hava, deniz ve demiryolu olmak üzere tüm ulaşım seçeneklerine sahip ender iller arasında bulunmaktadır. 2024 yılında yapılan 433,3 milyon dolarlık ihracat ile 31’incidir.</a:t>
            </a:r>
          </a:p>
          <a:p>
            <a:pPr marL="342900" indent="-342900" algn="just">
              <a:buFont typeface="Wingdings" panose="05000000000000000000" pitchFamily="2" charset="2"/>
              <a:buChar char="Ø"/>
            </a:pPr>
            <a:r>
              <a:rPr lang="tr-TR" sz="1300" dirty="0">
                <a:latin typeface="Trebuchet MS" panose="020B0603020202020204" pitchFamily="34" charset="0"/>
              </a:rPr>
              <a:t>Ülke taşkömürü rezervinin %59’u ve koklaşabilir nitelikteki taşkömürünün tamamı ilimiz sınırlarında yer almaktadır.</a:t>
            </a:r>
          </a:p>
          <a:p>
            <a:pPr marL="342900" indent="-342900" algn="just">
              <a:buFont typeface="Wingdings" panose="05000000000000000000" pitchFamily="2" charset="2"/>
              <a:buChar char="Ø"/>
            </a:pPr>
            <a:r>
              <a:rPr lang="tr-TR" sz="1300" dirty="0">
                <a:latin typeface="Trebuchet MS" panose="020B0603020202020204" pitchFamily="34" charset="0"/>
              </a:rPr>
              <a:t>710 milyar³ olarak </a:t>
            </a:r>
            <a:r>
              <a:rPr lang="tr-TR" sz="1300" dirty="0" err="1">
                <a:latin typeface="Trebuchet MS" panose="020B0603020202020204" pitchFamily="34" charset="0"/>
              </a:rPr>
              <a:t>Filyos</a:t>
            </a:r>
            <a:r>
              <a:rPr lang="tr-TR" sz="1300" dirty="0">
                <a:latin typeface="Trebuchet MS" panose="020B0603020202020204" pitchFamily="34" charset="0"/>
              </a:rPr>
              <a:t> açıklarında keşfedilen Cumhuriyet tarihinin en büyük doğal gaz rezervi </a:t>
            </a:r>
            <a:r>
              <a:rPr lang="tr-TR" sz="1300" dirty="0" err="1">
                <a:latin typeface="Trebuchet MS" panose="020B0603020202020204" pitchFamily="34" charset="0"/>
              </a:rPr>
              <a:t>Filyos</a:t>
            </a:r>
            <a:r>
              <a:rPr lang="tr-TR" sz="1300" dirty="0">
                <a:latin typeface="Trebuchet MS" panose="020B0603020202020204" pitchFamily="34" charset="0"/>
              </a:rPr>
              <a:t> Limanında inşa edilen gaz işleme tesisleriyle ülkemize dağıtılmaktadır.</a:t>
            </a:r>
          </a:p>
          <a:p>
            <a:pPr marL="342900" indent="-342900" algn="just">
              <a:buFont typeface="Wingdings" panose="05000000000000000000" pitchFamily="2" charset="2"/>
              <a:buChar char="Ø"/>
            </a:pPr>
            <a:r>
              <a:rPr lang="tr-TR" sz="1300" dirty="0">
                <a:latin typeface="Trebuchet MS" panose="020B0603020202020204" pitchFamily="34" charset="0"/>
              </a:rPr>
              <a:t>2023 yılı 21.462 </a:t>
            </a:r>
            <a:r>
              <a:rPr lang="tr-TR" sz="1300" dirty="0" err="1">
                <a:latin typeface="Trebuchet MS" panose="020B0603020202020204" pitchFamily="34" charset="0"/>
              </a:rPr>
              <a:t>GWh</a:t>
            </a:r>
            <a:r>
              <a:rPr lang="tr-TR" sz="1300" dirty="0">
                <a:latin typeface="Trebuchet MS" panose="020B0603020202020204" pitchFamily="34" charset="0"/>
              </a:rPr>
              <a:t> elektrik üretimiyle bu alanda Türkiye 3’üncüsü il Zonguldak’tır. </a:t>
            </a:r>
          </a:p>
          <a:p>
            <a:pPr marL="342900" indent="-342900" algn="just">
              <a:buFont typeface="Wingdings" panose="05000000000000000000" pitchFamily="2" charset="2"/>
              <a:buChar char="Ø"/>
            </a:pPr>
            <a:r>
              <a:rPr lang="tr-TR" sz="1300" dirty="0">
                <a:latin typeface="Trebuchet MS" panose="020B0603020202020204" pitchFamily="34" charset="0"/>
              </a:rPr>
              <a:t>Merkezi Yönetim </a:t>
            </a:r>
            <a:r>
              <a:rPr lang="tr-TR" sz="1300">
                <a:latin typeface="Trebuchet MS" panose="020B0603020202020204" pitchFamily="34" charset="0"/>
              </a:rPr>
              <a:t>Bütçe Gelirlerinde, </a:t>
            </a:r>
            <a:r>
              <a:rPr lang="tr-TR" sz="1300" dirty="0">
                <a:latin typeface="Trebuchet MS" panose="020B0603020202020204" pitchFamily="34" charset="0"/>
              </a:rPr>
              <a:t>%84,4 tahsilat/gider oranıyla ülkemizin 12’inci ilidir. </a:t>
            </a:r>
          </a:p>
          <a:p>
            <a:pPr marL="342900" indent="-342900" algn="just">
              <a:buFont typeface="Wingdings" panose="05000000000000000000" pitchFamily="2" charset="2"/>
              <a:buChar char="Ø"/>
            </a:pPr>
            <a:r>
              <a:rPr lang="tr-TR" sz="1300" dirty="0" err="1">
                <a:latin typeface="Trebuchet MS" panose="020B0603020202020204" pitchFamily="34" charset="0"/>
              </a:rPr>
              <a:t>Filyos</a:t>
            </a:r>
            <a:r>
              <a:rPr lang="tr-TR" sz="1300" dirty="0">
                <a:latin typeface="Trebuchet MS" panose="020B0603020202020204" pitchFamily="34" charset="0"/>
              </a:rPr>
              <a:t> Vadisi Projesi ülkemizin en büyük 5 yatırımından biridir.</a:t>
            </a:r>
          </a:p>
          <a:p>
            <a:pPr marL="342900" indent="-342900" algn="just">
              <a:buFont typeface="Wingdings" panose="05000000000000000000" pitchFamily="2" charset="2"/>
              <a:buChar char="Ø"/>
            </a:pPr>
            <a:r>
              <a:rPr lang="tr-TR" sz="1300" dirty="0">
                <a:latin typeface="Trebuchet MS" panose="020B0603020202020204" pitchFamily="34" charset="0"/>
              </a:rPr>
              <a:t>Tunç Çağından bu yana var olagelen 4.119 yaşındaki Porsuk Ağacı dünyanın en yaşlı porsuk ağacı ve en yaşlı 5’inci ağacıdır.</a:t>
            </a:r>
          </a:p>
          <a:p>
            <a:pPr marL="342900" indent="-342900" algn="just">
              <a:buFont typeface="Wingdings" panose="05000000000000000000" pitchFamily="2" charset="2"/>
              <a:buChar char="Ø"/>
            </a:pPr>
            <a:r>
              <a:rPr lang="tr-TR" sz="1300" dirty="0">
                <a:latin typeface="Trebuchet MS" panose="020B0603020202020204" pitchFamily="34" charset="0"/>
              </a:rPr>
              <a:t>Türkiye’nin ilk ve tek maden müzesi olan Zonguldak Maden Müzesi 2022 yılından Avrupa Endüstri Mirası Rotasına ülkemizin 2’nci üyesi olarak kabul edildi. </a:t>
            </a:r>
          </a:p>
          <a:p>
            <a:pPr marL="342900" indent="-342900" algn="just">
              <a:buFont typeface="Wingdings" panose="05000000000000000000" pitchFamily="2" charset="2"/>
              <a:buChar char="Ø"/>
            </a:pPr>
            <a:r>
              <a:rPr lang="tr-TR" sz="1300" dirty="0">
                <a:latin typeface="Trebuchet MS" panose="020B0603020202020204" pitchFamily="34" charset="0"/>
              </a:rPr>
              <a:t>Zonguldak Kömür </a:t>
            </a:r>
            <a:r>
              <a:rPr lang="tr-TR" sz="1300" dirty="0" err="1">
                <a:latin typeface="Trebuchet MS" panose="020B0603020202020204" pitchFamily="34" charset="0"/>
              </a:rPr>
              <a:t>Jeoparkı</a:t>
            </a:r>
            <a:r>
              <a:rPr lang="tr-TR" sz="1300" dirty="0">
                <a:latin typeface="Trebuchet MS" panose="020B0603020202020204" pitchFamily="34" charset="0"/>
              </a:rPr>
              <a:t> UNESCO Türkiye Milli Komisyonu tarafından Ulusal </a:t>
            </a:r>
            <a:r>
              <a:rPr lang="tr-TR" sz="1300" dirty="0" err="1">
                <a:latin typeface="Trebuchet MS" panose="020B0603020202020204" pitchFamily="34" charset="0"/>
              </a:rPr>
              <a:t>Jeopark</a:t>
            </a:r>
            <a:r>
              <a:rPr lang="tr-TR" sz="1300" dirty="0">
                <a:latin typeface="Trebuchet MS" panose="020B0603020202020204" pitchFamily="34" charset="0"/>
              </a:rPr>
              <a:t> ilan edildi. Karadeniz kıyısındaki tek küresel aday olan </a:t>
            </a:r>
            <a:r>
              <a:rPr lang="tr-TR" sz="1300" dirty="0" err="1">
                <a:latin typeface="Trebuchet MS" panose="020B0603020202020204" pitchFamily="34" charset="0"/>
              </a:rPr>
              <a:t>Jeoparkımız</a:t>
            </a:r>
            <a:r>
              <a:rPr lang="tr-TR" sz="1300" dirty="0">
                <a:latin typeface="Trebuchet MS" panose="020B0603020202020204" pitchFamily="34" charset="0"/>
              </a:rPr>
              <a:t> bu kararla ülkemizdeki 3 ulusal </a:t>
            </a:r>
            <a:r>
              <a:rPr lang="tr-TR" sz="1300" dirty="0" err="1">
                <a:latin typeface="Trebuchet MS" panose="020B0603020202020204" pitchFamily="34" charset="0"/>
              </a:rPr>
              <a:t>jeoparktan</a:t>
            </a:r>
            <a:r>
              <a:rPr lang="tr-TR" sz="1300" dirty="0">
                <a:latin typeface="Trebuchet MS" panose="020B0603020202020204" pitchFamily="34" charset="0"/>
              </a:rPr>
              <a:t> biri olarak tescillendi.</a:t>
            </a:r>
          </a:p>
        </p:txBody>
      </p:sp>
    </p:spTree>
    <p:extLst>
      <p:ext uri="{BB962C8B-B14F-4D97-AF65-F5344CB8AC3E}">
        <p14:creationId xmlns:p14="http://schemas.microsoft.com/office/powerpoint/2010/main" val="198350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63220"/>
                <a:ext cx="6276523" cy="869403"/>
              </a:xfrm>
              <a:prstGeom prst="rect">
                <a:avLst/>
              </a:prstGeom>
              <a:noFill/>
              <a:ln w="38100">
                <a:noFill/>
              </a:ln>
            </p:spPr>
            <p:txBody>
              <a:bodyPr wrap="square" numCol="1" rtlCol="0" anchor="ctr">
                <a:spAutoFit/>
              </a:bodyPr>
              <a:lstStyle/>
              <a:p>
                <a:pPr algn="just"/>
                <a:endParaRPr lang="tr-TR" sz="1500" dirty="0">
                  <a:solidFill>
                    <a:schemeClr val="accent4"/>
                  </a:solidFill>
                  <a:latin typeface="Trebuchet MS" panose="020B0603020202020204" pitchFamily="34" charset="0"/>
                </a:endParaRPr>
              </a:p>
              <a:p>
                <a:pPr algn="just"/>
                <a:r>
                  <a:rPr lang="tr-TR" sz="1900" dirty="0">
                    <a:solidFill>
                      <a:schemeClr val="accent4"/>
                    </a:solidFill>
                    <a:latin typeface="Trebuchet MS" panose="020B0603020202020204" pitchFamily="34" charset="0"/>
                  </a:rPr>
                  <a:t>ÇEVRE YOLLARI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01796"/>
              <a:ext cx="6276523" cy="398943"/>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TALEPLER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57B96D9C-2693-492D-B5A4-97D0C0C8587F}"/>
              </a:ext>
            </a:extLst>
          </p:cNvPr>
          <p:cNvPicPr>
            <a:picLocks noChangeAspect="1"/>
          </p:cNvPicPr>
          <p:nvPr/>
        </p:nvPicPr>
        <p:blipFill>
          <a:blip r:embed="rId4"/>
          <a:stretch>
            <a:fillRect/>
          </a:stretch>
        </p:blipFill>
        <p:spPr>
          <a:xfrm>
            <a:off x="289302" y="2788185"/>
            <a:ext cx="3121440" cy="2798591"/>
          </a:xfrm>
          <a:prstGeom prst="rect">
            <a:avLst/>
          </a:prstGeom>
        </p:spPr>
      </p:pic>
      <p:pic>
        <p:nvPicPr>
          <p:cNvPr id="6" name="Resim 5">
            <a:extLst>
              <a:ext uri="{FF2B5EF4-FFF2-40B4-BE49-F238E27FC236}">
                <a16:creationId xmlns:a16="http://schemas.microsoft.com/office/drawing/2014/main" id="{695296CB-E328-4064-9E4B-74E87CFB5E14}"/>
              </a:ext>
            </a:extLst>
          </p:cNvPr>
          <p:cNvPicPr>
            <a:picLocks noChangeAspect="1"/>
          </p:cNvPicPr>
          <p:nvPr/>
        </p:nvPicPr>
        <p:blipFill>
          <a:blip r:embed="rId5"/>
          <a:stretch>
            <a:fillRect/>
          </a:stretch>
        </p:blipFill>
        <p:spPr>
          <a:xfrm>
            <a:off x="3434558" y="2788185"/>
            <a:ext cx="3121440" cy="2798589"/>
          </a:xfrm>
          <a:prstGeom prst="rect">
            <a:avLst/>
          </a:prstGeom>
        </p:spPr>
      </p:pic>
      <p:graphicFrame>
        <p:nvGraphicFramePr>
          <p:cNvPr id="16" name="Diyagram 15">
            <a:extLst>
              <a:ext uri="{FF2B5EF4-FFF2-40B4-BE49-F238E27FC236}">
                <a16:creationId xmlns:a16="http://schemas.microsoft.com/office/drawing/2014/main" id="{0D9B36C6-B33E-4818-B5C5-136E4660EF87}"/>
              </a:ext>
            </a:extLst>
          </p:cNvPr>
          <p:cNvGraphicFramePr/>
          <p:nvPr>
            <p:extLst>
              <p:ext uri="{D42A27DB-BD31-4B8C-83A1-F6EECF244321}">
                <p14:modId xmlns:p14="http://schemas.microsoft.com/office/powerpoint/2010/main" val="1283855938"/>
              </p:ext>
            </p:extLst>
          </p:nvPr>
        </p:nvGraphicFramePr>
        <p:xfrm>
          <a:off x="337984" y="5803901"/>
          <a:ext cx="6192614" cy="33146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Metin kutusu 14">
            <a:extLst>
              <a:ext uri="{FF2B5EF4-FFF2-40B4-BE49-F238E27FC236}">
                <a16:creationId xmlns:a16="http://schemas.microsoft.com/office/drawing/2014/main" id="{BB71F8A3-BCBA-4C57-8EAF-11E641CC4A73}"/>
              </a:ext>
            </a:extLst>
          </p:cNvPr>
          <p:cNvSpPr txBox="1"/>
          <p:nvPr/>
        </p:nvSpPr>
        <p:spPr>
          <a:xfrm>
            <a:off x="1341855" y="1434293"/>
            <a:ext cx="413793" cy="400110"/>
          </a:xfrm>
          <a:prstGeom prst="rect">
            <a:avLst/>
          </a:prstGeom>
          <a:noFill/>
          <a:ln w="38100">
            <a:noFill/>
          </a:ln>
        </p:spPr>
        <p:txBody>
          <a:bodyPr wrap="square" numCol="1" rtlCol="0" anchor="ctr">
            <a:spAutoFit/>
          </a:bodyPr>
          <a:lstStyle/>
          <a:p>
            <a:pPr algn="just"/>
            <a:r>
              <a:rPr lang="tr-TR" sz="2000" dirty="0">
                <a:solidFill>
                  <a:schemeClr val="bg1"/>
                </a:solidFill>
                <a:latin typeface="Trebuchet MS" panose="020B0603020202020204" pitchFamily="34" charset="0"/>
              </a:rPr>
              <a:t>1 </a:t>
            </a:r>
            <a:endParaRPr lang="tr-TR" sz="2800" spc="3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398516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63220"/>
                <a:ext cx="6276523" cy="869403"/>
              </a:xfrm>
              <a:prstGeom prst="rect">
                <a:avLst/>
              </a:prstGeom>
              <a:noFill/>
              <a:ln w="38100">
                <a:noFill/>
              </a:ln>
            </p:spPr>
            <p:txBody>
              <a:bodyPr wrap="square" numCol="1" rtlCol="0" anchor="ctr">
                <a:spAutoFit/>
              </a:bodyPr>
              <a:lstStyle/>
              <a:p>
                <a:pPr algn="just"/>
                <a:endParaRPr lang="tr-TR" sz="1500" dirty="0">
                  <a:solidFill>
                    <a:schemeClr val="accent4"/>
                  </a:solidFill>
                  <a:latin typeface="Trebuchet MS" panose="020B0603020202020204" pitchFamily="34" charset="0"/>
                </a:endParaRPr>
              </a:p>
              <a:p>
                <a:pPr algn="just"/>
                <a:r>
                  <a:rPr lang="tr-TR" sz="1900" dirty="0">
                    <a:solidFill>
                      <a:schemeClr val="accent4"/>
                    </a:solidFill>
                    <a:latin typeface="Trebuchet MS" panose="020B0603020202020204" pitchFamily="34" charset="0"/>
                  </a:rPr>
                  <a:t>KAFES BALIKÇILIĞININ DESTEKLENMESİ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01796"/>
              <a:ext cx="6276523" cy="398943"/>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TALEPLER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Diyagram 15">
            <a:extLst>
              <a:ext uri="{FF2B5EF4-FFF2-40B4-BE49-F238E27FC236}">
                <a16:creationId xmlns:a16="http://schemas.microsoft.com/office/drawing/2014/main" id="{0D9B36C6-B33E-4818-B5C5-136E4660EF87}"/>
              </a:ext>
            </a:extLst>
          </p:cNvPr>
          <p:cNvGraphicFramePr/>
          <p:nvPr>
            <p:extLst>
              <p:ext uri="{D42A27DB-BD31-4B8C-83A1-F6EECF244321}">
                <p14:modId xmlns:p14="http://schemas.microsoft.com/office/powerpoint/2010/main" val="2097970047"/>
              </p:ext>
            </p:extLst>
          </p:nvPr>
        </p:nvGraphicFramePr>
        <p:xfrm>
          <a:off x="337984" y="6705600"/>
          <a:ext cx="6192614" cy="2412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Dikdörtgen 12"/>
          <p:cNvSpPr/>
          <p:nvPr/>
        </p:nvSpPr>
        <p:spPr>
          <a:xfrm>
            <a:off x="297368" y="2781680"/>
            <a:ext cx="6233230" cy="3760081"/>
          </a:xfrm>
          <a:prstGeom prst="rect">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Metin kutusu 19">
            <a:extLst>
              <a:ext uri="{FF2B5EF4-FFF2-40B4-BE49-F238E27FC236}">
                <a16:creationId xmlns:a16="http://schemas.microsoft.com/office/drawing/2014/main" id="{BB71F8A3-BCBA-4C57-8EAF-11E641CC4A73}"/>
              </a:ext>
            </a:extLst>
          </p:cNvPr>
          <p:cNvSpPr txBox="1"/>
          <p:nvPr/>
        </p:nvSpPr>
        <p:spPr>
          <a:xfrm>
            <a:off x="1341855" y="1434293"/>
            <a:ext cx="413793" cy="400110"/>
          </a:xfrm>
          <a:prstGeom prst="rect">
            <a:avLst/>
          </a:prstGeom>
          <a:noFill/>
          <a:ln w="38100">
            <a:noFill/>
          </a:ln>
        </p:spPr>
        <p:txBody>
          <a:bodyPr wrap="square" numCol="1" rtlCol="0" anchor="ctr">
            <a:spAutoFit/>
          </a:bodyPr>
          <a:lstStyle/>
          <a:p>
            <a:pPr algn="just"/>
            <a:r>
              <a:rPr lang="tr-TR" sz="2000" dirty="0">
                <a:solidFill>
                  <a:schemeClr val="bg1"/>
                </a:solidFill>
                <a:latin typeface="Trebuchet MS" panose="020B0603020202020204" pitchFamily="34" charset="0"/>
              </a:rPr>
              <a:t>2 </a:t>
            </a:r>
            <a:endParaRPr lang="tr-TR" sz="2800" spc="3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688253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356737"/>
                <a:ext cx="6276523" cy="1282371"/>
              </a:xfrm>
              <a:prstGeom prst="rect">
                <a:avLst/>
              </a:prstGeom>
              <a:noFill/>
              <a:ln w="38100">
                <a:noFill/>
              </a:ln>
            </p:spPr>
            <p:txBody>
              <a:bodyPr wrap="square" numCol="1" rtlCol="0" anchor="ctr">
                <a:spAutoFit/>
              </a:bodyPr>
              <a:lstStyle/>
              <a:p>
                <a:endParaRPr lang="tr-TR" sz="1500" dirty="0">
                  <a:solidFill>
                    <a:schemeClr val="accent4"/>
                  </a:solidFill>
                  <a:latin typeface="Trebuchet MS" panose="020B0603020202020204" pitchFamily="34" charset="0"/>
                </a:endParaRPr>
              </a:p>
              <a:p>
                <a:r>
                  <a:rPr lang="tr-TR" sz="1900" dirty="0">
                    <a:solidFill>
                      <a:schemeClr val="accent4"/>
                    </a:solidFill>
                    <a:latin typeface="Trebuchet MS" panose="020B0603020202020204" pitchFamily="34" charset="0"/>
                  </a:rPr>
                  <a:t>İLAVE VE YENİLEME GEREKTİREN </a:t>
                </a:r>
              </a:p>
              <a:p>
                <a:r>
                  <a:rPr lang="tr-TR" sz="1900" dirty="0">
                    <a:solidFill>
                      <a:schemeClr val="accent4"/>
                    </a:solidFill>
                    <a:latin typeface="Trebuchet MS" panose="020B0603020202020204" pitchFamily="34" charset="0"/>
                  </a:rPr>
                  <a:t>TRANSFORMATÖR MERKEZLERİ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01796"/>
              <a:ext cx="6276523" cy="398943"/>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TALEPLER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a:extLst>
              <a:ext uri="{FF2B5EF4-FFF2-40B4-BE49-F238E27FC236}">
                <a16:creationId xmlns:a16="http://schemas.microsoft.com/office/drawing/2014/main" id="{BB71F8A3-BCBA-4C57-8EAF-11E641CC4A73}"/>
              </a:ext>
            </a:extLst>
          </p:cNvPr>
          <p:cNvSpPr txBox="1"/>
          <p:nvPr/>
        </p:nvSpPr>
        <p:spPr>
          <a:xfrm>
            <a:off x="1341855" y="1434293"/>
            <a:ext cx="413793" cy="400110"/>
          </a:xfrm>
          <a:prstGeom prst="rect">
            <a:avLst/>
          </a:prstGeom>
          <a:noFill/>
          <a:ln w="38100">
            <a:noFill/>
          </a:ln>
        </p:spPr>
        <p:txBody>
          <a:bodyPr wrap="square" numCol="1" rtlCol="0" anchor="ctr">
            <a:spAutoFit/>
          </a:bodyPr>
          <a:lstStyle/>
          <a:p>
            <a:pPr algn="just"/>
            <a:r>
              <a:rPr lang="tr-TR" sz="2000" dirty="0">
                <a:solidFill>
                  <a:schemeClr val="bg1"/>
                </a:solidFill>
                <a:latin typeface="Trebuchet MS" panose="020B0603020202020204" pitchFamily="34" charset="0"/>
              </a:rPr>
              <a:t>3 </a:t>
            </a:r>
            <a:endParaRPr lang="tr-TR" sz="2800" spc="300" dirty="0">
              <a:solidFill>
                <a:schemeClr val="bg1"/>
              </a:solidFill>
              <a:latin typeface="Trebuchet MS" panose="020B0603020202020204" pitchFamily="34" charset="0"/>
            </a:endParaRPr>
          </a:p>
        </p:txBody>
      </p:sp>
      <p:sp>
        <p:nvSpPr>
          <p:cNvPr id="15" name="Dikdörtgen 14"/>
          <p:cNvSpPr/>
          <p:nvPr/>
        </p:nvSpPr>
        <p:spPr>
          <a:xfrm>
            <a:off x="294112" y="2789607"/>
            <a:ext cx="6236485" cy="3221049"/>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22" name="Diyagram 21">
            <a:extLst>
              <a:ext uri="{FF2B5EF4-FFF2-40B4-BE49-F238E27FC236}">
                <a16:creationId xmlns:a16="http://schemas.microsoft.com/office/drawing/2014/main" id="{0D9B36C6-B33E-4818-B5C5-136E4660EF87}"/>
              </a:ext>
            </a:extLst>
          </p:cNvPr>
          <p:cNvGraphicFramePr/>
          <p:nvPr>
            <p:extLst>
              <p:ext uri="{D42A27DB-BD31-4B8C-83A1-F6EECF244321}">
                <p14:modId xmlns:p14="http://schemas.microsoft.com/office/powerpoint/2010/main" val="1493318174"/>
              </p:ext>
            </p:extLst>
          </p:nvPr>
        </p:nvGraphicFramePr>
        <p:xfrm>
          <a:off x="337984" y="6035549"/>
          <a:ext cx="6192614" cy="33146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337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7"/>
            <a:ext cx="6840538" cy="2340133"/>
            <a:chOff x="-66261" y="1841946"/>
            <a:chExt cx="6840538" cy="2131609"/>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842885"/>
              <a:ext cx="6276523" cy="2130670"/>
            </a:xfrm>
            <a:prstGeom prst="rect">
              <a:avLst/>
            </a:prstGeom>
            <a:noFill/>
            <a:ln w="38100">
              <a:noFill/>
            </a:ln>
          </p:spPr>
          <p:txBody>
            <a:bodyPr wrap="square" numCol="1" rtlCol="0" anchor="ctr">
              <a:spAutoFit/>
            </a:bodyPr>
            <a:lstStyle/>
            <a:p>
              <a:pPr algn="just"/>
              <a:endParaRPr lang="tr-TR" sz="2000" dirty="0">
                <a:solidFill>
                  <a:schemeClr val="bg1"/>
                </a:solidFill>
                <a:latin typeface="Trebuchet MS" panose="020B0603020202020204" pitchFamily="34" charset="0"/>
              </a:endParaRPr>
            </a:p>
            <a:p>
              <a:pPr algn="just"/>
              <a:r>
                <a:rPr lang="tr-TR" sz="2000" dirty="0">
                  <a:solidFill>
                    <a:schemeClr val="bg1"/>
                  </a:solidFill>
                  <a:latin typeface="Trebuchet MS" panose="020B0603020202020204" pitchFamily="34" charset="0"/>
                </a:rPr>
                <a:t>DOĞASIYLA ZONGULDAK</a:t>
              </a:r>
            </a:p>
            <a:p>
              <a:pPr algn="just"/>
              <a:endParaRPr lang="tr-TR" sz="1200" dirty="0">
                <a:solidFill>
                  <a:schemeClr val="bg1"/>
                </a:solidFill>
                <a:latin typeface="Trebuchet MS" panose="020B0603020202020204" pitchFamily="34" charset="0"/>
              </a:endParaRPr>
            </a:p>
            <a:p>
              <a:pPr algn="just"/>
              <a:r>
                <a:rPr lang="tr-TR" sz="1550" dirty="0">
                  <a:solidFill>
                    <a:schemeClr val="bg1"/>
                  </a:solidFill>
                  <a:latin typeface="Trebuchet MS" panose="020B0603020202020204" pitchFamily="34" charset="0"/>
                </a:rPr>
                <a:t>Zonguldak sahip olduğu doğal kaynaklarla ülkemizin öne çıkan illeri arasındadır. Taşkömürü yataklarının yanı sıra Zonguldak, önemli mağaralara, tescilli yaylalara ve </a:t>
              </a:r>
              <a:r>
                <a:rPr lang="tr-TR" sz="1550" dirty="0">
                  <a:solidFill>
                    <a:schemeClr val="accent4"/>
                  </a:solidFill>
                  <a:latin typeface="Trebuchet MS" panose="020B0603020202020204" pitchFamily="34" charset="0"/>
                </a:rPr>
                <a:t>80 km</a:t>
              </a:r>
              <a:r>
                <a:rPr lang="tr-TR" sz="1550" dirty="0">
                  <a:solidFill>
                    <a:schemeClr val="bg1"/>
                  </a:solidFill>
                  <a:latin typeface="Trebuchet MS" panose="020B0603020202020204" pitchFamily="34" charset="0"/>
                </a:rPr>
                <a:t>’lik kıyı şeridiyle göz alıcı kumsal ve plajlara ev sahipliği yapmaktadır.  </a:t>
              </a:r>
            </a:p>
            <a:p>
              <a:pPr algn="just"/>
              <a:r>
                <a:rPr lang="tr-TR" sz="1600" dirty="0">
                  <a:solidFill>
                    <a:schemeClr val="bg1"/>
                  </a:solidFill>
                  <a:latin typeface="Trebuchet MS" panose="020B0603020202020204" pitchFamily="34" charset="0"/>
                </a:rPr>
                <a:t> </a:t>
              </a:r>
            </a:p>
            <a:p>
              <a:pPr algn="just"/>
              <a:endParaRPr lang="tr-TR" sz="1600" dirty="0">
                <a:solidFill>
                  <a:schemeClr val="bg1"/>
                </a:solidFill>
                <a:latin typeface="Trebuchet MS" panose="020B0603020202020204" pitchFamily="34" charset="0"/>
              </a:endParaRPr>
            </a:p>
          </p:txBody>
        </p:sp>
      </p:grpSp>
      <p:pic>
        <p:nvPicPr>
          <p:cNvPr id="6" name="Resim 5">
            <a:extLst>
              <a:ext uri="{FF2B5EF4-FFF2-40B4-BE49-F238E27FC236}">
                <a16:creationId xmlns:a16="http://schemas.microsoft.com/office/drawing/2014/main" id="{3E459A32-DF94-4E45-A3E1-A6D02224B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106" y="3534430"/>
            <a:ext cx="6255332" cy="3657771"/>
          </a:xfrm>
          <a:prstGeom prst="rect">
            <a:avLst/>
          </a:prstGeom>
        </p:spPr>
      </p:pic>
      <p:sp>
        <p:nvSpPr>
          <p:cNvPr id="8" name="Dikdörtgen 7">
            <a:extLst>
              <a:ext uri="{FF2B5EF4-FFF2-40B4-BE49-F238E27FC236}">
                <a16:creationId xmlns:a16="http://schemas.microsoft.com/office/drawing/2014/main" id="{263C22EB-391C-4133-9EAE-895CBE6B864C}"/>
              </a:ext>
            </a:extLst>
          </p:cNvPr>
          <p:cNvSpPr/>
          <p:nvPr/>
        </p:nvSpPr>
        <p:spPr>
          <a:xfrm>
            <a:off x="369583" y="7336704"/>
            <a:ext cx="6133094" cy="1169551"/>
          </a:xfrm>
          <a:prstGeom prst="rect">
            <a:avLst/>
          </a:prstGeom>
        </p:spPr>
        <p:txBody>
          <a:bodyPr wrap="square">
            <a:spAutoFit/>
          </a:bodyPr>
          <a:lstStyle/>
          <a:p>
            <a:pPr algn="just"/>
            <a:r>
              <a:rPr lang="tr-TR" sz="1400" dirty="0">
                <a:latin typeface="Trebuchet MS" panose="020B0603020202020204" pitchFamily="34" charset="0"/>
              </a:rPr>
              <a:t>Batı Karadeniz Bölümünde yer alan İl arazisinin %56’sını dağlar, %31’ini platolar ve %13’ünü ovalar oluşturur. Uzun dönem (1939-2024) yıllık yağış ortalamasının 1.226,4 mm (kg/m²) olduğu Zonguldak, 2024 yılında 1.396,2 mm yağış almıştır. Uzun dönem yıllık sıcaklık ortalamasının 13,8°C olduğu ilimizin, 2024 yılı ortalama sıcaklığı </a:t>
            </a:r>
            <a:r>
              <a:rPr lang="tr-TR" sz="1400" b="1" dirty="0">
                <a:solidFill>
                  <a:schemeClr val="accent4"/>
                </a:solidFill>
                <a:latin typeface="Trebuchet MS" panose="020B0603020202020204" pitchFamily="34" charset="0"/>
              </a:rPr>
              <a:t>15,5°C</a:t>
            </a:r>
            <a:r>
              <a:rPr lang="tr-TR" sz="1400" dirty="0">
                <a:latin typeface="Trebuchet MS" panose="020B0603020202020204" pitchFamily="34" charset="0"/>
              </a:rPr>
              <a:t> olarak gerçekleşmiştir. </a:t>
            </a:r>
          </a:p>
        </p:txBody>
      </p:sp>
    </p:spTree>
    <p:extLst>
      <p:ext uri="{BB962C8B-B14F-4D97-AF65-F5344CB8AC3E}">
        <p14:creationId xmlns:p14="http://schemas.microsoft.com/office/powerpoint/2010/main" val="2390228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63220"/>
                <a:ext cx="6276523" cy="869403"/>
              </a:xfrm>
              <a:prstGeom prst="rect">
                <a:avLst/>
              </a:prstGeom>
              <a:noFill/>
              <a:ln w="38100">
                <a:noFill/>
              </a:ln>
            </p:spPr>
            <p:txBody>
              <a:bodyPr wrap="square" numCol="1" rtlCol="0" anchor="ctr">
                <a:spAutoFit/>
              </a:bodyPr>
              <a:lstStyle/>
              <a:p>
                <a:endParaRPr lang="tr-TR" sz="1500" dirty="0">
                  <a:solidFill>
                    <a:schemeClr val="accent4"/>
                  </a:solidFill>
                  <a:latin typeface="Trebuchet MS" panose="020B0603020202020204" pitchFamily="34" charset="0"/>
                </a:endParaRPr>
              </a:p>
              <a:p>
                <a:r>
                  <a:rPr lang="tr-TR" sz="1900" dirty="0">
                    <a:solidFill>
                      <a:schemeClr val="accent4"/>
                    </a:solidFill>
                    <a:latin typeface="Trebuchet MS" panose="020B0603020202020204" pitchFamily="34" charset="0"/>
                  </a:rPr>
                  <a:t>ADAPAZARI-BARTIN DEMİRYOLU PROJESİ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01796"/>
              <a:ext cx="6276523" cy="398943"/>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TALEPLER</a:t>
              </a:r>
              <a:endParaRPr lang="tr-TR" sz="2000" spc="300" dirty="0">
                <a:solidFill>
                  <a:schemeClr val="bg1"/>
                </a:solidFill>
                <a:latin typeface="Trebuchet MS" panose="020B0603020202020204" pitchFamily="34" charset="0"/>
              </a:endParaRPr>
            </a:p>
          </p:txBody>
        </p:sp>
      </p:grpSp>
      <p:sp>
        <p:nvSpPr>
          <p:cNvPr id="21" name="Oval 20">
            <a:extLst>
              <a:ext uri="{FF2B5EF4-FFF2-40B4-BE49-F238E27FC236}">
                <a16:creationId xmlns:a16="http://schemas.microsoft.com/office/drawing/2014/main" id="{ED9C3482-5DE5-41F5-A78B-238EB0DBA813}"/>
              </a:ext>
            </a:extLst>
          </p:cNvPr>
          <p:cNvSpPr/>
          <p:nvPr/>
        </p:nvSpPr>
        <p:spPr>
          <a:xfrm>
            <a:off x="54514" y="6528320"/>
            <a:ext cx="2160000" cy="21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a:extLst>
              <a:ext uri="{FF2B5EF4-FFF2-40B4-BE49-F238E27FC236}">
                <a16:creationId xmlns:a16="http://schemas.microsoft.com/office/drawing/2014/main" id="{BB71F8A3-BCBA-4C57-8EAF-11E641CC4A73}"/>
              </a:ext>
            </a:extLst>
          </p:cNvPr>
          <p:cNvSpPr txBox="1"/>
          <p:nvPr/>
        </p:nvSpPr>
        <p:spPr>
          <a:xfrm>
            <a:off x="1341855" y="1434293"/>
            <a:ext cx="413793" cy="400110"/>
          </a:xfrm>
          <a:prstGeom prst="rect">
            <a:avLst/>
          </a:prstGeom>
          <a:noFill/>
          <a:ln w="38100">
            <a:noFill/>
          </a:ln>
        </p:spPr>
        <p:txBody>
          <a:bodyPr wrap="square" numCol="1" rtlCol="0" anchor="ctr">
            <a:spAutoFit/>
          </a:bodyPr>
          <a:lstStyle/>
          <a:p>
            <a:pPr algn="just"/>
            <a:r>
              <a:rPr lang="tr-TR" sz="2000" dirty="0">
                <a:solidFill>
                  <a:schemeClr val="bg1"/>
                </a:solidFill>
                <a:latin typeface="Trebuchet MS" panose="020B0603020202020204" pitchFamily="34" charset="0"/>
              </a:rPr>
              <a:t>4 </a:t>
            </a:r>
            <a:endParaRPr lang="tr-TR" sz="2800" spc="300" dirty="0">
              <a:solidFill>
                <a:schemeClr val="bg1"/>
              </a:solidFill>
              <a:latin typeface="Trebuchet MS" panose="020B0603020202020204" pitchFamily="34" charset="0"/>
            </a:endParaRPr>
          </a:p>
        </p:txBody>
      </p:sp>
      <p:graphicFrame>
        <p:nvGraphicFramePr>
          <p:cNvPr id="22" name="Diyagram 21">
            <a:extLst>
              <a:ext uri="{FF2B5EF4-FFF2-40B4-BE49-F238E27FC236}">
                <a16:creationId xmlns:a16="http://schemas.microsoft.com/office/drawing/2014/main" id="{0D9B36C6-B33E-4818-B5C5-136E4660EF87}"/>
              </a:ext>
            </a:extLst>
          </p:cNvPr>
          <p:cNvGraphicFramePr/>
          <p:nvPr>
            <p:extLst>
              <p:ext uri="{D42A27DB-BD31-4B8C-83A1-F6EECF244321}">
                <p14:modId xmlns:p14="http://schemas.microsoft.com/office/powerpoint/2010/main" val="3908661186"/>
              </p:ext>
            </p:extLst>
          </p:nvPr>
        </p:nvGraphicFramePr>
        <p:xfrm>
          <a:off x="337984" y="6528320"/>
          <a:ext cx="6192614" cy="2821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sim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113" y="2778246"/>
            <a:ext cx="6236486" cy="3682490"/>
          </a:xfrm>
          <a:prstGeom prst="rect">
            <a:avLst/>
          </a:prstGeom>
        </p:spPr>
      </p:pic>
    </p:spTree>
    <p:extLst>
      <p:ext uri="{BB962C8B-B14F-4D97-AF65-F5344CB8AC3E}">
        <p14:creationId xmlns:p14="http://schemas.microsoft.com/office/powerpoint/2010/main" val="2468006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737102"/>
                <a:ext cx="6276523" cy="521642"/>
              </a:xfrm>
              <a:prstGeom prst="rect">
                <a:avLst/>
              </a:prstGeom>
              <a:noFill/>
              <a:ln w="38100">
                <a:noFill/>
              </a:ln>
            </p:spPr>
            <p:txBody>
              <a:bodyPr wrap="square" numCol="1" rtlCol="0" anchor="ctr">
                <a:spAutoFit/>
              </a:bodyPr>
              <a:lstStyle/>
              <a:p>
                <a:r>
                  <a:rPr lang="tr-TR" dirty="0">
                    <a:solidFill>
                      <a:schemeClr val="accent4"/>
                    </a:solidFill>
                    <a:latin typeface="Trebuchet MS" panose="020B0603020202020204" pitchFamily="34" charset="0"/>
                  </a:rPr>
                  <a:t>ÜST ÖLÇEKLİ ÇEVRE DÜZENİ PLANLARININ REVİZE EDİLMESİ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01796"/>
              <a:ext cx="6276523" cy="398943"/>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TALEPLER</a:t>
              </a:r>
              <a:endParaRPr lang="tr-TR" sz="2000" spc="300" dirty="0">
                <a:solidFill>
                  <a:schemeClr val="bg1"/>
                </a:solidFill>
                <a:latin typeface="Trebuchet MS" panose="020B0603020202020204" pitchFamily="34" charset="0"/>
              </a:endParaRPr>
            </a:p>
          </p:txBody>
        </p:sp>
      </p:grpSp>
      <p:sp>
        <p:nvSpPr>
          <p:cNvPr id="20" name="Metin kutusu 19">
            <a:extLst>
              <a:ext uri="{FF2B5EF4-FFF2-40B4-BE49-F238E27FC236}">
                <a16:creationId xmlns:a16="http://schemas.microsoft.com/office/drawing/2014/main" id="{BB71F8A3-BCBA-4C57-8EAF-11E641CC4A73}"/>
              </a:ext>
            </a:extLst>
          </p:cNvPr>
          <p:cNvSpPr txBox="1"/>
          <p:nvPr/>
        </p:nvSpPr>
        <p:spPr>
          <a:xfrm>
            <a:off x="1341855" y="1434293"/>
            <a:ext cx="413793" cy="40011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5</a:t>
            </a:r>
            <a:endParaRPr lang="tr-TR" sz="2800" spc="300" dirty="0">
              <a:solidFill>
                <a:schemeClr val="bg1"/>
              </a:solidFill>
              <a:latin typeface="Trebuchet MS" panose="020B0603020202020204" pitchFamily="34" charset="0"/>
            </a:endParaRPr>
          </a:p>
        </p:txBody>
      </p:sp>
      <p:graphicFrame>
        <p:nvGraphicFramePr>
          <p:cNvPr id="22" name="Diyagram 21">
            <a:extLst>
              <a:ext uri="{FF2B5EF4-FFF2-40B4-BE49-F238E27FC236}">
                <a16:creationId xmlns:a16="http://schemas.microsoft.com/office/drawing/2014/main" id="{0D9B36C6-B33E-4818-B5C5-136E4660EF87}"/>
              </a:ext>
            </a:extLst>
          </p:cNvPr>
          <p:cNvGraphicFramePr/>
          <p:nvPr>
            <p:extLst>
              <p:ext uri="{D42A27DB-BD31-4B8C-83A1-F6EECF244321}">
                <p14:modId xmlns:p14="http://schemas.microsoft.com/office/powerpoint/2010/main" val="3079128118"/>
              </p:ext>
            </p:extLst>
          </p:nvPr>
        </p:nvGraphicFramePr>
        <p:xfrm>
          <a:off x="386110" y="6722510"/>
          <a:ext cx="6038753" cy="2627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sim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87" y="2772642"/>
            <a:ext cx="3245834" cy="3904884"/>
          </a:xfrm>
          <a:prstGeom prst="rect">
            <a:avLst/>
          </a:prstGeom>
        </p:spPr>
      </p:pic>
      <p:pic>
        <p:nvPicPr>
          <p:cNvPr id="8" name="Resim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6178" y="2788185"/>
            <a:ext cx="3424251" cy="3889341"/>
          </a:xfrm>
          <a:prstGeom prst="rect">
            <a:avLst/>
          </a:prstGeom>
        </p:spPr>
      </p:pic>
    </p:spTree>
    <p:extLst>
      <p:ext uri="{BB962C8B-B14F-4D97-AF65-F5344CB8AC3E}">
        <p14:creationId xmlns:p14="http://schemas.microsoft.com/office/powerpoint/2010/main" val="3034856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060B3A1C-235F-4481-BF33-9B7F22111E63}"/>
              </a:ext>
            </a:extLst>
          </p:cNvPr>
          <p:cNvGrpSpPr/>
          <p:nvPr/>
        </p:nvGrpSpPr>
        <p:grpSpPr>
          <a:xfrm>
            <a:off x="-124428" y="1291075"/>
            <a:ext cx="7035768" cy="1452125"/>
            <a:chOff x="-119483" y="1799060"/>
            <a:chExt cx="7015766" cy="1711147"/>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799060"/>
              <a:ext cx="6840538" cy="1694755"/>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7" y="2541486"/>
                <a:ext cx="6276523" cy="912874"/>
              </a:xfrm>
              <a:prstGeom prst="rect">
                <a:avLst/>
              </a:prstGeom>
              <a:noFill/>
              <a:ln w="38100">
                <a:noFill/>
              </a:ln>
            </p:spPr>
            <p:txBody>
              <a:bodyPr wrap="square" numCol="1" rtlCol="0" anchor="ctr">
                <a:spAutoFit/>
              </a:bodyPr>
              <a:lstStyle/>
              <a:p>
                <a:r>
                  <a:rPr lang="tr-TR" dirty="0">
                    <a:solidFill>
                      <a:schemeClr val="accent4"/>
                    </a:solidFill>
                    <a:latin typeface="Trebuchet MS" panose="020B0603020202020204" pitchFamily="34" charset="0"/>
                  </a:rPr>
                  <a:t>ZONGULDAK HAVAALANI TERMİNALİ VE PİSTİNİN YENİLENMESİ</a:t>
                </a: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BB71F8A3-BCBA-4C57-8EAF-11E641CC4A73}"/>
                </a:ext>
              </a:extLst>
            </p:cNvPr>
            <p:cNvSpPr txBox="1"/>
            <p:nvPr/>
          </p:nvSpPr>
          <p:spPr>
            <a:xfrm>
              <a:off x="297868" y="2001796"/>
              <a:ext cx="6276523" cy="398943"/>
            </a:xfrm>
            <a:prstGeom prst="rect">
              <a:avLst/>
            </a:prstGeom>
            <a:noFill/>
            <a:ln w="38100">
              <a:noFill/>
            </a:ln>
          </p:spPr>
          <p:txBody>
            <a:bodyPr wrap="square" numCol="1" rtlCol="0" anchor="ctr">
              <a:spAutoFit/>
            </a:bodyPr>
            <a:lstStyle/>
            <a:p>
              <a:pPr algn="just"/>
              <a:r>
                <a:rPr lang="tr-TR" sz="1600" dirty="0">
                  <a:solidFill>
                    <a:schemeClr val="bg1"/>
                  </a:solidFill>
                  <a:latin typeface="Trebuchet MS" panose="020B0603020202020204" pitchFamily="34" charset="0"/>
                </a:rPr>
                <a:t>TALEPLER</a:t>
              </a:r>
              <a:endParaRPr lang="tr-TR" sz="2000" spc="300" dirty="0">
                <a:solidFill>
                  <a:schemeClr val="bg1"/>
                </a:solidFill>
                <a:latin typeface="Trebuchet MS" panose="020B0603020202020204" pitchFamily="34" charset="0"/>
              </a:endParaRPr>
            </a:p>
          </p:txBody>
        </p:sp>
      </p:grpSp>
      <p:sp>
        <p:nvSpPr>
          <p:cNvPr id="20" name="Metin kutusu 19">
            <a:extLst>
              <a:ext uri="{FF2B5EF4-FFF2-40B4-BE49-F238E27FC236}">
                <a16:creationId xmlns:a16="http://schemas.microsoft.com/office/drawing/2014/main" id="{BB71F8A3-BCBA-4C57-8EAF-11E641CC4A73}"/>
              </a:ext>
            </a:extLst>
          </p:cNvPr>
          <p:cNvSpPr txBox="1"/>
          <p:nvPr/>
        </p:nvSpPr>
        <p:spPr>
          <a:xfrm>
            <a:off x="1341855" y="1434293"/>
            <a:ext cx="413793" cy="400110"/>
          </a:xfrm>
          <a:prstGeom prst="rect">
            <a:avLst/>
          </a:prstGeom>
          <a:noFill/>
          <a:ln w="38100">
            <a:noFill/>
          </a:ln>
        </p:spPr>
        <p:txBody>
          <a:bodyPr wrap="square" numCol="1" rtlCol="0" anchor="ctr">
            <a:spAutoFit/>
          </a:bodyPr>
          <a:lstStyle/>
          <a:p>
            <a:pPr algn="just"/>
            <a:r>
              <a:rPr lang="tr-TR" sz="2000" spc="300" dirty="0">
                <a:solidFill>
                  <a:schemeClr val="bg1"/>
                </a:solidFill>
                <a:latin typeface="Trebuchet MS" panose="020B0603020202020204" pitchFamily="34" charset="0"/>
              </a:rPr>
              <a:t>6</a:t>
            </a:r>
          </a:p>
        </p:txBody>
      </p:sp>
      <p:graphicFrame>
        <p:nvGraphicFramePr>
          <p:cNvPr id="22" name="Diyagram 21">
            <a:extLst>
              <a:ext uri="{FF2B5EF4-FFF2-40B4-BE49-F238E27FC236}">
                <a16:creationId xmlns:a16="http://schemas.microsoft.com/office/drawing/2014/main" id="{0D9B36C6-B33E-4818-B5C5-136E4660EF87}"/>
              </a:ext>
            </a:extLst>
          </p:cNvPr>
          <p:cNvGraphicFramePr/>
          <p:nvPr>
            <p:extLst>
              <p:ext uri="{D42A27DB-BD31-4B8C-83A1-F6EECF244321}">
                <p14:modId xmlns:p14="http://schemas.microsoft.com/office/powerpoint/2010/main" val="2691134930"/>
              </p:ext>
            </p:extLst>
          </p:nvPr>
        </p:nvGraphicFramePr>
        <p:xfrm>
          <a:off x="416753" y="6519310"/>
          <a:ext cx="6038753" cy="2627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up 14"/>
          <p:cNvGrpSpPr/>
          <p:nvPr/>
        </p:nvGrpSpPr>
        <p:grpSpPr>
          <a:xfrm>
            <a:off x="294113" y="2799724"/>
            <a:ext cx="6279038" cy="3572510"/>
            <a:chOff x="-161341" y="-274153"/>
            <a:chExt cx="5929630" cy="3572510"/>
          </a:xfrm>
        </p:grpSpPr>
        <p:sp>
          <p:nvSpPr>
            <p:cNvPr id="16" name="Dikdörtgen 15"/>
            <p:cNvSpPr/>
            <p:nvPr/>
          </p:nvSpPr>
          <p:spPr>
            <a:xfrm>
              <a:off x="-161341" y="-274153"/>
              <a:ext cx="5929630" cy="357251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21" name="Resim 2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175" y="159409"/>
              <a:ext cx="948690" cy="956945"/>
            </a:xfrm>
            <a:prstGeom prst="rect">
              <a:avLst/>
            </a:prstGeom>
            <a:noFill/>
          </p:spPr>
        </p:pic>
      </p:grpSp>
    </p:spTree>
    <p:extLst>
      <p:ext uri="{BB962C8B-B14F-4D97-AF65-F5344CB8AC3E}">
        <p14:creationId xmlns:p14="http://schemas.microsoft.com/office/powerpoint/2010/main" val="541609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375008" y="533012"/>
            <a:ext cx="2026784" cy="1453728"/>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a:extLst>
              <a:ext uri="{FF2B5EF4-FFF2-40B4-BE49-F238E27FC236}">
                <a16:creationId xmlns:a16="http://schemas.microsoft.com/office/drawing/2014/main" id="{F536C45F-A94B-4D39-BB0F-74428CAA2A8B}"/>
              </a:ext>
            </a:extLst>
          </p:cNvPr>
          <p:cNvGrpSpPr/>
          <p:nvPr/>
        </p:nvGrpSpPr>
        <p:grpSpPr>
          <a:xfrm>
            <a:off x="-119483" y="2514600"/>
            <a:ext cx="7015766" cy="2659307"/>
            <a:chOff x="-119483" y="1263776"/>
            <a:chExt cx="7015766" cy="2246431"/>
          </a:xfrm>
        </p:grpSpPr>
        <p:grpSp>
          <p:nvGrpSpPr>
            <p:cNvPr id="14" name="Grup 13">
              <a:extLst>
                <a:ext uri="{FF2B5EF4-FFF2-40B4-BE49-F238E27FC236}">
                  <a16:creationId xmlns:a16="http://schemas.microsoft.com/office/drawing/2014/main" id="{4720DBBD-6EA4-493E-B631-9D5D35E79F53}"/>
                </a:ext>
              </a:extLst>
            </p:cNvPr>
            <p:cNvGrpSpPr/>
            <p:nvPr/>
          </p:nvGrpSpPr>
          <p:grpSpPr>
            <a:xfrm>
              <a:off x="0" y="1263776"/>
              <a:ext cx="6840538" cy="2230040"/>
              <a:chOff x="-66261" y="1841946"/>
              <a:chExt cx="6840538" cy="2031325"/>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2777978"/>
                <a:ext cx="6276523" cy="260507"/>
              </a:xfrm>
              <a:prstGeom prst="rect">
                <a:avLst/>
              </a:prstGeom>
              <a:noFill/>
              <a:ln w="38100">
                <a:noFill/>
              </a:ln>
            </p:spPr>
            <p:txBody>
              <a:bodyPr wrap="square" numCol="1" rtlCol="0" anchor="ctr">
                <a:spAutoFit/>
              </a:bodyPr>
              <a:lstStyle/>
              <a:p>
                <a:pPr algn="ctr"/>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 name="Metin kutusu 8">
            <a:extLst>
              <a:ext uri="{FF2B5EF4-FFF2-40B4-BE49-F238E27FC236}">
                <a16:creationId xmlns:a16="http://schemas.microsoft.com/office/drawing/2014/main" id="{41CC02E3-B7BB-46C5-B675-9A15D2941474}"/>
              </a:ext>
            </a:extLst>
          </p:cNvPr>
          <p:cNvSpPr txBox="1"/>
          <p:nvPr/>
        </p:nvSpPr>
        <p:spPr>
          <a:xfrm>
            <a:off x="297869" y="3484843"/>
            <a:ext cx="6276523" cy="830997"/>
          </a:xfrm>
          <a:prstGeom prst="rect">
            <a:avLst/>
          </a:prstGeom>
          <a:noFill/>
          <a:ln w="38100">
            <a:noFill/>
          </a:ln>
        </p:spPr>
        <p:txBody>
          <a:bodyPr wrap="square" numCol="1" rtlCol="0" anchor="ctr">
            <a:spAutoFit/>
          </a:bodyPr>
          <a:lstStyle/>
          <a:p>
            <a:pPr algn="ctr"/>
            <a:r>
              <a:rPr lang="tr-TR" sz="2400" spc="300" dirty="0">
                <a:solidFill>
                  <a:schemeClr val="bg1"/>
                </a:solidFill>
                <a:latin typeface="Trebuchet MS" panose="020B0603020202020204" pitchFamily="34" charset="0"/>
              </a:rPr>
              <a:t>Osman HACIBEKTAŞOĞLU</a:t>
            </a:r>
          </a:p>
          <a:p>
            <a:pPr algn="ctr"/>
            <a:r>
              <a:rPr lang="tr-TR" sz="2400" spc="300" dirty="0">
                <a:solidFill>
                  <a:schemeClr val="bg1"/>
                </a:solidFill>
                <a:latin typeface="Trebuchet MS" panose="020B0603020202020204" pitchFamily="34" charset="0"/>
              </a:rPr>
              <a:t>Zonguldak Valisi</a:t>
            </a:r>
            <a:endParaRPr lang="tr-TR" sz="1600" dirty="0">
              <a:solidFill>
                <a:schemeClr val="bg1"/>
              </a:solidFill>
              <a:latin typeface="Trebuchet MS" panose="020B0603020202020204" pitchFamily="34" charset="0"/>
            </a:endParaRPr>
          </a:p>
        </p:txBody>
      </p:sp>
      <p:sp>
        <p:nvSpPr>
          <p:cNvPr id="10" name="Metin kutusu 9">
            <a:extLst>
              <a:ext uri="{FF2B5EF4-FFF2-40B4-BE49-F238E27FC236}">
                <a16:creationId xmlns:a16="http://schemas.microsoft.com/office/drawing/2014/main" id="{CAC0EC7F-BDAF-454F-BC2F-581592A7DC4E}"/>
              </a:ext>
            </a:extLst>
          </p:cNvPr>
          <p:cNvSpPr txBox="1"/>
          <p:nvPr/>
        </p:nvSpPr>
        <p:spPr>
          <a:xfrm>
            <a:off x="282007" y="4547269"/>
            <a:ext cx="6276523" cy="461665"/>
          </a:xfrm>
          <a:prstGeom prst="rect">
            <a:avLst/>
          </a:prstGeom>
          <a:noFill/>
          <a:ln w="38100">
            <a:noFill/>
          </a:ln>
        </p:spPr>
        <p:txBody>
          <a:bodyPr wrap="square" numCol="1" rtlCol="0" anchor="ctr">
            <a:spAutoFit/>
          </a:bodyPr>
          <a:lstStyle/>
          <a:p>
            <a:pPr algn="ctr"/>
            <a:r>
              <a:rPr lang="tr-TR" sz="2400" b="1" spc="300" dirty="0">
                <a:solidFill>
                  <a:schemeClr val="bg1"/>
                </a:solidFill>
                <a:latin typeface="Trebuchet MS" panose="020B0603020202020204" pitchFamily="34" charset="0"/>
              </a:rPr>
              <a:t>Arz ederim.</a:t>
            </a:r>
            <a:endParaRPr lang="tr-TR" sz="16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59356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DC6902AA-9FD4-4F4D-A2A5-873AD1E61784}"/>
              </a:ext>
            </a:extLst>
          </p:cNvPr>
          <p:cNvPicPr/>
          <p:nvPr/>
        </p:nvPicPr>
        <p:blipFill>
          <a:blip r:embed="rId2">
            <a:extLst>
              <a:ext uri="{28A0092B-C50C-407E-A947-70E740481C1C}">
                <a14:useLocalDpi xmlns:a14="http://schemas.microsoft.com/office/drawing/2010/main" val="0"/>
              </a:ext>
            </a:extLst>
          </a:blip>
          <a:stretch>
            <a:fillRect/>
          </a:stretch>
        </p:blipFill>
        <p:spPr>
          <a:xfrm>
            <a:off x="266146" y="3534061"/>
            <a:ext cx="6305764" cy="3400140"/>
          </a:xfrm>
          <a:prstGeom prst="rect">
            <a:avLst/>
          </a:prstGeom>
        </p:spPr>
      </p:pic>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3"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263777"/>
            <a:ext cx="6840538" cy="2340133"/>
            <a:chOff x="-66261" y="1841946"/>
            <a:chExt cx="6840538" cy="2131609"/>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842885"/>
              <a:ext cx="6276523" cy="2130670"/>
            </a:xfrm>
            <a:prstGeom prst="rect">
              <a:avLst/>
            </a:prstGeom>
            <a:noFill/>
            <a:ln w="38100">
              <a:noFill/>
            </a:ln>
          </p:spPr>
          <p:txBody>
            <a:bodyPr wrap="square" numCol="1" rtlCol="0" anchor="ctr">
              <a:spAutoFit/>
            </a:bodyPr>
            <a:lstStyle/>
            <a:p>
              <a:pPr algn="just"/>
              <a:endParaRPr lang="tr-TR" sz="2000" dirty="0">
                <a:solidFill>
                  <a:schemeClr val="bg1"/>
                </a:solidFill>
                <a:latin typeface="Trebuchet MS" panose="020B0603020202020204" pitchFamily="34" charset="0"/>
              </a:endParaRPr>
            </a:p>
            <a:p>
              <a:pPr algn="just"/>
              <a:r>
                <a:rPr lang="tr-TR" sz="2000" dirty="0">
                  <a:solidFill>
                    <a:schemeClr val="bg1"/>
                  </a:solidFill>
                  <a:latin typeface="Trebuchet MS" panose="020B0603020202020204" pitchFamily="34" charset="0"/>
                </a:rPr>
                <a:t>SAYILARLA ZONGULDAK</a:t>
              </a:r>
            </a:p>
            <a:p>
              <a:pPr algn="just"/>
              <a:endParaRPr lang="tr-TR" sz="1200" dirty="0">
                <a:solidFill>
                  <a:schemeClr val="bg1"/>
                </a:solidFill>
                <a:latin typeface="Trebuchet MS" panose="020B0603020202020204" pitchFamily="34" charset="0"/>
              </a:endParaRPr>
            </a:p>
            <a:p>
              <a:pPr algn="just"/>
              <a:r>
                <a:rPr lang="tr-TR" sz="1550" dirty="0">
                  <a:solidFill>
                    <a:schemeClr val="bg1"/>
                  </a:solidFill>
                  <a:latin typeface="Trebuchet MS" panose="020B0603020202020204" pitchFamily="34" charset="0"/>
                </a:rPr>
                <a:t>En son 2017 yılında Sanayi ve Teknoloji Bakanlığı tarafından gerçekleştirilen ''İllerin ve Bölgelerin </a:t>
              </a:r>
              <a:r>
                <a:rPr lang="tr-TR" sz="1550" dirty="0" err="1">
                  <a:solidFill>
                    <a:schemeClr val="bg1"/>
                  </a:solidFill>
                  <a:latin typeface="Trebuchet MS" panose="020B0603020202020204" pitchFamily="34" charset="0"/>
                </a:rPr>
                <a:t>Sosyo</a:t>
              </a:r>
              <a:r>
                <a:rPr lang="tr-TR" sz="1550" dirty="0">
                  <a:solidFill>
                    <a:schemeClr val="bg1"/>
                  </a:solidFill>
                  <a:latin typeface="Trebuchet MS" panose="020B0603020202020204" pitchFamily="34" charset="0"/>
                </a:rPr>
                <a:t>-Ekonomik Gelişmişlik Sıralaması Araştırması (SEGE)” raporuna göre Zonguldak 81 il arasında,  </a:t>
              </a:r>
              <a:r>
                <a:rPr lang="tr-TR" sz="1550" dirty="0">
                  <a:solidFill>
                    <a:schemeClr val="accent4"/>
                  </a:solidFill>
                  <a:latin typeface="Trebuchet MS" panose="020B0603020202020204" pitchFamily="34" charset="0"/>
                </a:rPr>
                <a:t>28’inci</a:t>
              </a:r>
              <a:r>
                <a:rPr lang="tr-TR" sz="1550" dirty="0">
                  <a:solidFill>
                    <a:schemeClr val="bg1"/>
                  </a:solidFill>
                  <a:latin typeface="Trebuchet MS" panose="020B0603020202020204" pitchFamily="34" charset="0"/>
                </a:rPr>
                <a:t> sırada ve 3/6’ncı kategoride yer almaktadır.  </a:t>
              </a:r>
            </a:p>
            <a:p>
              <a:pPr algn="just"/>
              <a:endParaRPr lang="tr-TR" sz="1600" dirty="0">
                <a:solidFill>
                  <a:schemeClr val="bg1"/>
                </a:solidFill>
                <a:latin typeface="Trebuchet MS" panose="020B0603020202020204" pitchFamily="34" charset="0"/>
              </a:endParaRPr>
            </a:p>
            <a:p>
              <a:pPr algn="just"/>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Dikdörtgen 2">
            <a:extLst>
              <a:ext uri="{FF2B5EF4-FFF2-40B4-BE49-F238E27FC236}">
                <a16:creationId xmlns:a16="http://schemas.microsoft.com/office/drawing/2014/main" id="{460DE22E-BB88-4481-AC8B-50AE8815FFA5}"/>
              </a:ext>
            </a:extLst>
          </p:cNvPr>
          <p:cNvSpPr/>
          <p:nvPr/>
        </p:nvSpPr>
        <p:spPr>
          <a:xfrm>
            <a:off x="4041605" y="7296551"/>
            <a:ext cx="2235200" cy="1477328"/>
          </a:xfrm>
          <a:prstGeom prst="rect">
            <a:avLst/>
          </a:prstGeom>
        </p:spPr>
        <p:txBody>
          <a:bodyPr wrap="square">
            <a:spAutoFit/>
          </a:bodyPr>
          <a:lstStyle/>
          <a:p>
            <a:pPr algn="just"/>
            <a:r>
              <a:rPr lang="tr-TR" sz="1500" dirty="0">
                <a:latin typeface="Trebuchet MS" panose="020B0603020202020204" pitchFamily="34" charset="0"/>
              </a:rPr>
              <a:t>2022 yılında yayınlanan 973 ilçenin yer aldığı altı kategorili İlçe SEGE sonuçlarına göre ikinci kademe yer alan ilçe sayımız üçtür.</a:t>
            </a:r>
          </a:p>
        </p:txBody>
      </p:sp>
      <p:graphicFrame>
        <p:nvGraphicFramePr>
          <p:cNvPr id="12" name="Tablo 11">
            <a:extLst>
              <a:ext uri="{FF2B5EF4-FFF2-40B4-BE49-F238E27FC236}">
                <a16:creationId xmlns:a16="http://schemas.microsoft.com/office/drawing/2014/main" id="{E133E3D0-004D-48FA-8715-A5E503106430}"/>
              </a:ext>
            </a:extLst>
          </p:cNvPr>
          <p:cNvGraphicFramePr>
            <a:graphicFrameLocks noGrp="1"/>
          </p:cNvGraphicFramePr>
          <p:nvPr>
            <p:extLst>
              <p:ext uri="{D42A27DB-BD31-4B8C-83A1-F6EECF244321}">
                <p14:modId xmlns:p14="http://schemas.microsoft.com/office/powerpoint/2010/main" val="2933201232"/>
              </p:ext>
            </p:extLst>
          </p:nvPr>
        </p:nvGraphicFramePr>
        <p:xfrm>
          <a:off x="325587" y="6312160"/>
          <a:ext cx="3448631" cy="2956560"/>
        </p:xfrm>
        <a:graphic>
          <a:graphicData uri="http://schemas.openxmlformats.org/drawingml/2006/table">
            <a:tbl>
              <a:tblPr firstRow="1" bandRow="1">
                <a:tableStyleId>{D27102A9-8310-4765-A935-A1911B00CA55}</a:tableStyleId>
              </a:tblPr>
              <a:tblGrid>
                <a:gridCol w="1073731">
                  <a:extLst>
                    <a:ext uri="{9D8B030D-6E8A-4147-A177-3AD203B41FA5}">
                      <a16:colId xmlns:a16="http://schemas.microsoft.com/office/drawing/2014/main" val="474158380"/>
                    </a:ext>
                  </a:extLst>
                </a:gridCol>
                <a:gridCol w="901700">
                  <a:extLst>
                    <a:ext uri="{9D8B030D-6E8A-4147-A177-3AD203B41FA5}">
                      <a16:colId xmlns:a16="http://schemas.microsoft.com/office/drawing/2014/main" val="4170450307"/>
                    </a:ext>
                  </a:extLst>
                </a:gridCol>
                <a:gridCol w="622300">
                  <a:extLst>
                    <a:ext uri="{9D8B030D-6E8A-4147-A177-3AD203B41FA5}">
                      <a16:colId xmlns:a16="http://schemas.microsoft.com/office/drawing/2014/main" val="3321491618"/>
                    </a:ext>
                  </a:extLst>
                </a:gridCol>
                <a:gridCol w="850900">
                  <a:extLst>
                    <a:ext uri="{9D8B030D-6E8A-4147-A177-3AD203B41FA5}">
                      <a16:colId xmlns:a16="http://schemas.microsoft.com/office/drawing/2014/main" val="1203578561"/>
                    </a:ext>
                  </a:extLst>
                </a:gridCol>
              </a:tblGrid>
              <a:tr h="473030">
                <a:tc>
                  <a:txBody>
                    <a:bodyPr/>
                    <a:lstStyle/>
                    <a:p>
                      <a:pPr algn="l"/>
                      <a:r>
                        <a:rPr lang="tr-TR" sz="1400" b="1" dirty="0">
                          <a:latin typeface="Trebuchet MS" panose="020B0603020202020204" pitchFamily="34" charset="0"/>
                          <a:ea typeface="Cambria Math" panose="02040503050406030204" pitchFamily="18" charset="0"/>
                        </a:rPr>
                        <a:t>İlçe Adı</a:t>
                      </a:r>
                    </a:p>
                  </a:txBody>
                  <a:tcPr anchor="ctr">
                    <a:noFill/>
                  </a:tcPr>
                </a:tc>
                <a:tc>
                  <a:txBody>
                    <a:bodyPr/>
                    <a:lstStyle/>
                    <a:p>
                      <a:pPr algn="l"/>
                      <a:r>
                        <a:rPr lang="tr-TR" sz="1400" b="1" dirty="0">
                          <a:latin typeface="Trebuchet MS" panose="020B0603020202020204" pitchFamily="34" charset="0"/>
                        </a:rPr>
                        <a:t>Genel Sıralama</a:t>
                      </a:r>
                      <a:endParaRPr lang="tr-TR" sz="1400" b="1" dirty="0">
                        <a:latin typeface="Trebuchet MS" panose="020B0603020202020204" pitchFamily="34" charset="0"/>
                        <a:ea typeface="Cambria Math" panose="02040503050406030204" pitchFamily="18" charset="0"/>
                      </a:endParaRPr>
                    </a:p>
                  </a:txBody>
                  <a:tcPr anchor="ctr">
                    <a:noFill/>
                  </a:tcPr>
                </a:tc>
                <a:tc>
                  <a:txBody>
                    <a:bodyPr/>
                    <a:lstStyle/>
                    <a:p>
                      <a:pPr algn="l"/>
                      <a:r>
                        <a:rPr lang="tr-TR" sz="1400" b="1" dirty="0">
                          <a:latin typeface="Trebuchet MS" panose="020B0603020202020204" pitchFamily="34" charset="0"/>
                          <a:ea typeface="Cambria Math" panose="02040503050406030204" pitchFamily="18" charset="0"/>
                        </a:rPr>
                        <a:t>İlçe Sırası</a:t>
                      </a:r>
                    </a:p>
                  </a:txBody>
                  <a:tcPr anchor="ctr">
                    <a:noFill/>
                  </a:tcPr>
                </a:tc>
                <a:tc>
                  <a:txBody>
                    <a:bodyPr/>
                    <a:lstStyle/>
                    <a:p>
                      <a:pPr algn="l"/>
                      <a:r>
                        <a:rPr lang="tr-TR" sz="1400" b="1" dirty="0">
                          <a:latin typeface="Trebuchet MS" panose="020B0603020202020204" pitchFamily="34" charset="0"/>
                          <a:ea typeface="Cambria Math" panose="02040503050406030204" pitchFamily="18" charset="0"/>
                        </a:rPr>
                        <a:t>Kademe</a:t>
                      </a:r>
                    </a:p>
                  </a:txBody>
                  <a:tcPr anchor="ctr">
                    <a:noFill/>
                  </a:tcPr>
                </a:tc>
                <a:extLst>
                  <a:ext uri="{0D108BD9-81ED-4DB2-BD59-A6C34878D82A}">
                    <a16:rowId xmlns:a16="http://schemas.microsoft.com/office/drawing/2014/main" val="3974629367"/>
                  </a:ext>
                </a:extLst>
              </a:tr>
              <a:tr h="278253">
                <a:tc>
                  <a:txBody>
                    <a:bodyPr/>
                    <a:lstStyle/>
                    <a:p>
                      <a:r>
                        <a:rPr lang="tr-TR" sz="1400" dirty="0">
                          <a:latin typeface="Trebuchet MS" panose="020B0603020202020204" pitchFamily="34" charset="0"/>
                          <a:ea typeface="Cambria Math" panose="02040503050406030204" pitchFamily="18" charset="0"/>
                        </a:rPr>
                        <a:t>Alaplı</a:t>
                      </a:r>
                    </a:p>
                  </a:txBody>
                  <a:tcPr/>
                </a:tc>
                <a:tc>
                  <a:txBody>
                    <a:bodyPr/>
                    <a:lstStyle/>
                    <a:p>
                      <a:pPr algn="ctr"/>
                      <a:r>
                        <a:rPr lang="tr-TR" sz="1400" dirty="0">
                          <a:latin typeface="Trebuchet MS" panose="020B0603020202020204" pitchFamily="34" charset="0"/>
                          <a:ea typeface="Cambria Math" panose="02040503050406030204" pitchFamily="18" charset="0"/>
                        </a:rPr>
                        <a:t>413</a:t>
                      </a:r>
                    </a:p>
                  </a:txBody>
                  <a:tcPr/>
                </a:tc>
                <a:tc>
                  <a:txBody>
                    <a:bodyPr/>
                    <a:lstStyle/>
                    <a:p>
                      <a:pPr algn="ctr">
                        <a:lnSpc>
                          <a:spcPct val="107000"/>
                        </a:lnSpc>
                        <a:spcAft>
                          <a:spcPts val="0"/>
                        </a:spcAft>
                      </a:pPr>
                      <a:r>
                        <a:rPr lang="tr-TR" sz="1400">
                          <a:effectLst/>
                          <a:latin typeface="Trebuchet MS" panose="020B0603020202020204" pitchFamily="34" charset="0"/>
                          <a:ea typeface="Calibri" panose="020F0502020204030204" pitchFamily="34" charset="0"/>
                          <a:cs typeface="Times New Roman" panose="02020603050405020304" pitchFamily="18" charset="0"/>
                        </a:rPr>
                        <a:t>7</a:t>
                      </a:r>
                      <a:endParaRPr lang="tr-TR" sz="18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tr-TR" sz="1400" b="0" i="0" u="none" strike="noStrike" dirty="0">
                          <a:effectLst/>
                          <a:latin typeface="Trebuchet MS" panose="020B0603020202020204" pitchFamily="34" charset="0"/>
                        </a:rPr>
                        <a:t>3</a:t>
                      </a:r>
                    </a:p>
                  </a:txBody>
                  <a:tcPr marL="9525" marR="9525" marT="9525" marB="0" anchor="b"/>
                </a:tc>
                <a:extLst>
                  <a:ext uri="{0D108BD9-81ED-4DB2-BD59-A6C34878D82A}">
                    <a16:rowId xmlns:a16="http://schemas.microsoft.com/office/drawing/2014/main" val="3898744942"/>
                  </a:ext>
                </a:extLst>
              </a:tr>
              <a:tr h="278253">
                <a:tc>
                  <a:txBody>
                    <a:bodyPr/>
                    <a:lstStyle/>
                    <a:p>
                      <a:r>
                        <a:rPr lang="tr-TR" sz="1400" dirty="0">
                          <a:latin typeface="Trebuchet MS" panose="020B0603020202020204" pitchFamily="34" charset="0"/>
                          <a:ea typeface="Cambria Math" panose="02040503050406030204" pitchFamily="18" charset="0"/>
                        </a:rPr>
                        <a:t>Çaycuma</a:t>
                      </a:r>
                    </a:p>
                  </a:txBody>
                  <a:tcPr/>
                </a:tc>
                <a:tc>
                  <a:txBody>
                    <a:bodyPr/>
                    <a:lstStyle/>
                    <a:p>
                      <a:pPr algn="ctr"/>
                      <a:r>
                        <a:rPr lang="tr-TR" sz="1400" dirty="0">
                          <a:latin typeface="Trebuchet MS" panose="020B0603020202020204" pitchFamily="34" charset="0"/>
                          <a:ea typeface="Cambria Math" panose="02040503050406030204" pitchFamily="18" charset="0"/>
                        </a:rPr>
                        <a:t>308</a:t>
                      </a:r>
                    </a:p>
                  </a:txBody>
                  <a:tcPr/>
                </a:tc>
                <a:tc>
                  <a:txBody>
                    <a:bodyPr/>
                    <a:lstStyle/>
                    <a:p>
                      <a:pPr 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4</a:t>
                      </a:r>
                      <a:endParaRPr lang="tr-TR" sz="1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tr-TR" sz="1400" b="0" i="0" u="none" strike="noStrike" dirty="0">
                          <a:effectLst/>
                          <a:latin typeface="Trebuchet MS" panose="020B0603020202020204" pitchFamily="34" charset="0"/>
                        </a:rPr>
                        <a:t>3</a:t>
                      </a:r>
                    </a:p>
                  </a:txBody>
                  <a:tcPr marL="9525" marR="9525" marT="9525" marB="0" anchor="b"/>
                </a:tc>
                <a:extLst>
                  <a:ext uri="{0D108BD9-81ED-4DB2-BD59-A6C34878D82A}">
                    <a16:rowId xmlns:a16="http://schemas.microsoft.com/office/drawing/2014/main" val="825451379"/>
                  </a:ext>
                </a:extLst>
              </a:tr>
              <a:tr h="278253">
                <a:tc>
                  <a:txBody>
                    <a:bodyPr/>
                    <a:lstStyle/>
                    <a:p>
                      <a:r>
                        <a:rPr lang="tr-TR" sz="1400" dirty="0">
                          <a:latin typeface="Trebuchet MS" panose="020B0603020202020204" pitchFamily="34" charset="0"/>
                          <a:ea typeface="Cambria Math" panose="02040503050406030204" pitchFamily="18" charset="0"/>
                        </a:rPr>
                        <a:t>Devrek</a:t>
                      </a:r>
                    </a:p>
                  </a:txBody>
                  <a:tcPr/>
                </a:tc>
                <a:tc>
                  <a:txBody>
                    <a:bodyPr/>
                    <a:lstStyle/>
                    <a:p>
                      <a:pPr algn="ctr"/>
                      <a:r>
                        <a:rPr lang="tr-TR" sz="1400" dirty="0">
                          <a:latin typeface="Trebuchet MS" panose="020B0603020202020204" pitchFamily="34" charset="0"/>
                          <a:ea typeface="Cambria Math" panose="02040503050406030204" pitchFamily="18" charset="0"/>
                        </a:rPr>
                        <a:t>354</a:t>
                      </a:r>
                    </a:p>
                  </a:txBody>
                  <a:tcPr/>
                </a:tc>
                <a:tc>
                  <a:txBody>
                    <a:bodyPr/>
                    <a:lstStyle/>
                    <a:p>
                      <a:pPr 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5</a:t>
                      </a:r>
                      <a:endParaRPr lang="tr-TR" sz="1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tr-TR" sz="1400" b="0" i="0" u="none" strike="noStrike" dirty="0">
                          <a:effectLst/>
                          <a:latin typeface="Trebuchet MS" panose="020B0603020202020204" pitchFamily="34" charset="0"/>
                        </a:rPr>
                        <a:t>3</a:t>
                      </a:r>
                    </a:p>
                  </a:txBody>
                  <a:tcPr marL="9525" marR="9525" marT="9525" marB="0" anchor="b"/>
                </a:tc>
                <a:extLst>
                  <a:ext uri="{0D108BD9-81ED-4DB2-BD59-A6C34878D82A}">
                    <a16:rowId xmlns:a16="http://schemas.microsoft.com/office/drawing/2014/main" val="1970536118"/>
                  </a:ext>
                </a:extLst>
              </a:tr>
              <a:tr h="278253">
                <a:tc>
                  <a:txBody>
                    <a:bodyPr/>
                    <a:lstStyle/>
                    <a:p>
                      <a:r>
                        <a:rPr lang="tr-TR" sz="1400" dirty="0" err="1">
                          <a:latin typeface="Trebuchet MS" panose="020B0603020202020204" pitchFamily="34" charset="0"/>
                          <a:ea typeface="Cambria Math" panose="02040503050406030204" pitchFamily="18" charset="0"/>
                        </a:rPr>
                        <a:t>Kdz</a:t>
                      </a:r>
                      <a:r>
                        <a:rPr lang="tr-TR" sz="1400" dirty="0">
                          <a:latin typeface="Trebuchet MS" panose="020B0603020202020204" pitchFamily="34" charset="0"/>
                          <a:ea typeface="Cambria Math" panose="02040503050406030204" pitchFamily="18" charset="0"/>
                        </a:rPr>
                        <a:t>. Ereğli</a:t>
                      </a:r>
                    </a:p>
                  </a:txBody>
                  <a:tcPr/>
                </a:tc>
                <a:tc>
                  <a:txBody>
                    <a:bodyPr/>
                    <a:lstStyle/>
                    <a:p>
                      <a:pPr algn="ctr"/>
                      <a:r>
                        <a:rPr lang="tr-TR" sz="1400" dirty="0">
                          <a:latin typeface="Trebuchet MS" panose="020B0603020202020204" pitchFamily="34" charset="0"/>
                          <a:ea typeface="Cambria Math" panose="02040503050406030204" pitchFamily="18" charset="0"/>
                        </a:rPr>
                        <a:t>199</a:t>
                      </a:r>
                    </a:p>
                  </a:txBody>
                  <a:tcPr/>
                </a:tc>
                <a:tc>
                  <a:txBody>
                    <a:bodyPr/>
                    <a:lstStyle/>
                    <a:p>
                      <a:pPr 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3</a:t>
                      </a:r>
                      <a:endParaRPr lang="tr-TR" sz="1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tr-TR" sz="1400" b="0" i="0" u="none" strike="noStrike" dirty="0">
                          <a:effectLst/>
                          <a:latin typeface="Trebuchet MS" panose="020B0603020202020204" pitchFamily="34" charset="0"/>
                        </a:rPr>
                        <a:t>2</a:t>
                      </a:r>
                    </a:p>
                  </a:txBody>
                  <a:tcPr marL="9525" marR="9525" marT="9525" marB="0" anchor="b"/>
                </a:tc>
                <a:extLst>
                  <a:ext uri="{0D108BD9-81ED-4DB2-BD59-A6C34878D82A}">
                    <a16:rowId xmlns:a16="http://schemas.microsoft.com/office/drawing/2014/main" val="4071174730"/>
                  </a:ext>
                </a:extLst>
              </a:tr>
              <a:tr h="278253">
                <a:tc>
                  <a:txBody>
                    <a:bodyPr/>
                    <a:lstStyle/>
                    <a:p>
                      <a:r>
                        <a:rPr lang="tr-TR" sz="1400" dirty="0">
                          <a:latin typeface="Trebuchet MS" panose="020B0603020202020204" pitchFamily="34" charset="0"/>
                          <a:ea typeface="Cambria Math" panose="02040503050406030204" pitchFamily="18" charset="0"/>
                        </a:rPr>
                        <a:t>Gökçebey</a:t>
                      </a:r>
                    </a:p>
                  </a:txBody>
                  <a:tcPr/>
                </a:tc>
                <a:tc>
                  <a:txBody>
                    <a:bodyPr/>
                    <a:lstStyle/>
                    <a:p>
                      <a:pPr algn="ctr"/>
                      <a:r>
                        <a:rPr lang="tr-TR" sz="1400" dirty="0">
                          <a:latin typeface="Trebuchet MS" panose="020B0603020202020204" pitchFamily="34" charset="0"/>
                          <a:ea typeface="Cambria Math" panose="02040503050406030204" pitchFamily="18" charset="0"/>
                        </a:rPr>
                        <a:t>412</a:t>
                      </a:r>
                    </a:p>
                  </a:txBody>
                  <a:tcPr/>
                </a:tc>
                <a:tc>
                  <a:txBody>
                    <a:bodyPr/>
                    <a:lstStyle/>
                    <a:p>
                      <a:pPr 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6</a:t>
                      </a:r>
                      <a:endParaRPr lang="tr-TR" sz="1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tr-TR" sz="1400" b="0" i="0" u="none" strike="noStrike" dirty="0">
                          <a:effectLst/>
                          <a:latin typeface="Trebuchet MS" panose="020B0603020202020204" pitchFamily="34" charset="0"/>
                        </a:rPr>
                        <a:t>3</a:t>
                      </a:r>
                    </a:p>
                  </a:txBody>
                  <a:tcPr marL="9525" marR="9525" marT="9525" marB="0" anchor="b"/>
                </a:tc>
                <a:extLst>
                  <a:ext uri="{0D108BD9-81ED-4DB2-BD59-A6C34878D82A}">
                    <a16:rowId xmlns:a16="http://schemas.microsoft.com/office/drawing/2014/main" val="3296278311"/>
                  </a:ext>
                </a:extLst>
              </a:tr>
              <a:tr h="278253">
                <a:tc>
                  <a:txBody>
                    <a:bodyPr/>
                    <a:lstStyle/>
                    <a:p>
                      <a:r>
                        <a:rPr lang="tr-TR" sz="1400" dirty="0">
                          <a:latin typeface="Trebuchet MS" panose="020B0603020202020204" pitchFamily="34" charset="0"/>
                          <a:ea typeface="Cambria Math" panose="02040503050406030204" pitchFamily="18" charset="0"/>
                        </a:rPr>
                        <a:t>Kilimli</a:t>
                      </a:r>
                    </a:p>
                  </a:txBody>
                  <a:tcPr/>
                </a:tc>
                <a:tc>
                  <a:txBody>
                    <a:bodyPr/>
                    <a:lstStyle/>
                    <a:p>
                      <a:pPr algn="ctr"/>
                      <a:r>
                        <a:rPr lang="tr-TR" sz="1400" dirty="0">
                          <a:latin typeface="Trebuchet MS" panose="020B0603020202020204" pitchFamily="34" charset="0"/>
                          <a:ea typeface="Cambria Math" panose="02040503050406030204" pitchFamily="18" charset="0"/>
                        </a:rPr>
                        <a:t>433</a:t>
                      </a:r>
                    </a:p>
                  </a:txBody>
                  <a:tcPr/>
                </a:tc>
                <a:tc>
                  <a:txBody>
                    <a:bodyPr/>
                    <a:lstStyle/>
                    <a:p>
                      <a:pPr 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8</a:t>
                      </a:r>
                      <a:endParaRPr lang="tr-TR" sz="1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tr-TR" sz="1400" b="0" i="0" u="none" strike="noStrike" dirty="0">
                          <a:effectLst/>
                          <a:latin typeface="Trebuchet MS" panose="020B0603020202020204" pitchFamily="34" charset="0"/>
                        </a:rPr>
                        <a:t>4</a:t>
                      </a:r>
                    </a:p>
                  </a:txBody>
                  <a:tcPr marL="9525" marR="9525" marT="9525" marB="0" anchor="b"/>
                </a:tc>
                <a:extLst>
                  <a:ext uri="{0D108BD9-81ED-4DB2-BD59-A6C34878D82A}">
                    <a16:rowId xmlns:a16="http://schemas.microsoft.com/office/drawing/2014/main" val="4060786092"/>
                  </a:ext>
                </a:extLst>
              </a:tr>
              <a:tr h="278253">
                <a:tc>
                  <a:txBody>
                    <a:bodyPr/>
                    <a:lstStyle/>
                    <a:p>
                      <a:r>
                        <a:rPr lang="tr-TR" sz="1400" dirty="0">
                          <a:latin typeface="Trebuchet MS" panose="020B0603020202020204" pitchFamily="34" charset="0"/>
                          <a:ea typeface="Cambria Math" panose="02040503050406030204" pitchFamily="18" charset="0"/>
                        </a:rPr>
                        <a:t>Kozlu</a:t>
                      </a:r>
                    </a:p>
                  </a:txBody>
                  <a:tcPr/>
                </a:tc>
                <a:tc>
                  <a:txBody>
                    <a:bodyPr/>
                    <a:lstStyle/>
                    <a:p>
                      <a:pPr algn="ctr"/>
                      <a:r>
                        <a:rPr lang="tr-TR" sz="1400" dirty="0">
                          <a:latin typeface="Trebuchet MS" panose="020B0603020202020204" pitchFamily="34" charset="0"/>
                          <a:ea typeface="Cambria Math" panose="02040503050406030204" pitchFamily="18" charset="0"/>
                        </a:rPr>
                        <a:t>196</a:t>
                      </a:r>
                    </a:p>
                  </a:txBody>
                  <a:tcPr/>
                </a:tc>
                <a:tc>
                  <a:txBody>
                    <a:bodyPr/>
                    <a:lstStyle/>
                    <a:p>
                      <a:pPr algn="ctr">
                        <a:lnSpc>
                          <a:spcPct val="107000"/>
                        </a:lnSpc>
                        <a:spcAft>
                          <a:spcPts val="0"/>
                        </a:spcAft>
                      </a:pPr>
                      <a:r>
                        <a:rPr lang="tr-TR" sz="1400" dirty="0">
                          <a:effectLst/>
                          <a:latin typeface="Trebuchet MS" panose="020B0603020202020204" pitchFamily="34" charset="0"/>
                          <a:ea typeface="Calibri" panose="020F0502020204030204" pitchFamily="34" charset="0"/>
                          <a:cs typeface="Times New Roman" panose="02020603050405020304" pitchFamily="18" charset="0"/>
                        </a:rPr>
                        <a:t>2</a:t>
                      </a:r>
                      <a:endParaRPr lang="tr-TR" sz="1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tr-TR" sz="1400" b="0" i="0" u="none" strike="noStrike" dirty="0">
                          <a:effectLst/>
                          <a:latin typeface="Trebuchet MS" panose="020B0603020202020204" pitchFamily="34" charset="0"/>
                        </a:rPr>
                        <a:t>2</a:t>
                      </a:r>
                    </a:p>
                  </a:txBody>
                  <a:tcPr marL="9525" marR="9525" marT="9525" marB="0" anchor="b"/>
                </a:tc>
                <a:extLst>
                  <a:ext uri="{0D108BD9-81ED-4DB2-BD59-A6C34878D82A}">
                    <a16:rowId xmlns:a16="http://schemas.microsoft.com/office/drawing/2014/main" val="194557322"/>
                  </a:ext>
                </a:extLst>
              </a:tr>
              <a:tr h="278253">
                <a:tc>
                  <a:txBody>
                    <a:bodyPr/>
                    <a:lstStyle/>
                    <a:p>
                      <a:r>
                        <a:rPr lang="tr-TR" sz="1400" dirty="0">
                          <a:latin typeface="Trebuchet MS" panose="020B0603020202020204" pitchFamily="34" charset="0"/>
                          <a:ea typeface="Cambria Math" panose="02040503050406030204" pitchFamily="18" charset="0"/>
                        </a:rPr>
                        <a:t>Merkez</a:t>
                      </a:r>
                    </a:p>
                  </a:txBody>
                  <a:tcPr/>
                </a:tc>
                <a:tc>
                  <a:txBody>
                    <a:bodyPr/>
                    <a:lstStyle/>
                    <a:p>
                      <a:pPr algn="ctr"/>
                      <a:r>
                        <a:rPr lang="tr-TR" sz="1400" dirty="0">
                          <a:latin typeface="Trebuchet MS" panose="020B0603020202020204" pitchFamily="34" charset="0"/>
                          <a:ea typeface="Cambria Math" panose="02040503050406030204" pitchFamily="18" charset="0"/>
                        </a:rPr>
                        <a:t>102</a:t>
                      </a:r>
                    </a:p>
                  </a:txBody>
                  <a:tcPr/>
                </a:tc>
                <a:tc>
                  <a:txBody>
                    <a:bodyPr/>
                    <a:lstStyle/>
                    <a:p>
                      <a:pPr algn="ctr" fontAlgn="b"/>
                      <a:r>
                        <a:rPr lang="tr-TR" sz="1400" b="0" i="0" u="none" strike="noStrike" dirty="0">
                          <a:effectLst/>
                          <a:latin typeface="Trebuchet MS" panose="020B0603020202020204" pitchFamily="34" charset="0"/>
                        </a:rPr>
                        <a:t>1</a:t>
                      </a:r>
                    </a:p>
                  </a:txBody>
                  <a:tcPr marL="9525" marR="9525" marT="9525" marB="0" anchor="b"/>
                </a:tc>
                <a:tc>
                  <a:txBody>
                    <a:bodyPr/>
                    <a:lstStyle/>
                    <a:p>
                      <a:pPr algn="ctr" fontAlgn="b"/>
                      <a:r>
                        <a:rPr lang="tr-TR" sz="1400" b="0" i="0" u="none" strike="noStrike" dirty="0">
                          <a:effectLst/>
                          <a:latin typeface="Trebuchet MS" panose="020B0603020202020204" pitchFamily="34" charset="0"/>
                        </a:rPr>
                        <a:t>2</a:t>
                      </a:r>
                    </a:p>
                  </a:txBody>
                  <a:tcPr marL="9525" marR="9525" marT="9525" marB="0" anchor="b"/>
                </a:tc>
                <a:extLst>
                  <a:ext uri="{0D108BD9-81ED-4DB2-BD59-A6C34878D82A}">
                    <a16:rowId xmlns:a16="http://schemas.microsoft.com/office/drawing/2014/main" val="1253227683"/>
                  </a:ext>
                </a:extLst>
              </a:tr>
            </a:tbl>
          </a:graphicData>
        </a:graphic>
      </p:graphicFrame>
    </p:spTree>
    <p:extLst>
      <p:ext uri="{BB962C8B-B14F-4D97-AF65-F5344CB8AC3E}">
        <p14:creationId xmlns:p14="http://schemas.microsoft.com/office/powerpoint/2010/main" val="1004435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026282"/>
            <a:ext cx="6840538" cy="2816156"/>
            <a:chOff x="-66261" y="1625613"/>
            <a:chExt cx="6840538" cy="2565214"/>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625613"/>
              <a:ext cx="6276523" cy="2565214"/>
            </a:xfrm>
            <a:prstGeom prst="rect">
              <a:avLst/>
            </a:prstGeom>
            <a:noFill/>
            <a:ln w="38100">
              <a:noFill/>
            </a:ln>
          </p:spPr>
          <p:txBody>
            <a:bodyPr wrap="square" numCol="1" rtlCol="0" anchor="ctr">
              <a:spAutoFit/>
            </a:bodyPr>
            <a:lstStyle/>
            <a:p>
              <a:pPr algn="just"/>
              <a:endParaRPr lang="tr-TR" sz="2000" dirty="0">
                <a:solidFill>
                  <a:schemeClr val="bg1"/>
                </a:solidFill>
                <a:latin typeface="Trebuchet MS" panose="020B0603020202020204" pitchFamily="34" charset="0"/>
              </a:endParaRPr>
            </a:p>
            <a:p>
              <a:pPr algn="just"/>
              <a:r>
                <a:rPr lang="tr-TR" sz="2000" dirty="0">
                  <a:solidFill>
                    <a:schemeClr val="bg1"/>
                  </a:solidFill>
                  <a:latin typeface="Trebuchet MS" panose="020B0603020202020204" pitchFamily="34" charset="0"/>
                </a:rPr>
                <a:t>SAYILARLA ZONGULDAK</a:t>
              </a:r>
            </a:p>
            <a:p>
              <a:pPr algn="just"/>
              <a:endParaRPr lang="tr-TR" sz="1200" dirty="0">
                <a:solidFill>
                  <a:schemeClr val="bg1"/>
                </a:solidFill>
                <a:latin typeface="Trebuchet MS" panose="020B0603020202020204" pitchFamily="34" charset="0"/>
              </a:endParaRPr>
            </a:p>
            <a:p>
              <a:pPr algn="just"/>
              <a:r>
                <a:rPr lang="tr-TR" sz="1550" dirty="0">
                  <a:solidFill>
                    <a:schemeClr val="bg1"/>
                  </a:solidFill>
                  <a:latin typeface="Trebuchet MS" panose="020B0603020202020204" pitchFamily="34" charset="0"/>
                </a:rPr>
                <a:t>2025 yılı Ocak ayı itibariyle Zonguldak’taki iş yeri sayısı </a:t>
              </a:r>
              <a:r>
                <a:rPr lang="tr-TR" sz="1550" b="1" dirty="0">
                  <a:solidFill>
                    <a:schemeClr val="accent4"/>
                  </a:solidFill>
                  <a:latin typeface="Trebuchet MS" panose="020B0603020202020204" pitchFamily="34" charset="0"/>
                </a:rPr>
                <a:t>12.107</a:t>
              </a:r>
              <a:r>
                <a:rPr lang="tr-TR" sz="1550" dirty="0">
                  <a:solidFill>
                    <a:schemeClr val="bg1"/>
                  </a:solidFill>
                  <a:latin typeface="Trebuchet MS" panose="020B0603020202020204" pitchFamily="34" charset="0"/>
                </a:rPr>
                <a:t>’dir. Genel Sağlık Sigortası Kapsamında tescil edilenler hariç il nüfusunun </a:t>
              </a:r>
              <a:r>
                <a:rPr lang="tr-TR" sz="1550" b="1" dirty="0">
                  <a:solidFill>
                    <a:schemeClr val="accent4"/>
                  </a:solidFill>
                  <a:latin typeface="Trebuchet MS" panose="020B0603020202020204" pitchFamily="34" charset="0"/>
                </a:rPr>
                <a:t>%93,9’</a:t>
              </a:r>
              <a:r>
                <a:rPr lang="tr-TR" sz="1550" b="1" dirty="0">
                  <a:solidFill>
                    <a:schemeClr val="bg1"/>
                  </a:solidFill>
                  <a:latin typeface="Trebuchet MS" panose="020B0603020202020204" pitchFamily="34" charset="0"/>
                </a:rPr>
                <a:t>u</a:t>
              </a:r>
              <a:r>
                <a:rPr lang="tr-TR" sz="1550" dirty="0">
                  <a:solidFill>
                    <a:schemeClr val="bg1"/>
                  </a:solidFill>
                  <a:latin typeface="Trebuchet MS" panose="020B0603020202020204" pitchFamily="34" charset="0"/>
                </a:rPr>
                <a:t> sosyal güvenlik kapsamındadır. Bu oran ülkemizde %88,8’dir. Zonguldak, emekli sayısı çalışan sayısından yüksek olan beş ilden biridir. Zonguldak’ta 2023 yılında %11 olan işsizlik oranı 2024 yılında </a:t>
              </a:r>
              <a:r>
                <a:rPr lang="tr-TR" sz="1550" b="1" dirty="0">
                  <a:solidFill>
                    <a:schemeClr val="accent4"/>
                  </a:solidFill>
                  <a:latin typeface="Trebuchet MS" panose="020B0603020202020204" pitchFamily="34" charset="0"/>
                </a:rPr>
                <a:t>%9,9</a:t>
              </a:r>
              <a:r>
                <a:rPr lang="tr-TR" sz="1550" dirty="0">
                  <a:solidFill>
                    <a:schemeClr val="bg1"/>
                  </a:solidFill>
                  <a:latin typeface="Trebuchet MS" panose="020B0603020202020204" pitchFamily="34" charset="0"/>
                </a:rPr>
                <a:t>’a gerilemiştir.   </a:t>
              </a:r>
            </a:p>
            <a:p>
              <a:pPr algn="just"/>
              <a:endParaRPr lang="tr-TR" sz="1600" dirty="0">
                <a:solidFill>
                  <a:schemeClr val="bg1"/>
                </a:solidFill>
                <a:latin typeface="Trebuchet MS" panose="020B0603020202020204" pitchFamily="34" charset="0"/>
              </a:endParaRPr>
            </a:p>
            <a:p>
              <a:pPr algn="just"/>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498918"/>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2" name="Tablo 11">
            <a:extLst>
              <a:ext uri="{FF2B5EF4-FFF2-40B4-BE49-F238E27FC236}">
                <a16:creationId xmlns:a16="http://schemas.microsoft.com/office/drawing/2014/main" id="{E133E3D0-004D-48FA-8715-A5E503106430}"/>
              </a:ext>
            </a:extLst>
          </p:cNvPr>
          <p:cNvGraphicFramePr>
            <a:graphicFrameLocks noGrp="1"/>
          </p:cNvGraphicFramePr>
          <p:nvPr>
            <p:extLst>
              <p:ext uri="{D42A27DB-BD31-4B8C-83A1-F6EECF244321}">
                <p14:modId xmlns:p14="http://schemas.microsoft.com/office/powerpoint/2010/main" val="3793190585"/>
              </p:ext>
            </p:extLst>
          </p:nvPr>
        </p:nvGraphicFramePr>
        <p:xfrm>
          <a:off x="299026" y="3521263"/>
          <a:ext cx="6224196" cy="1600200"/>
        </p:xfrm>
        <a:graphic>
          <a:graphicData uri="http://schemas.openxmlformats.org/drawingml/2006/table">
            <a:tbl>
              <a:tblPr firstRow="1" bandRow="1">
                <a:tableStyleId>{D27102A9-8310-4765-A935-A1911B00CA55}</a:tableStyleId>
              </a:tblPr>
              <a:tblGrid>
                <a:gridCol w="2825202">
                  <a:extLst>
                    <a:ext uri="{9D8B030D-6E8A-4147-A177-3AD203B41FA5}">
                      <a16:colId xmlns:a16="http://schemas.microsoft.com/office/drawing/2014/main" val="474158380"/>
                    </a:ext>
                  </a:extLst>
                </a:gridCol>
                <a:gridCol w="880533">
                  <a:extLst>
                    <a:ext uri="{9D8B030D-6E8A-4147-A177-3AD203B41FA5}">
                      <a16:colId xmlns:a16="http://schemas.microsoft.com/office/drawing/2014/main" val="4170450307"/>
                    </a:ext>
                  </a:extLst>
                </a:gridCol>
                <a:gridCol w="925689">
                  <a:extLst>
                    <a:ext uri="{9D8B030D-6E8A-4147-A177-3AD203B41FA5}">
                      <a16:colId xmlns:a16="http://schemas.microsoft.com/office/drawing/2014/main" val="3321491618"/>
                    </a:ext>
                  </a:extLst>
                </a:gridCol>
                <a:gridCol w="812800">
                  <a:extLst>
                    <a:ext uri="{9D8B030D-6E8A-4147-A177-3AD203B41FA5}">
                      <a16:colId xmlns:a16="http://schemas.microsoft.com/office/drawing/2014/main" val="1203578561"/>
                    </a:ext>
                  </a:extLst>
                </a:gridCol>
                <a:gridCol w="779972">
                  <a:extLst>
                    <a:ext uri="{9D8B030D-6E8A-4147-A177-3AD203B41FA5}">
                      <a16:colId xmlns:a16="http://schemas.microsoft.com/office/drawing/2014/main" val="269376465"/>
                    </a:ext>
                  </a:extLst>
                </a:gridCol>
              </a:tblGrid>
              <a:tr h="604409">
                <a:tc>
                  <a:txBody>
                    <a:bodyPr/>
                    <a:lstStyle/>
                    <a:p>
                      <a:pPr algn="l"/>
                      <a:endParaRPr lang="tr-TR" sz="1400" b="1" dirty="0">
                        <a:latin typeface="Trebuchet MS" panose="020B0603020202020204" pitchFamily="34" charset="0"/>
                        <a:ea typeface="Cambria Math" panose="02040503050406030204" pitchFamily="18" charset="0"/>
                      </a:endParaRPr>
                    </a:p>
                  </a:txBody>
                  <a:tcPr anchor="ctr">
                    <a:noFill/>
                  </a:tcPr>
                </a:tc>
                <a:tc>
                  <a:txBody>
                    <a:bodyPr/>
                    <a:lstStyle/>
                    <a:p>
                      <a:pPr algn="l"/>
                      <a:r>
                        <a:rPr lang="tr-TR" sz="1300" b="1" dirty="0">
                          <a:latin typeface="Trebuchet MS" panose="020B0603020202020204" pitchFamily="34" charset="0"/>
                          <a:ea typeface="Cambria Math" panose="02040503050406030204" pitchFamily="18" charset="0"/>
                        </a:rPr>
                        <a:t>SSK (4/a)</a:t>
                      </a:r>
                    </a:p>
                  </a:txBody>
                  <a:tcPr anchor="ctr">
                    <a:noFill/>
                  </a:tcPr>
                </a:tc>
                <a:tc>
                  <a:txBody>
                    <a:bodyPr/>
                    <a:lstStyle/>
                    <a:p>
                      <a:pPr algn="l"/>
                      <a:r>
                        <a:rPr lang="tr-TR" sz="1300" b="1" dirty="0">
                          <a:latin typeface="Trebuchet MS" panose="020B0603020202020204" pitchFamily="34" charset="0"/>
                          <a:ea typeface="Cambria Math" panose="02040503050406030204" pitchFamily="18" charset="0"/>
                        </a:rPr>
                        <a:t>BAĞKUR</a:t>
                      </a:r>
                    </a:p>
                    <a:p>
                      <a:pPr algn="l"/>
                      <a:r>
                        <a:rPr lang="tr-TR" sz="1300" b="1" dirty="0">
                          <a:latin typeface="Trebuchet MS" panose="020B0603020202020204" pitchFamily="34" charset="0"/>
                          <a:ea typeface="Cambria Math" panose="02040503050406030204" pitchFamily="18" charset="0"/>
                        </a:rPr>
                        <a:t> (4/b)</a:t>
                      </a:r>
                    </a:p>
                  </a:txBody>
                  <a:tcPr anchor="ctr">
                    <a:noFill/>
                  </a:tcPr>
                </a:tc>
                <a:tc>
                  <a:txBody>
                    <a:bodyPr/>
                    <a:lstStyle/>
                    <a:p>
                      <a:pPr algn="l"/>
                      <a:r>
                        <a:rPr lang="tr-TR" sz="1300" b="1" dirty="0">
                          <a:latin typeface="Trebuchet MS" panose="020B0603020202020204" pitchFamily="34" charset="0"/>
                          <a:ea typeface="Cambria Math" panose="02040503050406030204" pitchFamily="18" charset="0"/>
                        </a:rPr>
                        <a:t>Emekli Sandığı (4/c)</a:t>
                      </a:r>
                    </a:p>
                  </a:txBody>
                  <a:tcPr anchor="ctr">
                    <a:noFill/>
                  </a:tcPr>
                </a:tc>
                <a:tc>
                  <a:txBody>
                    <a:bodyPr/>
                    <a:lstStyle/>
                    <a:p>
                      <a:pPr algn="l"/>
                      <a:r>
                        <a:rPr lang="tr-TR" sz="1300" b="1" dirty="0">
                          <a:latin typeface="Trebuchet MS" panose="020B0603020202020204" pitchFamily="34" charset="0"/>
                          <a:ea typeface="Cambria Math" panose="02040503050406030204" pitchFamily="18" charset="0"/>
                        </a:rPr>
                        <a:t>Toplam</a:t>
                      </a:r>
                    </a:p>
                  </a:txBody>
                  <a:tcPr anchor="ctr">
                    <a:noFill/>
                  </a:tcPr>
                </a:tc>
                <a:extLst>
                  <a:ext uri="{0D108BD9-81ED-4DB2-BD59-A6C34878D82A}">
                    <a16:rowId xmlns:a16="http://schemas.microsoft.com/office/drawing/2014/main" val="3974629367"/>
                  </a:ext>
                </a:extLst>
              </a:tr>
              <a:tr h="268822">
                <a:tc>
                  <a:txBody>
                    <a:bodyPr/>
                    <a:lstStyle/>
                    <a:p>
                      <a:r>
                        <a:rPr lang="tr-TR" sz="1400" dirty="0">
                          <a:latin typeface="Trebuchet MS" panose="020B0603020202020204" pitchFamily="34" charset="0"/>
                          <a:ea typeface="Cambria Math" panose="02040503050406030204" pitchFamily="18" charset="0"/>
                        </a:rPr>
                        <a:t>Çalışan</a:t>
                      </a:r>
                    </a:p>
                  </a:txBody>
                  <a:tcPr/>
                </a:tc>
                <a:tc>
                  <a:txBody>
                    <a:bodyPr/>
                    <a:lstStyle/>
                    <a:p>
                      <a:pPr algn="r"/>
                      <a:r>
                        <a:rPr lang="tr-TR" sz="1400" b="0" dirty="0">
                          <a:latin typeface="Trebuchet MS" panose="020B0603020202020204" pitchFamily="34" charset="0"/>
                          <a:ea typeface="Cambria Math" panose="02040503050406030204" pitchFamily="18" charset="0"/>
                        </a:rPr>
                        <a:t>109.906</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12.189</a:t>
                      </a:r>
                    </a:p>
                  </a:txBody>
                  <a:tcPr marL="68580" marR="68580" marT="0" marB="0" anchor="ctr"/>
                </a:tc>
                <a:tc>
                  <a:txBody>
                    <a:bodyPr/>
                    <a:lstStyle/>
                    <a:p>
                      <a:pPr algn="r" fontAlgn="b"/>
                      <a:r>
                        <a:rPr lang="tr-TR" sz="1400" b="0" i="0" u="none" strike="noStrike" dirty="0">
                          <a:effectLst/>
                          <a:latin typeface="Trebuchet MS" panose="020B0603020202020204" pitchFamily="34" charset="0"/>
                        </a:rPr>
                        <a:t>24.718</a:t>
                      </a:r>
                    </a:p>
                  </a:txBody>
                  <a:tcPr marL="9525" marR="9525" marT="9525" marB="0" anchor="ctr"/>
                </a:tc>
                <a:tc>
                  <a:txBody>
                    <a:bodyPr/>
                    <a:lstStyle/>
                    <a:p>
                      <a:pPr algn="r" fontAlgn="b"/>
                      <a:r>
                        <a:rPr lang="tr-TR" sz="1400" b="0" i="0" u="none" strike="noStrike" dirty="0">
                          <a:effectLst/>
                          <a:latin typeface="Trebuchet MS" panose="020B0603020202020204" pitchFamily="34" charset="0"/>
                        </a:rPr>
                        <a:t>146.813</a:t>
                      </a:r>
                    </a:p>
                  </a:txBody>
                  <a:tcPr marL="9525" marR="9525" marT="9525" marB="0" anchor="ctr"/>
                </a:tc>
                <a:extLst>
                  <a:ext uri="{0D108BD9-81ED-4DB2-BD59-A6C34878D82A}">
                    <a16:rowId xmlns:a16="http://schemas.microsoft.com/office/drawing/2014/main" val="3898744942"/>
                  </a:ext>
                </a:extLst>
              </a:tr>
              <a:tr h="268822">
                <a:tc>
                  <a:txBody>
                    <a:bodyPr/>
                    <a:lstStyle/>
                    <a:p>
                      <a:r>
                        <a:rPr lang="tr-TR" sz="1400" dirty="0">
                          <a:latin typeface="Trebuchet MS" panose="020B0603020202020204" pitchFamily="34" charset="0"/>
                          <a:ea typeface="Cambria Math" panose="02040503050406030204" pitchFamily="18" charset="0"/>
                        </a:rPr>
                        <a:t>Emekli</a:t>
                      </a:r>
                    </a:p>
                  </a:txBody>
                  <a:tcPr/>
                </a:tc>
                <a:tc>
                  <a:txBody>
                    <a:bodyPr/>
                    <a:lstStyle/>
                    <a:p>
                      <a:pPr algn="r"/>
                      <a:r>
                        <a:rPr lang="tr-TR" sz="1400" b="0" dirty="0">
                          <a:latin typeface="Trebuchet MS" panose="020B0603020202020204" pitchFamily="34" charset="0"/>
                          <a:ea typeface="Cambria Math" panose="02040503050406030204" pitchFamily="18" charset="0"/>
                        </a:rPr>
                        <a:t>150.771</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14.578</a:t>
                      </a:r>
                    </a:p>
                  </a:txBody>
                  <a:tcPr marL="68580" marR="68580" marT="0" marB="0" anchor="ctr"/>
                </a:tc>
                <a:tc>
                  <a:txBody>
                    <a:bodyPr/>
                    <a:lstStyle/>
                    <a:p>
                      <a:pPr algn="r" fontAlgn="b"/>
                      <a:r>
                        <a:rPr lang="tr-TR" sz="1400" b="0" i="0" u="none" strike="noStrike" dirty="0">
                          <a:effectLst/>
                          <a:latin typeface="Trebuchet MS" panose="020B0603020202020204" pitchFamily="34" charset="0"/>
                        </a:rPr>
                        <a:t>14.747</a:t>
                      </a:r>
                    </a:p>
                  </a:txBody>
                  <a:tcPr marL="9525" marR="9525" marT="9525" marB="0" anchor="ctr"/>
                </a:tc>
                <a:tc>
                  <a:txBody>
                    <a:bodyPr/>
                    <a:lstStyle/>
                    <a:p>
                      <a:pPr algn="r" fontAlgn="b"/>
                      <a:r>
                        <a:rPr lang="tr-TR" sz="1400" b="0" i="0" u="none" strike="noStrike" dirty="0">
                          <a:effectLst/>
                          <a:latin typeface="Trebuchet MS" panose="020B0603020202020204" pitchFamily="34" charset="0"/>
                        </a:rPr>
                        <a:t>180.096</a:t>
                      </a:r>
                    </a:p>
                  </a:txBody>
                  <a:tcPr marL="9525" marR="9525" marT="9525" marB="0" anchor="ctr"/>
                </a:tc>
                <a:extLst>
                  <a:ext uri="{0D108BD9-81ED-4DB2-BD59-A6C34878D82A}">
                    <a16:rowId xmlns:a16="http://schemas.microsoft.com/office/drawing/2014/main" val="825451379"/>
                  </a:ext>
                </a:extLst>
              </a:tr>
              <a:tr h="268822">
                <a:tc>
                  <a:txBody>
                    <a:bodyPr/>
                    <a:lstStyle/>
                    <a:p>
                      <a:r>
                        <a:rPr lang="tr-TR" sz="1400" dirty="0">
                          <a:latin typeface="Trebuchet MS" panose="020B0603020202020204" pitchFamily="34" charset="0"/>
                          <a:ea typeface="Cambria Math" panose="02040503050406030204" pitchFamily="18" charset="0"/>
                        </a:rPr>
                        <a:t>Bakmakla Yükümlü Tutulan</a:t>
                      </a:r>
                    </a:p>
                  </a:txBody>
                  <a:tcPr/>
                </a:tc>
                <a:tc>
                  <a:txBody>
                    <a:bodyPr/>
                    <a:lstStyle/>
                    <a:p>
                      <a:pPr algn="r"/>
                      <a:r>
                        <a:rPr lang="tr-TR" sz="1400" b="0" dirty="0">
                          <a:latin typeface="Trebuchet MS" panose="020B0603020202020204" pitchFamily="34" charset="0"/>
                          <a:ea typeface="Cambria Math" panose="02040503050406030204" pitchFamily="18" charset="0"/>
                        </a:rPr>
                        <a:t>165.679</a:t>
                      </a: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23.372</a:t>
                      </a:r>
                    </a:p>
                  </a:txBody>
                  <a:tcPr marL="68580" marR="68580" marT="0" marB="0" anchor="ctr"/>
                </a:tc>
                <a:tc>
                  <a:txBody>
                    <a:bodyPr/>
                    <a:lstStyle/>
                    <a:p>
                      <a:pPr algn="r" fontAlgn="b"/>
                      <a:r>
                        <a:rPr lang="tr-TR" sz="1400" b="0" i="0" u="none" strike="noStrike" dirty="0">
                          <a:effectLst/>
                          <a:latin typeface="Trebuchet MS" panose="020B0603020202020204" pitchFamily="34" charset="0"/>
                        </a:rPr>
                        <a:t>35.381</a:t>
                      </a:r>
                    </a:p>
                  </a:txBody>
                  <a:tcPr marL="9525" marR="9525" marT="9525" marB="0" anchor="ctr"/>
                </a:tc>
                <a:tc>
                  <a:txBody>
                    <a:bodyPr/>
                    <a:lstStyle/>
                    <a:p>
                      <a:pPr algn="r" fontAlgn="b"/>
                      <a:r>
                        <a:rPr lang="tr-TR" sz="1400" b="0" i="0" u="none" strike="noStrike" dirty="0">
                          <a:effectLst/>
                          <a:latin typeface="Trebuchet MS" panose="020B0603020202020204" pitchFamily="34" charset="0"/>
                        </a:rPr>
                        <a:t>224.432</a:t>
                      </a:r>
                    </a:p>
                  </a:txBody>
                  <a:tcPr marL="9525" marR="9525" marT="9525" marB="0" anchor="ctr"/>
                </a:tc>
                <a:extLst>
                  <a:ext uri="{0D108BD9-81ED-4DB2-BD59-A6C34878D82A}">
                    <a16:rowId xmlns:a16="http://schemas.microsoft.com/office/drawing/2014/main" val="1970536118"/>
                  </a:ext>
                </a:extLst>
              </a:tr>
            </a:tbl>
          </a:graphicData>
        </a:graphic>
      </p:graphicFrame>
      <p:pic>
        <p:nvPicPr>
          <p:cNvPr id="8" name="Resim 7">
            <a:extLst>
              <a:ext uri="{FF2B5EF4-FFF2-40B4-BE49-F238E27FC236}">
                <a16:creationId xmlns:a16="http://schemas.microsoft.com/office/drawing/2014/main" id="{08F68428-09A0-4C6B-9E7F-85A01B963B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2447" y="3577299"/>
            <a:ext cx="1620475" cy="1068749"/>
          </a:xfrm>
          <a:prstGeom prst="rect">
            <a:avLst/>
          </a:prstGeom>
        </p:spPr>
      </p:pic>
      <p:graphicFrame>
        <p:nvGraphicFramePr>
          <p:cNvPr id="10" name="Tablo 9">
            <a:extLst>
              <a:ext uri="{FF2B5EF4-FFF2-40B4-BE49-F238E27FC236}">
                <a16:creationId xmlns:a16="http://schemas.microsoft.com/office/drawing/2014/main" id="{DFEE8871-FF64-48B1-A9AC-1BB40FFC1AC5}"/>
              </a:ext>
            </a:extLst>
          </p:cNvPr>
          <p:cNvGraphicFramePr>
            <a:graphicFrameLocks noGrp="1"/>
          </p:cNvGraphicFramePr>
          <p:nvPr>
            <p:extLst>
              <p:ext uri="{D42A27DB-BD31-4B8C-83A1-F6EECF244321}">
                <p14:modId xmlns:p14="http://schemas.microsoft.com/office/powerpoint/2010/main" val="1502170218"/>
              </p:ext>
            </p:extLst>
          </p:nvPr>
        </p:nvGraphicFramePr>
        <p:xfrm>
          <a:off x="335877" y="5525476"/>
          <a:ext cx="3725126" cy="1554480"/>
        </p:xfrm>
        <a:graphic>
          <a:graphicData uri="http://schemas.openxmlformats.org/drawingml/2006/table">
            <a:tbl>
              <a:tblPr firstRow="1" bandRow="1">
                <a:tableStyleId>{D27102A9-8310-4765-A935-A1911B00CA55}</a:tableStyleId>
              </a:tblPr>
              <a:tblGrid>
                <a:gridCol w="994068">
                  <a:extLst>
                    <a:ext uri="{9D8B030D-6E8A-4147-A177-3AD203B41FA5}">
                      <a16:colId xmlns:a16="http://schemas.microsoft.com/office/drawing/2014/main" val="474158380"/>
                    </a:ext>
                  </a:extLst>
                </a:gridCol>
                <a:gridCol w="1128889">
                  <a:extLst>
                    <a:ext uri="{9D8B030D-6E8A-4147-A177-3AD203B41FA5}">
                      <a16:colId xmlns:a16="http://schemas.microsoft.com/office/drawing/2014/main" val="4170450307"/>
                    </a:ext>
                  </a:extLst>
                </a:gridCol>
                <a:gridCol w="722489">
                  <a:extLst>
                    <a:ext uri="{9D8B030D-6E8A-4147-A177-3AD203B41FA5}">
                      <a16:colId xmlns:a16="http://schemas.microsoft.com/office/drawing/2014/main" val="3321491618"/>
                    </a:ext>
                  </a:extLst>
                </a:gridCol>
                <a:gridCol w="879680">
                  <a:extLst>
                    <a:ext uri="{9D8B030D-6E8A-4147-A177-3AD203B41FA5}">
                      <a16:colId xmlns:a16="http://schemas.microsoft.com/office/drawing/2014/main" val="1203578561"/>
                    </a:ext>
                  </a:extLst>
                </a:gridCol>
              </a:tblGrid>
              <a:tr h="527526">
                <a:tc>
                  <a:txBody>
                    <a:bodyPr/>
                    <a:lstStyle/>
                    <a:p>
                      <a:pPr algn="l"/>
                      <a:endParaRPr lang="tr-TR" sz="1400" b="1" dirty="0">
                        <a:latin typeface="Trebuchet MS" panose="020B0603020202020204" pitchFamily="34" charset="0"/>
                        <a:ea typeface="Cambria Math" panose="02040503050406030204" pitchFamily="18" charset="0"/>
                      </a:endParaRPr>
                    </a:p>
                  </a:txBody>
                  <a:tcPr anchor="ctr">
                    <a:noFill/>
                  </a:tcPr>
                </a:tc>
                <a:tc>
                  <a:txBody>
                    <a:bodyPr/>
                    <a:lstStyle/>
                    <a:p>
                      <a:pPr algn="l"/>
                      <a:r>
                        <a:rPr lang="tr-TR" sz="1300" b="0" dirty="0">
                          <a:latin typeface="Trebuchet MS" panose="020B0603020202020204" pitchFamily="34" charset="0"/>
                          <a:ea typeface="Cambria Math" panose="02040503050406030204" pitchFamily="18" charset="0"/>
                        </a:rPr>
                        <a:t>İşgücüne Katılma Oranı (%)</a:t>
                      </a:r>
                    </a:p>
                  </a:txBody>
                  <a:tcPr anchor="ctr">
                    <a:noFill/>
                  </a:tcPr>
                </a:tc>
                <a:tc>
                  <a:txBody>
                    <a:bodyPr/>
                    <a:lstStyle/>
                    <a:p>
                      <a:pPr algn="l"/>
                      <a:r>
                        <a:rPr lang="tr-TR" sz="1300" b="0" dirty="0">
                          <a:latin typeface="Trebuchet MS" panose="020B0603020202020204" pitchFamily="34" charset="0"/>
                          <a:ea typeface="Cambria Math" panose="02040503050406030204" pitchFamily="18" charset="0"/>
                        </a:rPr>
                        <a:t>İşsizlik Oranı (%)</a:t>
                      </a:r>
                    </a:p>
                  </a:txBody>
                  <a:tcPr anchor="ctr">
                    <a:noFill/>
                  </a:tcPr>
                </a:tc>
                <a:tc>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r>
                        <a:rPr lang="tr-TR" sz="1300" b="0" dirty="0">
                          <a:latin typeface="Trebuchet MS" panose="020B0603020202020204" pitchFamily="34" charset="0"/>
                          <a:ea typeface="Cambria Math" panose="02040503050406030204" pitchFamily="18" charset="0"/>
                        </a:rPr>
                        <a:t>İstihdam Oranı (%)</a:t>
                      </a:r>
                    </a:p>
                  </a:txBody>
                  <a:tcPr anchor="ctr">
                    <a:noFill/>
                  </a:tcPr>
                </a:tc>
                <a:extLst>
                  <a:ext uri="{0D108BD9-81ED-4DB2-BD59-A6C34878D82A}">
                    <a16:rowId xmlns:a16="http://schemas.microsoft.com/office/drawing/2014/main" val="3974629367"/>
                  </a:ext>
                </a:extLst>
              </a:tr>
              <a:tr h="234456">
                <a:tc>
                  <a:txBody>
                    <a:bodyPr/>
                    <a:lstStyle/>
                    <a:p>
                      <a:r>
                        <a:rPr lang="tr-TR" sz="1300" dirty="0">
                          <a:latin typeface="Trebuchet MS" panose="020B0603020202020204" pitchFamily="34" charset="0"/>
                          <a:ea typeface="Cambria Math" panose="02040503050406030204" pitchFamily="18" charset="0"/>
                        </a:rPr>
                        <a:t>Zonguldak</a:t>
                      </a:r>
                    </a:p>
                  </a:txBody>
                  <a:tcPr/>
                </a:tc>
                <a:tc>
                  <a:txBody>
                    <a:bodyPr/>
                    <a:lstStyle/>
                    <a:p>
                      <a:pPr algn="r"/>
                      <a:r>
                        <a:rPr lang="tr-TR" sz="1300" b="0" dirty="0">
                          <a:latin typeface="Trebuchet MS" panose="020B0603020202020204" pitchFamily="34" charset="0"/>
                          <a:ea typeface="Cambria Math" panose="02040503050406030204" pitchFamily="18" charset="0"/>
                        </a:rPr>
                        <a:t>52,3</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9,9</a:t>
                      </a:r>
                    </a:p>
                  </a:txBody>
                  <a:tcPr marL="68580" marR="68580" marT="0" marB="0" anchor="ctr"/>
                </a:tc>
                <a:tc>
                  <a:txBody>
                    <a:bodyPr/>
                    <a:lstStyle/>
                    <a:p>
                      <a:pPr algn="r" fontAlgn="b"/>
                      <a:r>
                        <a:rPr lang="tr-TR" sz="1300" b="0" i="0" u="none" strike="noStrike" dirty="0">
                          <a:effectLst/>
                          <a:latin typeface="Trebuchet MS" panose="020B0603020202020204" pitchFamily="34" charset="0"/>
                        </a:rPr>
                        <a:t>47,1</a:t>
                      </a:r>
                    </a:p>
                  </a:txBody>
                  <a:tcPr marL="9525" marR="9525" marT="9525" marB="0" anchor="ctr"/>
                </a:tc>
                <a:extLst>
                  <a:ext uri="{0D108BD9-81ED-4DB2-BD59-A6C34878D82A}">
                    <a16:rowId xmlns:a16="http://schemas.microsoft.com/office/drawing/2014/main" val="3228924316"/>
                  </a:ext>
                </a:extLst>
              </a:tr>
              <a:tr h="234456">
                <a:tc>
                  <a:txBody>
                    <a:bodyPr/>
                    <a:lstStyle/>
                    <a:p>
                      <a:r>
                        <a:rPr lang="tr-TR" sz="1300" dirty="0">
                          <a:latin typeface="Trebuchet MS" panose="020B0603020202020204" pitchFamily="34" charset="0"/>
                          <a:ea typeface="Cambria Math" panose="02040503050406030204" pitchFamily="18" charset="0"/>
                        </a:rPr>
                        <a:t>TR 81</a:t>
                      </a:r>
                    </a:p>
                  </a:txBody>
                  <a:tcPr/>
                </a:tc>
                <a:tc>
                  <a:txBody>
                    <a:bodyPr/>
                    <a:lstStyle/>
                    <a:p>
                      <a:pPr algn="r"/>
                      <a:r>
                        <a:rPr lang="tr-TR" sz="1300" b="0" dirty="0">
                          <a:latin typeface="Trebuchet MS" panose="020B0603020202020204" pitchFamily="34" charset="0"/>
                          <a:ea typeface="Cambria Math" panose="02040503050406030204" pitchFamily="18" charset="0"/>
                        </a:rPr>
                        <a:t>52,8</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9,2</a:t>
                      </a:r>
                    </a:p>
                  </a:txBody>
                  <a:tcPr marL="68580" marR="68580" marT="0" marB="0" anchor="ctr"/>
                </a:tc>
                <a:tc>
                  <a:txBody>
                    <a:bodyPr/>
                    <a:lstStyle/>
                    <a:p>
                      <a:pPr algn="r" fontAlgn="b"/>
                      <a:r>
                        <a:rPr lang="tr-TR" sz="1300" b="0" i="0" u="none" strike="noStrike" dirty="0">
                          <a:effectLst/>
                          <a:latin typeface="Trebuchet MS" panose="020B0603020202020204" pitchFamily="34" charset="0"/>
                        </a:rPr>
                        <a:t>47,9</a:t>
                      </a:r>
                    </a:p>
                  </a:txBody>
                  <a:tcPr marL="9525" marR="9525" marT="9525" marB="0" anchor="ctr"/>
                </a:tc>
                <a:extLst>
                  <a:ext uri="{0D108BD9-81ED-4DB2-BD59-A6C34878D82A}">
                    <a16:rowId xmlns:a16="http://schemas.microsoft.com/office/drawing/2014/main" val="3898744942"/>
                  </a:ext>
                </a:extLst>
              </a:tr>
              <a:tr h="234456">
                <a:tc>
                  <a:txBody>
                    <a:bodyPr/>
                    <a:lstStyle/>
                    <a:p>
                      <a:r>
                        <a:rPr lang="tr-TR" sz="1300" dirty="0">
                          <a:latin typeface="Trebuchet MS" panose="020B0603020202020204" pitchFamily="34" charset="0"/>
                          <a:ea typeface="Cambria Math" panose="02040503050406030204" pitchFamily="18" charset="0"/>
                        </a:rPr>
                        <a:t>Türkiye</a:t>
                      </a:r>
                    </a:p>
                  </a:txBody>
                  <a:tcPr/>
                </a:tc>
                <a:tc>
                  <a:txBody>
                    <a:bodyPr/>
                    <a:lstStyle/>
                    <a:p>
                      <a:pPr algn="r"/>
                      <a:r>
                        <a:rPr lang="tr-TR" sz="1300" b="0" dirty="0">
                          <a:latin typeface="Trebuchet MS" panose="020B0603020202020204" pitchFamily="34" charset="0"/>
                          <a:ea typeface="Cambria Math" panose="02040503050406030204" pitchFamily="18" charset="0"/>
                        </a:rPr>
                        <a:t>54,2</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8,7</a:t>
                      </a:r>
                    </a:p>
                  </a:txBody>
                  <a:tcPr marL="68580" marR="68580" marT="0" marB="0" anchor="ctr"/>
                </a:tc>
                <a:tc>
                  <a:txBody>
                    <a:bodyPr/>
                    <a:lstStyle/>
                    <a:p>
                      <a:pPr algn="r" fontAlgn="b"/>
                      <a:r>
                        <a:rPr lang="tr-TR" sz="1300" b="0" i="0" u="none" strike="noStrike" dirty="0">
                          <a:effectLst/>
                          <a:latin typeface="Trebuchet MS" panose="020B0603020202020204" pitchFamily="34" charset="0"/>
                        </a:rPr>
                        <a:t>49,5</a:t>
                      </a:r>
                    </a:p>
                  </a:txBody>
                  <a:tcPr marL="9525" marR="9525" marT="9525" marB="0" anchor="ctr"/>
                </a:tc>
                <a:extLst>
                  <a:ext uri="{0D108BD9-81ED-4DB2-BD59-A6C34878D82A}">
                    <a16:rowId xmlns:a16="http://schemas.microsoft.com/office/drawing/2014/main" val="825451379"/>
                  </a:ext>
                </a:extLst>
              </a:tr>
            </a:tbl>
          </a:graphicData>
        </a:graphic>
      </p:graphicFrame>
      <p:sp>
        <p:nvSpPr>
          <p:cNvPr id="3" name="Metin kutusu 2">
            <a:extLst>
              <a:ext uri="{FF2B5EF4-FFF2-40B4-BE49-F238E27FC236}">
                <a16:creationId xmlns:a16="http://schemas.microsoft.com/office/drawing/2014/main" id="{D3BDA9CB-187A-4A39-B7B9-0541D941B935}"/>
              </a:ext>
            </a:extLst>
          </p:cNvPr>
          <p:cNvSpPr txBox="1"/>
          <p:nvPr/>
        </p:nvSpPr>
        <p:spPr>
          <a:xfrm>
            <a:off x="297869" y="5194353"/>
            <a:ext cx="3122400" cy="292388"/>
          </a:xfrm>
          <a:prstGeom prst="rect">
            <a:avLst/>
          </a:prstGeom>
          <a:noFill/>
        </p:spPr>
        <p:txBody>
          <a:bodyPr wrap="square" rtlCol="0">
            <a:spAutoFit/>
          </a:bodyPr>
          <a:lstStyle/>
          <a:p>
            <a:r>
              <a:rPr lang="tr-TR" sz="1300" dirty="0">
                <a:latin typeface="Trebuchet MS" panose="020B0603020202020204" pitchFamily="34" charset="0"/>
              </a:rPr>
              <a:t>Temel İşgücü Göstergeleri 2024</a:t>
            </a:r>
          </a:p>
        </p:txBody>
      </p:sp>
      <p:graphicFrame>
        <p:nvGraphicFramePr>
          <p:cNvPr id="13" name="Tablo 12">
            <a:extLst>
              <a:ext uri="{FF2B5EF4-FFF2-40B4-BE49-F238E27FC236}">
                <a16:creationId xmlns:a16="http://schemas.microsoft.com/office/drawing/2014/main" id="{40F651F6-F19A-4D65-AD28-2268155C8158}"/>
              </a:ext>
            </a:extLst>
          </p:cNvPr>
          <p:cNvGraphicFramePr>
            <a:graphicFrameLocks noGrp="1"/>
          </p:cNvGraphicFramePr>
          <p:nvPr>
            <p:extLst>
              <p:ext uri="{D42A27DB-BD31-4B8C-83A1-F6EECF244321}">
                <p14:modId xmlns:p14="http://schemas.microsoft.com/office/powerpoint/2010/main" val="2525037287"/>
              </p:ext>
            </p:extLst>
          </p:nvPr>
        </p:nvGraphicFramePr>
        <p:xfrm>
          <a:off x="4148336" y="5822682"/>
          <a:ext cx="2369205" cy="1255507"/>
        </p:xfrm>
        <a:graphic>
          <a:graphicData uri="http://schemas.openxmlformats.org/drawingml/2006/table">
            <a:tbl>
              <a:tblPr firstRow="1" bandRow="1">
                <a:tableStyleId>{D27102A9-8310-4765-A935-A1911B00CA55}</a:tableStyleId>
              </a:tblPr>
              <a:tblGrid>
                <a:gridCol w="666359">
                  <a:extLst>
                    <a:ext uri="{9D8B030D-6E8A-4147-A177-3AD203B41FA5}">
                      <a16:colId xmlns:a16="http://schemas.microsoft.com/office/drawing/2014/main" val="4170450307"/>
                    </a:ext>
                  </a:extLst>
                </a:gridCol>
                <a:gridCol w="914400">
                  <a:extLst>
                    <a:ext uri="{9D8B030D-6E8A-4147-A177-3AD203B41FA5}">
                      <a16:colId xmlns:a16="http://schemas.microsoft.com/office/drawing/2014/main" val="3321491618"/>
                    </a:ext>
                  </a:extLst>
                </a:gridCol>
                <a:gridCol w="788446">
                  <a:extLst>
                    <a:ext uri="{9D8B030D-6E8A-4147-A177-3AD203B41FA5}">
                      <a16:colId xmlns:a16="http://schemas.microsoft.com/office/drawing/2014/main" val="1203578561"/>
                    </a:ext>
                  </a:extLst>
                </a:gridCol>
              </a:tblGrid>
              <a:tr h="676387">
                <a:tc>
                  <a:txBody>
                    <a:bodyPr/>
                    <a:lstStyle/>
                    <a:p>
                      <a:pPr algn="l"/>
                      <a:r>
                        <a:rPr lang="tr-TR" sz="1300" b="0" dirty="0">
                          <a:latin typeface="Trebuchet MS" panose="020B0603020202020204" pitchFamily="34" charset="0"/>
                          <a:ea typeface="Cambria Math" panose="02040503050406030204" pitchFamily="18" charset="0"/>
                        </a:rPr>
                        <a:t>Tarım (%)</a:t>
                      </a:r>
                    </a:p>
                  </a:txBody>
                  <a:tcPr anchor="ctr">
                    <a:noFill/>
                  </a:tcPr>
                </a:tc>
                <a:tc>
                  <a:txBody>
                    <a:bodyPr/>
                    <a:lstStyle/>
                    <a:p>
                      <a:pPr algn="l"/>
                      <a:r>
                        <a:rPr lang="tr-TR" sz="1300" b="0" dirty="0">
                          <a:latin typeface="Trebuchet MS" panose="020B0603020202020204" pitchFamily="34" charset="0"/>
                          <a:ea typeface="Cambria Math" panose="02040503050406030204" pitchFamily="18" charset="0"/>
                        </a:rPr>
                        <a:t>Sanayi (%)</a:t>
                      </a:r>
                    </a:p>
                  </a:txBody>
                  <a:tcPr anchor="ctr">
                    <a:noFill/>
                  </a:tcPr>
                </a:tc>
                <a:tc>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r>
                        <a:rPr lang="tr-TR" sz="1300" b="0" dirty="0">
                          <a:latin typeface="Trebuchet MS" panose="020B0603020202020204" pitchFamily="34" charset="0"/>
                          <a:ea typeface="Cambria Math" panose="02040503050406030204" pitchFamily="18" charset="0"/>
                        </a:rPr>
                        <a:t>Hizmet (%)</a:t>
                      </a:r>
                    </a:p>
                  </a:txBody>
                  <a:tcPr anchor="ctr">
                    <a:noFill/>
                  </a:tcPr>
                </a:tc>
                <a:extLst>
                  <a:ext uri="{0D108BD9-81ED-4DB2-BD59-A6C34878D82A}">
                    <a16:rowId xmlns:a16="http://schemas.microsoft.com/office/drawing/2014/main" val="3974629367"/>
                  </a:ext>
                </a:extLst>
              </a:tr>
              <a:tr h="284799">
                <a:tc>
                  <a:txBody>
                    <a:bodyPr/>
                    <a:lstStyle/>
                    <a:p>
                      <a:pPr algn="r"/>
                      <a:r>
                        <a:rPr lang="tr-TR" sz="1300" b="0" dirty="0">
                          <a:latin typeface="Trebuchet MS" panose="020B0603020202020204" pitchFamily="34" charset="0"/>
                          <a:ea typeface="Cambria Math" panose="02040503050406030204" pitchFamily="18" charset="0"/>
                        </a:rPr>
                        <a:t>26,2</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27,3</a:t>
                      </a:r>
                    </a:p>
                  </a:txBody>
                  <a:tcPr marL="68580" marR="68580" marT="0" marB="0" anchor="ctr"/>
                </a:tc>
                <a:tc>
                  <a:txBody>
                    <a:bodyPr/>
                    <a:lstStyle/>
                    <a:p>
                      <a:pPr algn="r" fontAlgn="b"/>
                      <a:r>
                        <a:rPr lang="tr-TR" sz="1300" b="0" i="0" u="none" strike="noStrike" dirty="0">
                          <a:effectLst/>
                          <a:latin typeface="Trebuchet MS" panose="020B0603020202020204" pitchFamily="34" charset="0"/>
                        </a:rPr>
                        <a:t>57,9</a:t>
                      </a:r>
                    </a:p>
                  </a:txBody>
                  <a:tcPr marL="9525" marR="9525" marT="9525" marB="0" anchor="ctr"/>
                </a:tc>
                <a:extLst>
                  <a:ext uri="{0D108BD9-81ED-4DB2-BD59-A6C34878D82A}">
                    <a16:rowId xmlns:a16="http://schemas.microsoft.com/office/drawing/2014/main" val="3898744942"/>
                  </a:ext>
                </a:extLst>
              </a:tr>
              <a:tr h="284799">
                <a:tc>
                  <a:txBody>
                    <a:bodyPr/>
                    <a:lstStyle/>
                    <a:p>
                      <a:pPr algn="r"/>
                      <a:r>
                        <a:rPr lang="tr-TR" sz="1300" b="0" dirty="0">
                          <a:latin typeface="Trebuchet MS" panose="020B0603020202020204" pitchFamily="34" charset="0"/>
                          <a:ea typeface="Cambria Math" panose="02040503050406030204" pitchFamily="18" charset="0"/>
                        </a:rPr>
                        <a:t>14,8</a:t>
                      </a:r>
                    </a:p>
                  </a:txBody>
                  <a:tcPr anchor="ctr"/>
                </a:tc>
                <a:tc>
                  <a:txBody>
                    <a:bodyPr/>
                    <a:lstStyle/>
                    <a:p>
                      <a:pPr algn="r">
                        <a:lnSpc>
                          <a:spcPct val="107000"/>
                        </a:lnSpc>
                        <a:spcAft>
                          <a:spcPts val="0"/>
                        </a:spcAft>
                      </a:pPr>
                      <a:r>
                        <a:rPr lang="tr-TR" sz="1300" b="0" dirty="0">
                          <a:effectLst/>
                          <a:latin typeface="Trebuchet MS" panose="020B0603020202020204" pitchFamily="34" charset="0"/>
                          <a:ea typeface="Calibri" panose="020F0502020204030204" pitchFamily="34" charset="0"/>
                          <a:cs typeface="Times New Roman" panose="02020603050405020304" pitchFamily="18" charset="0"/>
                        </a:rPr>
                        <a:t>27,3</a:t>
                      </a:r>
                    </a:p>
                  </a:txBody>
                  <a:tcPr marL="68580" marR="68580" marT="0" marB="0" anchor="ctr"/>
                </a:tc>
                <a:tc>
                  <a:txBody>
                    <a:bodyPr/>
                    <a:lstStyle/>
                    <a:p>
                      <a:pPr algn="r" fontAlgn="b"/>
                      <a:r>
                        <a:rPr lang="tr-TR" sz="1300" b="0" i="0" u="none" strike="noStrike" dirty="0">
                          <a:effectLst/>
                          <a:latin typeface="Trebuchet MS" panose="020B0603020202020204" pitchFamily="34" charset="0"/>
                        </a:rPr>
                        <a:t>57,9</a:t>
                      </a:r>
                    </a:p>
                  </a:txBody>
                  <a:tcPr marL="9525" marR="9525" marT="9525" marB="0" anchor="ctr"/>
                </a:tc>
                <a:extLst>
                  <a:ext uri="{0D108BD9-81ED-4DB2-BD59-A6C34878D82A}">
                    <a16:rowId xmlns:a16="http://schemas.microsoft.com/office/drawing/2014/main" val="825451379"/>
                  </a:ext>
                </a:extLst>
              </a:tr>
            </a:tbl>
          </a:graphicData>
        </a:graphic>
      </p:graphicFrame>
      <p:sp>
        <p:nvSpPr>
          <p:cNvPr id="15" name="Metin kutusu 14">
            <a:extLst>
              <a:ext uri="{FF2B5EF4-FFF2-40B4-BE49-F238E27FC236}">
                <a16:creationId xmlns:a16="http://schemas.microsoft.com/office/drawing/2014/main" id="{3A94F23E-E7BA-4D67-B3D2-2028B04673B3}"/>
              </a:ext>
            </a:extLst>
          </p:cNvPr>
          <p:cNvSpPr txBox="1"/>
          <p:nvPr/>
        </p:nvSpPr>
        <p:spPr>
          <a:xfrm>
            <a:off x="4097770" y="5330412"/>
            <a:ext cx="2369205" cy="492443"/>
          </a:xfrm>
          <a:prstGeom prst="rect">
            <a:avLst/>
          </a:prstGeom>
          <a:noFill/>
        </p:spPr>
        <p:txBody>
          <a:bodyPr wrap="square" rtlCol="0">
            <a:spAutoFit/>
          </a:bodyPr>
          <a:lstStyle/>
          <a:p>
            <a:r>
              <a:rPr lang="tr-TR" sz="1300" dirty="0">
                <a:latin typeface="Trebuchet MS" panose="020B0603020202020204" pitchFamily="34" charset="0"/>
              </a:rPr>
              <a:t>İstihdam Edilenlerin Sektörel Dağılımı 2024</a:t>
            </a:r>
          </a:p>
        </p:txBody>
      </p:sp>
      <p:graphicFrame>
        <p:nvGraphicFramePr>
          <p:cNvPr id="16" name="Grafik 15">
            <a:extLst>
              <a:ext uri="{FF2B5EF4-FFF2-40B4-BE49-F238E27FC236}">
                <a16:creationId xmlns:a16="http://schemas.microsoft.com/office/drawing/2014/main" id="{BEFBDB2F-ADF8-4829-ACDD-D309BBB900C5}"/>
              </a:ext>
            </a:extLst>
          </p:cNvPr>
          <p:cNvGraphicFramePr/>
          <p:nvPr>
            <p:extLst>
              <p:ext uri="{D42A27DB-BD31-4B8C-83A1-F6EECF244321}">
                <p14:modId xmlns:p14="http://schemas.microsoft.com/office/powerpoint/2010/main" val="1703669903"/>
              </p:ext>
            </p:extLst>
          </p:nvPr>
        </p:nvGraphicFramePr>
        <p:xfrm>
          <a:off x="-2108923" y="7078189"/>
          <a:ext cx="10270790" cy="2619496"/>
        </p:xfrm>
        <a:graphic>
          <a:graphicData uri="http://schemas.openxmlformats.org/drawingml/2006/chart">
            <c:chart xmlns:c="http://schemas.openxmlformats.org/drawingml/2006/chart" xmlns:r="http://schemas.openxmlformats.org/officeDocument/2006/relationships" r:id="rId4"/>
          </a:graphicData>
        </a:graphic>
      </p:graphicFrame>
      <p:sp>
        <p:nvSpPr>
          <p:cNvPr id="4" name="Akış Çizelgesi: Delikli Teyp 3">
            <a:extLst>
              <a:ext uri="{FF2B5EF4-FFF2-40B4-BE49-F238E27FC236}">
                <a16:creationId xmlns:a16="http://schemas.microsoft.com/office/drawing/2014/main" id="{D27A8E8D-8281-4E0D-861D-5D62F2C14457}"/>
              </a:ext>
            </a:extLst>
          </p:cNvPr>
          <p:cNvSpPr/>
          <p:nvPr/>
        </p:nvSpPr>
        <p:spPr>
          <a:xfrm>
            <a:off x="2025018" y="7832532"/>
            <a:ext cx="2799645" cy="816293"/>
          </a:xfrm>
          <a:prstGeom prst="flowChartPunchedTape">
            <a:avLst/>
          </a:prstGeom>
          <a:gradFill flip="none" rotWithShape="1">
            <a:gsLst>
              <a:gs pos="0">
                <a:schemeClr val="accent3">
                  <a:lumMod val="40000"/>
                  <a:lumOff val="60000"/>
                </a:schemeClr>
              </a:gs>
              <a:gs pos="25000">
                <a:schemeClr val="accent3">
                  <a:alpha val="26000"/>
                  <a:lumMod val="50000"/>
                </a:schemeClr>
              </a:gs>
              <a:gs pos="100000">
                <a:schemeClr val="accent3">
                  <a:lumMod val="60000"/>
                </a:schemeClr>
              </a:gs>
            </a:gsLst>
            <a:path path="circle">
              <a:fillToRect l="50000" t="130000" r="50000" b="-30000"/>
            </a:path>
            <a:tileRect/>
          </a:gradFill>
        </p:spPr>
        <p:txBody>
          <a:bodyPr wrap="square">
            <a:spAutoFit/>
          </a:bodyPr>
          <a:lstStyle/>
          <a:p>
            <a:pPr algn="ctr"/>
            <a:r>
              <a:rPr lang="tr-TR" sz="1300" dirty="0">
                <a:solidFill>
                  <a:schemeClr val="bg1"/>
                </a:solidFill>
                <a:latin typeface="Trebuchet MS" panose="020B0603020202020204" pitchFamily="34" charset="0"/>
              </a:rPr>
              <a:t>İl Geneli İş Gücü İstihdamı Dağılımı </a:t>
            </a:r>
            <a:r>
              <a:rPr lang="tr-TR" sz="1200" dirty="0">
                <a:solidFill>
                  <a:schemeClr val="bg1"/>
                </a:solidFill>
                <a:latin typeface="Trebuchet MS" panose="020B0603020202020204" pitchFamily="34" charset="0"/>
              </a:rPr>
              <a:t>(500+ istihdam)</a:t>
            </a:r>
            <a:endParaRPr lang="tr-TR" sz="13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77302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D806AB5-C75C-49E5-B6BC-B015D927251F}"/>
              </a:ext>
            </a:extLst>
          </p:cNvPr>
          <p:cNvPicPr>
            <a:picLocks noChangeAspect="1"/>
          </p:cNvPicPr>
          <p:nvPr/>
        </p:nvPicPr>
        <p:blipFill>
          <a:blip r:embed="rId2" cstate="print">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732404" y="222672"/>
            <a:ext cx="1407452" cy="1009507"/>
          </a:xfrm>
          <a:prstGeom prst="rect">
            <a:avLst/>
          </a:prstGeom>
        </p:spPr>
      </p:pic>
      <p:sp>
        <p:nvSpPr>
          <p:cNvPr id="2" name="Dikdörtgen 1">
            <a:extLst>
              <a:ext uri="{FF2B5EF4-FFF2-40B4-BE49-F238E27FC236}">
                <a16:creationId xmlns:a16="http://schemas.microsoft.com/office/drawing/2014/main" id="{82653582-328B-4F35-BA1E-E651511BF10F}"/>
              </a:ext>
            </a:extLst>
          </p:cNvPr>
          <p:cNvSpPr/>
          <p:nvPr/>
        </p:nvSpPr>
        <p:spPr>
          <a:xfrm>
            <a:off x="267387" y="163776"/>
            <a:ext cx="6305764" cy="913034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a:extLst>
              <a:ext uri="{FF2B5EF4-FFF2-40B4-BE49-F238E27FC236}">
                <a16:creationId xmlns:a16="http://schemas.microsoft.com/office/drawing/2014/main" id="{4720DBBD-6EA4-493E-B631-9D5D35E79F53}"/>
              </a:ext>
            </a:extLst>
          </p:cNvPr>
          <p:cNvGrpSpPr/>
          <p:nvPr/>
        </p:nvGrpSpPr>
        <p:grpSpPr>
          <a:xfrm>
            <a:off x="0" y="1145546"/>
            <a:ext cx="6840538" cy="2577628"/>
            <a:chOff x="-66261" y="1734251"/>
            <a:chExt cx="6840538" cy="2347942"/>
          </a:xfrm>
        </p:grpSpPr>
        <p:sp>
          <p:nvSpPr>
            <p:cNvPr id="7" name="Metin kutusu 6">
              <a:extLst>
                <a:ext uri="{FF2B5EF4-FFF2-40B4-BE49-F238E27FC236}">
                  <a16:creationId xmlns:a16="http://schemas.microsoft.com/office/drawing/2014/main" id="{AACAB903-5A79-4FC7-9E48-9E8FD73C9067}"/>
                </a:ext>
              </a:extLst>
            </p:cNvPr>
            <p:cNvSpPr txBox="1"/>
            <p:nvPr/>
          </p:nvSpPr>
          <p:spPr>
            <a:xfrm>
              <a:off x="-66261" y="1841946"/>
              <a:ext cx="6840538" cy="2031325"/>
            </a:xfrm>
            <a:prstGeom prst="rect">
              <a:avLst/>
            </a:prstGeom>
            <a:solidFill>
              <a:schemeClr val="tx1">
                <a:lumMod val="85000"/>
                <a:lumOff val="15000"/>
                <a:alpha val="60000"/>
              </a:schemeClr>
            </a:solidFill>
            <a:ln w="38100">
              <a:noFill/>
            </a:ln>
          </p:spPr>
          <p:txBody>
            <a:bodyPr wrap="square" numCol="1" rtlCol="0" anchor="ctr">
              <a:spAutoFit/>
            </a:bodyPr>
            <a:lstStyle/>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a:p>
              <a:pPr algn="just"/>
              <a:endParaRPr lang="tr-TR" dirty="0">
                <a:solidFill>
                  <a:schemeClr val="bg1"/>
                </a:solidFill>
                <a:latin typeface="Trebuchet MS" panose="020B0603020202020204" pitchFamily="34" charset="0"/>
              </a:endParaRPr>
            </a:p>
          </p:txBody>
        </p:sp>
        <p:sp>
          <p:nvSpPr>
            <p:cNvPr id="17" name="Metin kutusu 16">
              <a:extLst>
                <a:ext uri="{FF2B5EF4-FFF2-40B4-BE49-F238E27FC236}">
                  <a16:creationId xmlns:a16="http://schemas.microsoft.com/office/drawing/2014/main" id="{41CC02E3-B7BB-46C5-B675-9A15D2941474}"/>
                </a:ext>
              </a:extLst>
            </p:cNvPr>
            <p:cNvSpPr txBox="1"/>
            <p:nvPr/>
          </p:nvSpPr>
          <p:spPr>
            <a:xfrm>
              <a:off x="231608" y="1734251"/>
              <a:ext cx="6276523" cy="2347942"/>
            </a:xfrm>
            <a:prstGeom prst="rect">
              <a:avLst/>
            </a:prstGeom>
            <a:noFill/>
            <a:ln w="38100">
              <a:noFill/>
            </a:ln>
          </p:spPr>
          <p:txBody>
            <a:bodyPr wrap="square" numCol="1" rtlCol="0" anchor="ctr">
              <a:spAutoFit/>
            </a:bodyPr>
            <a:lstStyle/>
            <a:p>
              <a:pPr algn="just"/>
              <a:endParaRPr lang="tr-TR" sz="2000" dirty="0">
                <a:solidFill>
                  <a:schemeClr val="bg1"/>
                </a:solidFill>
                <a:latin typeface="Trebuchet MS" panose="020B0603020202020204" pitchFamily="34" charset="0"/>
              </a:endParaRPr>
            </a:p>
            <a:p>
              <a:pPr algn="just"/>
              <a:r>
                <a:rPr lang="tr-TR" sz="2000" dirty="0">
                  <a:solidFill>
                    <a:schemeClr val="bg1"/>
                  </a:solidFill>
                  <a:latin typeface="Trebuchet MS" panose="020B0603020202020204" pitchFamily="34" charset="0"/>
                </a:rPr>
                <a:t>EKONOMİK GÖSTERGELER</a:t>
              </a:r>
            </a:p>
            <a:p>
              <a:pPr algn="just"/>
              <a:endParaRPr lang="tr-TR" sz="1200" dirty="0">
                <a:solidFill>
                  <a:schemeClr val="bg1"/>
                </a:solidFill>
                <a:latin typeface="Trebuchet MS" panose="020B0603020202020204" pitchFamily="34" charset="0"/>
              </a:endParaRPr>
            </a:p>
            <a:p>
              <a:pPr algn="just"/>
              <a:r>
                <a:rPr lang="tr-TR" sz="1550" dirty="0">
                  <a:solidFill>
                    <a:schemeClr val="bg1"/>
                  </a:solidFill>
                  <a:latin typeface="Trebuchet MS" panose="020B0603020202020204" pitchFamily="34" charset="0"/>
                </a:rPr>
                <a:t>Zonguldak 2023 yılı Kişi Başına GSYH sonuçlarına göre </a:t>
              </a:r>
              <a:r>
                <a:rPr lang="tr-TR" sz="1550" dirty="0">
                  <a:solidFill>
                    <a:schemeClr val="accent4"/>
                  </a:solidFill>
                  <a:latin typeface="Trebuchet MS" panose="020B0603020202020204" pitchFamily="34" charset="0"/>
                </a:rPr>
                <a:t>32’nci</a:t>
              </a:r>
              <a:r>
                <a:rPr lang="tr-TR" sz="1550" dirty="0">
                  <a:solidFill>
                    <a:schemeClr val="bg1"/>
                  </a:solidFill>
                  <a:latin typeface="Trebuchet MS" panose="020B0603020202020204" pitchFamily="34" charset="0"/>
                </a:rPr>
                <a:t> sırada yer almaktadır. Bir önceki yıla göre Kişi Başına GSYH’deki yaklaşık artış TL (158.478) bazında %47, dolar (9.563) bazında %3’tür. Ülke ortalamasının aksine GSYH dağılımında hizmetler değil sanayi sektörü ilk sıradadır. </a:t>
              </a:r>
            </a:p>
            <a:p>
              <a:pPr algn="just"/>
              <a:endParaRPr lang="tr-TR" sz="1600" dirty="0">
                <a:solidFill>
                  <a:schemeClr val="bg1"/>
                </a:solidFill>
                <a:latin typeface="Trebuchet MS" panose="020B0603020202020204" pitchFamily="34" charset="0"/>
              </a:endParaRPr>
            </a:p>
            <a:p>
              <a:pPr algn="just"/>
              <a:endParaRPr lang="tr-TR" sz="1600" dirty="0">
                <a:solidFill>
                  <a:schemeClr val="bg1"/>
                </a:solidFill>
                <a:latin typeface="Trebuchet MS" panose="020B0603020202020204" pitchFamily="34" charset="0"/>
              </a:endParaRPr>
            </a:p>
          </p:txBody>
        </p:sp>
      </p:grpSp>
      <p:cxnSp>
        <p:nvCxnSpPr>
          <p:cNvPr id="19" name="Düz Bağlayıcı 18">
            <a:extLst>
              <a:ext uri="{FF2B5EF4-FFF2-40B4-BE49-F238E27FC236}">
                <a16:creationId xmlns:a16="http://schemas.microsoft.com/office/drawing/2014/main" id="{18C22E1E-9531-4605-B8B5-F3E540C4A26D}"/>
              </a:ext>
            </a:extLst>
          </p:cNvPr>
          <p:cNvCxnSpPr>
            <a:cxnSpLocks/>
          </p:cNvCxnSpPr>
          <p:nvPr/>
        </p:nvCxnSpPr>
        <p:spPr>
          <a:xfrm>
            <a:off x="-119483" y="3510207"/>
            <a:ext cx="70157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Tablo 9">
            <a:extLst>
              <a:ext uri="{FF2B5EF4-FFF2-40B4-BE49-F238E27FC236}">
                <a16:creationId xmlns:a16="http://schemas.microsoft.com/office/drawing/2014/main" id="{DFEE8871-FF64-48B1-A9AC-1BB40FFC1AC5}"/>
              </a:ext>
            </a:extLst>
          </p:cNvPr>
          <p:cNvGraphicFramePr>
            <a:graphicFrameLocks noGrp="1"/>
          </p:cNvGraphicFramePr>
          <p:nvPr>
            <p:extLst>
              <p:ext uri="{D42A27DB-BD31-4B8C-83A1-F6EECF244321}">
                <p14:modId xmlns:p14="http://schemas.microsoft.com/office/powerpoint/2010/main" val="3479780904"/>
              </p:ext>
            </p:extLst>
          </p:nvPr>
        </p:nvGraphicFramePr>
        <p:xfrm>
          <a:off x="266146" y="6740385"/>
          <a:ext cx="6256684" cy="2286000"/>
        </p:xfrm>
        <a:graphic>
          <a:graphicData uri="http://schemas.openxmlformats.org/drawingml/2006/table">
            <a:tbl>
              <a:tblPr firstRow="1" bandRow="1">
                <a:tableStyleId>{D27102A9-8310-4765-A935-A1911B00CA55}</a:tableStyleId>
              </a:tblPr>
              <a:tblGrid>
                <a:gridCol w="1043365">
                  <a:extLst>
                    <a:ext uri="{9D8B030D-6E8A-4147-A177-3AD203B41FA5}">
                      <a16:colId xmlns:a16="http://schemas.microsoft.com/office/drawing/2014/main" val="474158380"/>
                    </a:ext>
                  </a:extLst>
                </a:gridCol>
                <a:gridCol w="666045">
                  <a:extLst>
                    <a:ext uri="{9D8B030D-6E8A-4147-A177-3AD203B41FA5}">
                      <a16:colId xmlns:a16="http://schemas.microsoft.com/office/drawing/2014/main" val="4170450307"/>
                    </a:ext>
                  </a:extLst>
                </a:gridCol>
                <a:gridCol w="869244">
                  <a:extLst>
                    <a:ext uri="{9D8B030D-6E8A-4147-A177-3AD203B41FA5}">
                      <a16:colId xmlns:a16="http://schemas.microsoft.com/office/drawing/2014/main" val="3321491618"/>
                    </a:ext>
                  </a:extLst>
                </a:gridCol>
                <a:gridCol w="722489">
                  <a:extLst>
                    <a:ext uri="{9D8B030D-6E8A-4147-A177-3AD203B41FA5}">
                      <a16:colId xmlns:a16="http://schemas.microsoft.com/office/drawing/2014/main" val="3982881555"/>
                    </a:ext>
                  </a:extLst>
                </a:gridCol>
                <a:gridCol w="688622">
                  <a:extLst>
                    <a:ext uri="{9D8B030D-6E8A-4147-A177-3AD203B41FA5}">
                      <a16:colId xmlns:a16="http://schemas.microsoft.com/office/drawing/2014/main" val="2191673275"/>
                    </a:ext>
                  </a:extLst>
                </a:gridCol>
                <a:gridCol w="778933">
                  <a:extLst>
                    <a:ext uri="{9D8B030D-6E8A-4147-A177-3AD203B41FA5}">
                      <a16:colId xmlns:a16="http://schemas.microsoft.com/office/drawing/2014/main" val="965218468"/>
                    </a:ext>
                  </a:extLst>
                </a:gridCol>
                <a:gridCol w="790223">
                  <a:extLst>
                    <a:ext uri="{9D8B030D-6E8A-4147-A177-3AD203B41FA5}">
                      <a16:colId xmlns:a16="http://schemas.microsoft.com/office/drawing/2014/main" val="1203578561"/>
                    </a:ext>
                  </a:extLst>
                </a:gridCol>
                <a:gridCol w="697763">
                  <a:extLst>
                    <a:ext uri="{9D8B030D-6E8A-4147-A177-3AD203B41FA5}">
                      <a16:colId xmlns:a16="http://schemas.microsoft.com/office/drawing/2014/main" val="41691092"/>
                    </a:ext>
                  </a:extLst>
                </a:gridCol>
              </a:tblGrid>
              <a:tr h="276162">
                <a:tc rowSpan="2">
                  <a:txBody>
                    <a:bodyPr/>
                    <a:lstStyle/>
                    <a:p>
                      <a:pPr algn="l"/>
                      <a:endParaRPr lang="tr-TR" sz="1400" b="1" dirty="0">
                        <a:latin typeface="Trebuchet MS" panose="020B0603020202020204" pitchFamily="34" charset="0"/>
                        <a:ea typeface="Cambria Math" panose="02040503050406030204" pitchFamily="18" charset="0"/>
                      </a:endParaRPr>
                    </a:p>
                  </a:txBody>
                  <a:tcPr anchor="ctr">
                    <a:noFill/>
                  </a:tcPr>
                </a:tc>
                <a:tc rowSpan="2">
                  <a:txBody>
                    <a:bodyPr/>
                    <a:lstStyle/>
                    <a:p>
                      <a:pPr marL="0" marR="0" lvl="0" indent="0" algn="ctr" defTabSz="684063" rtl="0" eaLnBrk="1" fontAlgn="auto" latinLnBrk="0" hangingPunct="1">
                        <a:lnSpc>
                          <a:spcPct val="100000"/>
                        </a:lnSpc>
                        <a:spcBef>
                          <a:spcPts val="0"/>
                        </a:spcBef>
                        <a:spcAft>
                          <a:spcPts val="0"/>
                        </a:spcAft>
                        <a:buClrTx/>
                        <a:buSzTx/>
                        <a:buFontTx/>
                        <a:buNone/>
                        <a:tabLst/>
                        <a:defRPr/>
                      </a:pPr>
                      <a:r>
                        <a:rPr lang="tr-TR" sz="1400" b="1" dirty="0">
                          <a:latin typeface="Trebuchet MS" panose="020B0603020202020204" pitchFamily="34" charset="0"/>
                          <a:ea typeface="Cambria Math" panose="02040503050406030204" pitchFamily="18" charset="0"/>
                        </a:rPr>
                        <a:t>GSYH (₺)</a:t>
                      </a:r>
                    </a:p>
                    <a:p>
                      <a:pPr algn="ctr"/>
                      <a:endParaRPr lang="tr-TR" sz="1400" b="1" dirty="0">
                        <a:latin typeface="Trebuchet MS" panose="020B0603020202020204" pitchFamily="34" charset="0"/>
                        <a:ea typeface="Cambria Math" panose="02040503050406030204" pitchFamily="18" charset="0"/>
                      </a:endParaRPr>
                    </a:p>
                  </a:txBody>
                  <a:tcPr anchor="ctr">
                    <a:noFill/>
                  </a:tcPr>
                </a:tc>
                <a:tc gridSpan="2">
                  <a:txBody>
                    <a:bodyPr/>
                    <a:lstStyle/>
                    <a:p>
                      <a:pPr algn="ctr"/>
                      <a:r>
                        <a:rPr lang="tr-TR" sz="1400" b="1" dirty="0">
                          <a:latin typeface="Trebuchet MS" panose="020B0603020202020204" pitchFamily="34" charset="0"/>
                          <a:ea typeface="Cambria Math" panose="02040503050406030204" pitchFamily="18" charset="0"/>
                        </a:rPr>
                        <a:t>Kişi Başına GSYH</a:t>
                      </a:r>
                    </a:p>
                  </a:txBody>
                  <a:tcPr anchor="ctr">
                    <a:noFill/>
                  </a:tcPr>
                </a:tc>
                <a:tc hMerge="1">
                  <a:txBody>
                    <a:bodyPr/>
                    <a:lstStyle/>
                    <a:p>
                      <a:endParaRPr lang="tr-TR"/>
                    </a:p>
                  </a:txBody>
                  <a:tcPr/>
                </a:tc>
                <a:tc gridSpan="3">
                  <a:txBody>
                    <a:bodyPr/>
                    <a:lstStyle/>
                    <a:p>
                      <a:pPr marL="0" marR="0" lvl="0" indent="0" algn="ctr" defTabSz="684063" rtl="0" eaLnBrk="1" fontAlgn="auto" latinLnBrk="0" hangingPunct="1">
                        <a:lnSpc>
                          <a:spcPct val="100000"/>
                        </a:lnSpc>
                        <a:spcBef>
                          <a:spcPts val="0"/>
                        </a:spcBef>
                        <a:spcAft>
                          <a:spcPts val="0"/>
                        </a:spcAft>
                        <a:buClrTx/>
                        <a:buSzTx/>
                        <a:buFontTx/>
                        <a:buNone/>
                        <a:tabLst/>
                        <a:defRPr/>
                      </a:pPr>
                      <a:r>
                        <a:rPr lang="tr-TR" sz="1400" b="1" dirty="0">
                          <a:latin typeface="Trebuchet MS" panose="020B0603020202020204" pitchFamily="34" charset="0"/>
                          <a:ea typeface="Cambria Math" panose="02040503050406030204" pitchFamily="18" charset="0"/>
                        </a:rPr>
                        <a:t>GSYH Sektör Dağılımı (%)</a:t>
                      </a:r>
                    </a:p>
                  </a:txBody>
                  <a:tcPr anchor="ctr">
                    <a:noFill/>
                  </a:tcPr>
                </a:tc>
                <a:tc hMerge="1">
                  <a:txBody>
                    <a:bodyPr/>
                    <a:lstStyle/>
                    <a:p>
                      <a:pPr algn="l"/>
                      <a:endParaRPr lang="tr-TR" sz="1400" b="1" dirty="0">
                        <a:latin typeface="Trebuchet MS" panose="020B0603020202020204" pitchFamily="34" charset="0"/>
                        <a:ea typeface="Cambria Math" panose="02040503050406030204" pitchFamily="18" charset="0"/>
                      </a:endParaRPr>
                    </a:p>
                  </a:txBody>
                  <a:tcPr anchor="ctr">
                    <a:noFill/>
                  </a:tcPr>
                </a:tc>
                <a:tc hMerge="1">
                  <a:txBody>
                    <a:bodyPr/>
                    <a:lstStyle/>
                    <a:p>
                      <a:pPr marL="0" marR="0" lvl="0" indent="0" algn="l" defTabSz="684063" rtl="0" eaLnBrk="1" fontAlgn="auto" latinLnBrk="0" hangingPunct="1">
                        <a:lnSpc>
                          <a:spcPct val="100000"/>
                        </a:lnSpc>
                        <a:spcBef>
                          <a:spcPts val="0"/>
                        </a:spcBef>
                        <a:spcAft>
                          <a:spcPts val="0"/>
                        </a:spcAft>
                        <a:buClrTx/>
                        <a:buSzTx/>
                        <a:buFontTx/>
                        <a:buNone/>
                        <a:tabLst/>
                        <a:defRPr/>
                      </a:pPr>
                      <a:endParaRPr lang="tr-TR" sz="1400" b="1" dirty="0">
                        <a:latin typeface="Trebuchet MS" panose="020B0603020202020204" pitchFamily="34" charset="0"/>
                        <a:ea typeface="Cambria Math" panose="02040503050406030204" pitchFamily="18" charset="0"/>
                      </a:endParaRPr>
                    </a:p>
                  </a:txBody>
                  <a:tcPr anchor="ctr">
                    <a:noFill/>
                  </a:tcPr>
                </a:tc>
                <a:tc>
                  <a:txBody>
                    <a:bodyPr/>
                    <a:lstStyle/>
                    <a:p>
                      <a:pPr marL="0" marR="0" lvl="0" indent="0" algn="ctr" defTabSz="684063" rtl="0" eaLnBrk="1" fontAlgn="auto" latinLnBrk="0" hangingPunct="1">
                        <a:lnSpc>
                          <a:spcPct val="100000"/>
                        </a:lnSpc>
                        <a:spcBef>
                          <a:spcPts val="0"/>
                        </a:spcBef>
                        <a:spcAft>
                          <a:spcPts val="0"/>
                        </a:spcAft>
                        <a:buClrTx/>
                        <a:buSzTx/>
                        <a:buFontTx/>
                        <a:buNone/>
                        <a:tabLst/>
                        <a:defRPr/>
                      </a:pPr>
                      <a:endParaRPr lang="tr-TR" sz="1400" b="1" dirty="0">
                        <a:latin typeface="Trebuchet MS" panose="020B0603020202020204" pitchFamily="34" charset="0"/>
                        <a:ea typeface="Cambria Math" panose="02040503050406030204" pitchFamily="18" charset="0"/>
                      </a:endParaRPr>
                    </a:p>
                  </a:txBody>
                  <a:tcPr anchor="ctr">
                    <a:noFill/>
                  </a:tcPr>
                </a:tc>
                <a:extLst>
                  <a:ext uri="{0D108BD9-81ED-4DB2-BD59-A6C34878D82A}">
                    <a16:rowId xmlns:a16="http://schemas.microsoft.com/office/drawing/2014/main" val="3974629367"/>
                  </a:ext>
                </a:extLst>
              </a:tr>
              <a:tr h="276162">
                <a:tc vMerge="1">
                  <a:txBody>
                    <a:bodyPr/>
                    <a:lstStyle/>
                    <a:p>
                      <a:endParaRPr lang="tr-TR"/>
                    </a:p>
                  </a:txBody>
                  <a:tcPr/>
                </a:tc>
                <a:tc vMerge="1">
                  <a:txBody>
                    <a:bodyPr/>
                    <a:lstStyle/>
                    <a:p>
                      <a:endParaRPr lang="tr-TR"/>
                    </a:p>
                  </a:txBody>
                  <a:tcPr/>
                </a:tc>
                <a:tc>
                  <a:txBody>
                    <a:bodyPr/>
                    <a:lstStyle/>
                    <a:p>
                      <a:pPr algn="ctr"/>
                      <a:r>
                        <a:rPr lang="tr-TR" sz="1400" b="1" dirty="0">
                          <a:latin typeface="Trebuchet MS" panose="020B0603020202020204" pitchFamily="34" charset="0"/>
                          <a:ea typeface="Cambria Math" panose="02040503050406030204" pitchFamily="18" charset="0"/>
                        </a:rPr>
                        <a:t>₺</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Tarım</a:t>
                      </a:r>
                    </a:p>
                  </a:txBody>
                  <a:tcPr anchor="ctr">
                    <a:noFill/>
                  </a:tcPr>
                </a:tc>
                <a:tc>
                  <a:txBody>
                    <a:bodyPr/>
                    <a:lstStyle/>
                    <a:p>
                      <a:pPr algn="ctr"/>
                      <a:r>
                        <a:rPr lang="tr-TR" sz="1400" b="1" dirty="0">
                          <a:latin typeface="Trebuchet MS" panose="020B0603020202020204" pitchFamily="34" charset="0"/>
                          <a:ea typeface="Cambria Math" panose="02040503050406030204" pitchFamily="18" charset="0"/>
                        </a:rPr>
                        <a:t>Sanayi</a:t>
                      </a:r>
                    </a:p>
                  </a:txBody>
                  <a:tcPr anchor="ctr">
                    <a:noFill/>
                  </a:tcPr>
                </a:tc>
                <a:tc>
                  <a:txBody>
                    <a:bodyPr/>
                    <a:lstStyle/>
                    <a:p>
                      <a:pPr marL="0" marR="0" lvl="0" indent="0" algn="ctr" defTabSz="684063" rtl="0" eaLnBrk="1" fontAlgn="auto" latinLnBrk="0" hangingPunct="1">
                        <a:lnSpc>
                          <a:spcPct val="100000"/>
                        </a:lnSpc>
                        <a:spcBef>
                          <a:spcPts val="0"/>
                        </a:spcBef>
                        <a:spcAft>
                          <a:spcPts val="0"/>
                        </a:spcAft>
                        <a:buClrTx/>
                        <a:buSzTx/>
                        <a:buFontTx/>
                        <a:buNone/>
                        <a:tabLst/>
                        <a:defRPr/>
                      </a:pPr>
                      <a:r>
                        <a:rPr lang="tr-TR" sz="1400" b="1" dirty="0">
                          <a:latin typeface="Trebuchet MS" panose="020B0603020202020204" pitchFamily="34" charset="0"/>
                          <a:ea typeface="Cambria Math" panose="02040503050406030204" pitchFamily="18" charset="0"/>
                        </a:rPr>
                        <a:t>Hizmet</a:t>
                      </a:r>
                    </a:p>
                  </a:txBody>
                  <a:tcPr anchor="ctr">
                    <a:noFill/>
                  </a:tcPr>
                </a:tc>
                <a:tc>
                  <a:txBody>
                    <a:bodyPr/>
                    <a:lstStyle/>
                    <a:p>
                      <a:pPr marL="0" marR="0" lvl="0" indent="0" algn="ctr" defTabSz="684063" rtl="0" eaLnBrk="1" fontAlgn="auto" latinLnBrk="0" hangingPunct="1">
                        <a:lnSpc>
                          <a:spcPct val="100000"/>
                        </a:lnSpc>
                        <a:spcBef>
                          <a:spcPts val="0"/>
                        </a:spcBef>
                        <a:spcAft>
                          <a:spcPts val="0"/>
                        </a:spcAft>
                        <a:buClrTx/>
                        <a:buSzTx/>
                        <a:buFontTx/>
                        <a:buNone/>
                        <a:tabLst/>
                        <a:defRPr/>
                      </a:pPr>
                      <a:r>
                        <a:rPr lang="tr-TR" sz="1400" b="1" dirty="0">
                          <a:latin typeface="Trebuchet MS" panose="020B0603020202020204" pitchFamily="34" charset="0"/>
                          <a:ea typeface="Cambria Math" panose="02040503050406030204" pitchFamily="18" charset="0"/>
                        </a:rPr>
                        <a:t>Vergi-</a:t>
                      </a:r>
                      <a:r>
                        <a:rPr lang="tr-TR" sz="1400" b="1" dirty="0" err="1">
                          <a:latin typeface="Trebuchet MS" panose="020B0603020202020204" pitchFamily="34" charset="0"/>
                          <a:ea typeface="Cambria Math" panose="02040503050406030204" pitchFamily="18" charset="0"/>
                        </a:rPr>
                        <a:t>Sübv</a:t>
                      </a:r>
                      <a:r>
                        <a:rPr lang="tr-TR" sz="1400" b="1" dirty="0">
                          <a:latin typeface="Trebuchet MS" panose="020B0603020202020204" pitchFamily="34" charset="0"/>
                          <a:ea typeface="Cambria Math" panose="02040503050406030204" pitchFamily="18" charset="0"/>
                        </a:rPr>
                        <a:t>.</a:t>
                      </a:r>
                    </a:p>
                  </a:txBody>
                  <a:tcPr anchor="ctr">
                    <a:noFill/>
                  </a:tcPr>
                </a:tc>
                <a:extLst>
                  <a:ext uri="{0D108BD9-81ED-4DB2-BD59-A6C34878D82A}">
                    <a16:rowId xmlns:a16="http://schemas.microsoft.com/office/drawing/2014/main" val="3169892657"/>
                  </a:ext>
                </a:extLst>
              </a:tr>
              <a:tr h="241849">
                <a:tc>
                  <a:txBody>
                    <a:bodyPr/>
                    <a:lstStyle/>
                    <a:p>
                      <a:r>
                        <a:rPr lang="tr-TR" sz="1400" dirty="0">
                          <a:latin typeface="Trebuchet MS" panose="020B0603020202020204" pitchFamily="34" charset="0"/>
                          <a:ea typeface="Cambria Math" panose="02040503050406030204" pitchFamily="18" charset="0"/>
                        </a:rPr>
                        <a:t>Türkiye</a:t>
                      </a:r>
                    </a:p>
                  </a:txBody>
                  <a:tcPr/>
                </a:tc>
                <a:tc>
                  <a:txBody>
                    <a:bodyPr/>
                    <a:lstStyle/>
                    <a:p>
                      <a:pPr algn="r"/>
                      <a:r>
                        <a:rPr lang="tr-TR" sz="1400" b="0" dirty="0">
                          <a:latin typeface="Trebuchet MS" panose="020B0603020202020204" pitchFamily="34" charset="0"/>
                          <a:ea typeface="Cambria Math" panose="02040503050406030204" pitchFamily="18" charset="0"/>
                        </a:rPr>
                        <a:t>26,5 </a:t>
                      </a:r>
                      <a:r>
                        <a:rPr lang="tr-TR" sz="1200" b="0" dirty="0">
                          <a:latin typeface="Trebuchet MS" panose="020B0603020202020204" pitchFamily="34" charset="0"/>
                          <a:ea typeface="Cambria Math" panose="02040503050406030204" pitchFamily="18" charset="0"/>
                        </a:rPr>
                        <a:t>trilyon</a:t>
                      </a:r>
                      <a:endParaRPr lang="tr-TR" sz="1400" b="0" dirty="0">
                        <a:latin typeface="Trebuchet MS" panose="020B0603020202020204" pitchFamily="34" charset="0"/>
                        <a:ea typeface="Cambria Math" panose="02040503050406030204" pitchFamily="18" charset="0"/>
                      </a:endParaRP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311.110</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13.243</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6,1</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28,4</a:t>
                      </a:r>
                    </a:p>
                  </a:txBody>
                  <a:tcPr marL="68580" marR="68580" marT="0" marB="0" anchor="ctr"/>
                </a:tc>
                <a:tc>
                  <a:txBody>
                    <a:bodyPr/>
                    <a:lstStyle/>
                    <a:p>
                      <a:pPr algn="r" fontAlgn="b"/>
                      <a:r>
                        <a:rPr lang="tr-TR" sz="1400" b="0" i="0" u="none" strike="noStrike" dirty="0">
                          <a:effectLst/>
                          <a:latin typeface="Trebuchet MS" panose="020B0603020202020204" pitchFamily="34" charset="0"/>
                        </a:rPr>
                        <a:t>54,1</a:t>
                      </a:r>
                    </a:p>
                  </a:txBody>
                  <a:tcPr marL="9525" marR="9525" marT="9525" marB="0" anchor="ctr"/>
                </a:tc>
                <a:tc>
                  <a:txBody>
                    <a:bodyPr/>
                    <a:lstStyle/>
                    <a:p>
                      <a:pPr algn="r" fontAlgn="b"/>
                      <a:r>
                        <a:rPr lang="tr-TR" sz="1400" b="0" i="0" u="none" strike="noStrike" dirty="0">
                          <a:effectLst/>
                          <a:latin typeface="Trebuchet MS" panose="020B0603020202020204" pitchFamily="34" charset="0"/>
                        </a:rPr>
                        <a:t>11,3</a:t>
                      </a:r>
                    </a:p>
                  </a:txBody>
                  <a:tcPr marL="9525" marR="9525" marT="9525" marB="0" anchor="ctr"/>
                </a:tc>
                <a:extLst>
                  <a:ext uri="{0D108BD9-81ED-4DB2-BD59-A6C34878D82A}">
                    <a16:rowId xmlns:a16="http://schemas.microsoft.com/office/drawing/2014/main" val="3898744942"/>
                  </a:ext>
                </a:extLst>
              </a:tr>
              <a:tr h="241849">
                <a:tc>
                  <a:txBody>
                    <a:bodyPr/>
                    <a:lstStyle/>
                    <a:p>
                      <a:r>
                        <a:rPr lang="tr-TR" sz="1400" dirty="0">
                          <a:latin typeface="Trebuchet MS" panose="020B0603020202020204" pitchFamily="34" charset="0"/>
                          <a:ea typeface="Cambria Math" panose="02040503050406030204" pitchFamily="18" charset="0"/>
                        </a:rPr>
                        <a:t>TR81</a:t>
                      </a:r>
                    </a:p>
                  </a:txBody>
                  <a:tcPr/>
                </a:tc>
                <a:tc>
                  <a:txBody>
                    <a:bodyPr/>
                    <a:lstStyle/>
                    <a:p>
                      <a:pPr algn="r"/>
                      <a:r>
                        <a:rPr lang="tr-TR" sz="1400" b="0" dirty="0">
                          <a:latin typeface="Trebuchet MS" panose="020B0603020202020204" pitchFamily="34" charset="0"/>
                          <a:ea typeface="Cambria Math" panose="02040503050406030204" pitchFamily="18" charset="0"/>
                        </a:rPr>
                        <a:t>228,9 </a:t>
                      </a:r>
                      <a:r>
                        <a:rPr lang="tr-TR" sz="1200" b="0" dirty="0">
                          <a:latin typeface="Trebuchet MS" panose="020B0603020202020204" pitchFamily="34" charset="0"/>
                          <a:ea typeface="Cambria Math" panose="02040503050406030204" pitchFamily="18" charset="0"/>
                        </a:rPr>
                        <a:t>milyar</a:t>
                      </a:r>
                      <a:endParaRPr lang="tr-TR" sz="1400" b="0" dirty="0">
                        <a:latin typeface="Trebuchet MS" panose="020B0603020202020204" pitchFamily="34" charset="0"/>
                        <a:ea typeface="Cambria Math" panose="02040503050406030204" pitchFamily="18" charset="0"/>
                      </a:endParaRP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218.244</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9.290</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6,1</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39,9</a:t>
                      </a:r>
                    </a:p>
                  </a:txBody>
                  <a:tcPr marL="68580" marR="68580" marT="0" marB="0" anchor="ctr"/>
                </a:tc>
                <a:tc>
                  <a:txBody>
                    <a:bodyPr/>
                    <a:lstStyle/>
                    <a:p>
                      <a:pPr algn="r" fontAlgn="b"/>
                      <a:r>
                        <a:rPr lang="tr-TR" sz="1400" b="0" i="0" u="none" strike="noStrike" dirty="0">
                          <a:effectLst/>
                          <a:latin typeface="Trebuchet MS" panose="020B0603020202020204" pitchFamily="34" charset="0"/>
                        </a:rPr>
                        <a:t>42,6</a:t>
                      </a:r>
                    </a:p>
                  </a:txBody>
                  <a:tcPr marL="9525" marR="9525" marT="9525" marB="0" anchor="ctr"/>
                </a:tc>
                <a:tc>
                  <a:txBody>
                    <a:bodyPr/>
                    <a:lstStyle/>
                    <a:p>
                      <a:pPr algn="r" fontAlgn="b"/>
                      <a:r>
                        <a:rPr lang="tr-TR" sz="1400" b="0" i="0" u="none" strike="noStrike" dirty="0">
                          <a:effectLst/>
                          <a:latin typeface="Trebuchet MS" panose="020B0603020202020204" pitchFamily="34" charset="0"/>
                        </a:rPr>
                        <a:t>11,3</a:t>
                      </a:r>
                    </a:p>
                  </a:txBody>
                  <a:tcPr marL="9525" marR="9525" marT="9525" marB="0" anchor="ctr"/>
                </a:tc>
                <a:extLst>
                  <a:ext uri="{0D108BD9-81ED-4DB2-BD59-A6C34878D82A}">
                    <a16:rowId xmlns:a16="http://schemas.microsoft.com/office/drawing/2014/main" val="825451379"/>
                  </a:ext>
                </a:extLst>
              </a:tr>
              <a:tr h="241849">
                <a:tc>
                  <a:txBody>
                    <a:bodyPr/>
                    <a:lstStyle/>
                    <a:p>
                      <a:r>
                        <a:rPr lang="tr-TR" sz="1400" dirty="0">
                          <a:latin typeface="Trebuchet MS" panose="020B0603020202020204" pitchFamily="34" charset="0"/>
                          <a:ea typeface="Cambria Math" panose="02040503050406030204" pitchFamily="18" charset="0"/>
                        </a:rPr>
                        <a:t>Zonguldak</a:t>
                      </a:r>
                    </a:p>
                  </a:txBody>
                  <a:tcPr/>
                </a:tc>
                <a:tc>
                  <a:txBody>
                    <a:bodyPr/>
                    <a:lstStyle/>
                    <a:p>
                      <a:pPr algn="r"/>
                      <a:r>
                        <a:rPr lang="tr-TR" sz="1400" b="0" dirty="0">
                          <a:latin typeface="Trebuchet MS" panose="020B0603020202020204" pitchFamily="34" charset="0"/>
                          <a:ea typeface="Cambria Math" panose="02040503050406030204" pitchFamily="18" charset="0"/>
                        </a:rPr>
                        <a:t>137,7 </a:t>
                      </a:r>
                      <a:r>
                        <a:rPr lang="tr-TR" sz="1200" b="0" dirty="0">
                          <a:latin typeface="Trebuchet MS" panose="020B0603020202020204" pitchFamily="34" charset="0"/>
                          <a:ea typeface="Cambria Math" panose="02040503050406030204" pitchFamily="18" charset="0"/>
                        </a:rPr>
                        <a:t>milyar</a:t>
                      </a:r>
                      <a:endParaRPr lang="tr-TR" sz="1400" b="0" dirty="0">
                        <a:latin typeface="Trebuchet MS" panose="020B0603020202020204" pitchFamily="34" charset="0"/>
                        <a:ea typeface="Cambria Math" panose="02040503050406030204" pitchFamily="18" charset="0"/>
                      </a:endParaRPr>
                    </a:p>
                  </a:txBody>
                  <a:tcPr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233.442</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9.937</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4,1</a:t>
                      </a:r>
                    </a:p>
                  </a:txBody>
                  <a:tcPr marL="68580" marR="68580" marT="0" marB="0" anchor="ctr"/>
                </a:tc>
                <a:tc>
                  <a:txBody>
                    <a:bodyPr/>
                    <a:lstStyle/>
                    <a:p>
                      <a:pPr algn="r">
                        <a:lnSpc>
                          <a:spcPct val="107000"/>
                        </a:lnSpc>
                        <a:spcAft>
                          <a:spcPts val="0"/>
                        </a:spcAft>
                      </a:pPr>
                      <a:r>
                        <a:rPr lang="tr-TR" sz="1400" b="0" dirty="0">
                          <a:effectLst/>
                          <a:latin typeface="Trebuchet MS" panose="020B0603020202020204" pitchFamily="34" charset="0"/>
                          <a:ea typeface="Calibri" panose="020F0502020204030204" pitchFamily="34" charset="0"/>
                          <a:cs typeface="Times New Roman" panose="02020603050405020304" pitchFamily="18" charset="0"/>
                        </a:rPr>
                        <a:t>44,8</a:t>
                      </a:r>
                    </a:p>
                  </a:txBody>
                  <a:tcPr marL="68580" marR="68580" marT="0" marB="0" anchor="ctr"/>
                </a:tc>
                <a:tc>
                  <a:txBody>
                    <a:bodyPr/>
                    <a:lstStyle/>
                    <a:p>
                      <a:pPr algn="r" fontAlgn="b"/>
                      <a:r>
                        <a:rPr lang="tr-TR" sz="1400" b="0" i="0" u="none" strike="noStrike" dirty="0">
                          <a:effectLst/>
                          <a:latin typeface="Trebuchet MS" panose="020B0603020202020204" pitchFamily="34" charset="0"/>
                        </a:rPr>
                        <a:t>39,8</a:t>
                      </a:r>
                    </a:p>
                  </a:txBody>
                  <a:tcPr marL="9525" marR="9525" marT="9525" marB="0" anchor="ctr"/>
                </a:tc>
                <a:tc>
                  <a:txBody>
                    <a:bodyPr/>
                    <a:lstStyle/>
                    <a:p>
                      <a:pPr algn="r" fontAlgn="b"/>
                      <a:r>
                        <a:rPr lang="tr-TR" sz="1400" b="0" i="0" u="none" strike="noStrike" dirty="0">
                          <a:effectLst/>
                          <a:latin typeface="Trebuchet MS" panose="020B0603020202020204" pitchFamily="34" charset="0"/>
                        </a:rPr>
                        <a:t>11,3</a:t>
                      </a:r>
                    </a:p>
                  </a:txBody>
                  <a:tcPr marL="9525" marR="9525" marT="9525" marB="0" anchor="ctr"/>
                </a:tc>
                <a:extLst>
                  <a:ext uri="{0D108BD9-81ED-4DB2-BD59-A6C34878D82A}">
                    <a16:rowId xmlns:a16="http://schemas.microsoft.com/office/drawing/2014/main" val="2398804024"/>
                  </a:ext>
                </a:extLst>
              </a:tr>
            </a:tbl>
          </a:graphicData>
        </a:graphic>
      </p:graphicFrame>
      <p:sp>
        <p:nvSpPr>
          <p:cNvPr id="3" name="Metin kutusu 2">
            <a:extLst>
              <a:ext uri="{FF2B5EF4-FFF2-40B4-BE49-F238E27FC236}">
                <a16:creationId xmlns:a16="http://schemas.microsoft.com/office/drawing/2014/main" id="{D3BDA9CB-187A-4A39-B7B9-0541D941B935}"/>
              </a:ext>
            </a:extLst>
          </p:cNvPr>
          <p:cNvSpPr txBox="1"/>
          <p:nvPr/>
        </p:nvSpPr>
        <p:spPr>
          <a:xfrm>
            <a:off x="293319" y="6372064"/>
            <a:ext cx="5146166" cy="307777"/>
          </a:xfrm>
          <a:prstGeom prst="rect">
            <a:avLst/>
          </a:prstGeom>
          <a:noFill/>
        </p:spPr>
        <p:txBody>
          <a:bodyPr wrap="square" rtlCol="0">
            <a:spAutoFit/>
          </a:bodyPr>
          <a:lstStyle/>
          <a:p>
            <a:r>
              <a:rPr lang="tr-TR" sz="1400" dirty="0">
                <a:latin typeface="Trebuchet MS" panose="020B0603020202020204" pitchFamily="34" charset="0"/>
              </a:rPr>
              <a:t>İktisadi Faaliyet Kollarına Göre Cari Fiyatlarla GSYH, 2023</a:t>
            </a:r>
          </a:p>
        </p:txBody>
      </p:sp>
      <p:sp>
        <p:nvSpPr>
          <p:cNvPr id="13" name="Dikdörtgen 12">
            <a:extLst>
              <a:ext uri="{FF2B5EF4-FFF2-40B4-BE49-F238E27FC236}">
                <a16:creationId xmlns:a16="http://schemas.microsoft.com/office/drawing/2014/main" id="{BE9F9AFE-A9A3-43C9-BF76-672E051D99B0}"/>
              </a:ext>
            </a:extLst>
          </p:cNvPr>
          <p:cNvSpPr/>
          <p:nvPr/>
        </p:nvSpPr>
        <p:spPr>
          <a:xfrm>
            <a:off x="293319" y="3541006"/>
            <a:ext cx="6256685" cy="2806666"/>
          </a:xfrm>
          <a:prstGeom prst="rect">
            <a:avLst/>
          </a:prstGeom>
          <a:blipFill rotWithShape="1">
            <a:blip r:embed="rId3"/>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Metin kutusu 10">
            <a:extLst>
              <a:ext uri="{FF2B5EF4-FFF2-40B4-BE49-F238E27FC236}">
                <a16:creationId xmlns:a16="http://schemas.microsoft.com/office/drawing/2014/main" id="{32F19AA7-59CD-4D23-98D2-B23F2EA07901}"/>
              </a:ext>
            </a:extLst>
          </p:cNvPr>
          <p:cNvSpPr txBox="1"/>
          <p:nvPr/>
        </p:nvSpPr>
        <p:spPr>
          <a:xfrm>
            <a:off x="321538" y="9018059"/>
            <a:ext cx="5638992" cy="276999"/>
          </a:xfrm>
          <a:prstGeom prst="rect">
            <a:avLst/>
          </a:prstGeom>
          <a:noFill/>
        </p:spPr>
        <p:txBody>
          <a:bodyPr wrap="square" rtlCol="0">
            <a:spAutoFit/>
          </a:bodyPr>
          <a:lstStyle/>
          <a:p>
            <a:r>
              <a:rPr lang="tr-TR" sz="1200" dirty="0">
                <a:latin typeface="Trebuchet MS" panose="020B0603020202020204" pitchFamily="34" charset="0"/>
              </a:rPr>
              <a:t>Gayri Safi Katma Değer = Tarım + Sanayi + Hizmetler</a:t>
            </a:r>
          </a:p>
        </p:txBody>
      </p:sp>
    </p:spTree>
    <p:extLst>
      <p:ext uri="{BB962C8B-B14F-4D97-AF65-F5344CB8AC3E}">
        <p14:creationId xmlns:p14="http://schemas.microsoft.com/office/powerpoint/2010/main" val="532475622"/>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TM10001106[[fn=Rozet]]</Template>
  <TotalTime>25247</TotalTime>
  <Words>7406</Words>
  <Application>Microsoft Office PowerPoint</Application>
  <PresentationFormat>Özel</PresentationFormat>
  <Paragraphs>1581</Paragraphs>
  <Slides>63</Slides>
  <Notes>25</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63</vt:i4>
      </vt:variant>
    </vt:vector>
  </HeadingPairs>
  <TitlesOfParts>
    <vt:vector size="73" baseType="lpstr">
      <vt:lpstr>Arial</vt:lpstr>
      <vt:lpstr>Calibri</vt:lpstr>
      <vt:lpstr>Calibri Light</vt:lpstr>
      <vt:lpstr>Cambria Math</vt:lpstr>
      <vt:lpstr>Droid Sans Devanagari</vt:lpstr>
      <vt:lpstr>Droid Sans Fallback</vt:lpstr>
      <vt:lpstr>Times New Roman</vt:lpstr>
      <vt:lpstr>Trebuchet MS</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ZONGULDAK VALİLİĞİ</dc:creator>
  <cp:lastModifiedBy>Çağla İPEK</cp:lastModifiedBy>
  <cp:revision>1477</cp:revision>
  <cp:lastPrinted>2025-02-28T12:21:56Z</cp:lastPrinted>
  <dcterms:created xsi:type="dcterms:W3CDTF">2023-02-06T07:57:02Z</dcterms:created>
  <dcterms:modified xsi:type="dcterms:W3CDTF">2025-04-10T07:50:24Z</dcterms:modified>
</cp:coreProperties>
</file>